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GCFILESRV\FIN$\budget\BUDGET\Budget%20Analysis%202020\COVID%20-%2019\Pernell\Expense%20Summary_11032020_w%20dashboar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GCFILESRV\FIN$\budget\BUDGET\Budget%20Analysis%202020\COVID%20-%2019\Pernell\Expense%20Summary_11032020_w%20dashboar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GCFILESRV\FIN$\budget\BUDGET\Budget%20Analysis%202020\COVID%20-%2019\Pernell\Expense%20Summary_11032020_w%20dashboar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800"/>
              <a:t>CARES Funding Allocation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44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8E89-4C37-9ABC-D1BCB266E3C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8E89-4C37-9ABC-D1BCB266E3C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8E89-4C37-9ABC-D1BCB266E3C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8E89-4C37-9ABC-D1BCB266E3C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8E89-4C37-9ABC-D1BCB266E3C3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8E89-4C37-9ABC-D1BCB266E3C3}"/>
              </c:ext>
            </c:extLst>
          </c:dPt>
          <c:dLbls>
            <c:dLbl>
              <c:idx val="0"/>
              <c:layout>
                <c:manualLayout>
                  <c:x val="-0.21127156977718212"/>
                  <c:y val="-0.1696138341558979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89-4C37-9ABC-D1BCB266E3C3}"/>
                </c:ext>
              </c:extLst>
            </c:dLbl>
            <c:dLbl>
              <c:idx val="1"/>
              <c:layout>
                <c:manualLayout>
                  <c:x val="0.19207875611293268"/>
                  <c:y val="-0.2635394140325761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E89-4C37-9ABC-D1BCB266E3C3}"/>
                </c:ext>
              </c:extLst>
            </c:dLbl>
            <c:dLbl>
              <c:idx val="3"/>
              <c:layout>
                <c:manualLayout>
                  <c:x val="-2.581241174640404E-2"/>
                  <c:y val="-1.115013322198361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89-4C37-9ABC-D1BCB266E3C3}"/>
                </c:ext>
              </c:extLst>
            </c:dLbl>
            <c:dLbl>
              <c:idx val="4"/>
              <c:layout>
                <c:manualLayout>
                  <c:x val="0.16693822846612244"/>
                  <c:y val="-2.041374373657841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89-4C37-9ABC-D1BCB266E3C3}"/>
                </c:ext>
              </c:extLst>
            </c:dLbl>
            <c:dLbl>
              <c:idx val="5"/>
              <c:layout>
                <c:manualLayout>
                  <c:x val="0.18781250747911829"/>
                  <c:y val="-1.348748309870357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89-4C37-9ABC-D1BCB266E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'[Expense Summary_11032020_w dashboard.xlsx]Allocation_graph'!$A$2:$A$6</c:f>
              <c:strCache>
                <c:ptCount val="5"/>
                <c:pt idx="0">
                  <c:v>Municipal Allocation</c:v>
                </c:pt>
                <c:pt idx="1">
                  <c:v>Adams County Allocation</c:v>
                </c:pt>
                <c:pt idx="2">
                  <c:v>School, Fire, Health &amp; Other Organizations</c:v>
                </c:pt>
                <c:pt idx="3">
                  <c:v>Response &amp; Recovery Teams</c:v>
                </c:pt>
                <c:pt idx="4">
                  <c:v>Reserves</c:v>
                </c:pt>
              </c:strCache>
            </c:strRef>
          </c:cat>
          <c:val>
            <c:numRef>
              <c:f>'[Expense Summary_11032020_w dashboard.xlsx]Allocation_graph'!$B$2:$B$6</c:f>
              <c:numCache>
                <c:formatCode>"$"#,##0</c:formatCode>
                <c:ptCount val="5"/>
                <c:pt idx="0">
                  <c:v>33912582.543058529</c:v>
                </c:pt>
                <c:pt idx="1">
                  <c:v>15137633</c:v>
                </c:pt>
                <c:pt idx="2">
                  <c:v>28787349.370000001</c:v>
                </c:pt>
                <c:pt idx="3">
                  <c:v>11488958</c:v>
                </c:pt>
                <c:pt idx="4">
                  <c:v>959451.08694146574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E89-4C37-9ABC-D1BCB266E3C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CARES Distribution Year to Date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9A84-43BD-A72C-D027627FE6F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9A84-43BD-A72C-D027627FE6F5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9A84-43BD-A72C-D027627FE6F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9A84-43BD-A72C-D027627FE6F5}"/>
              </c:ext>
            </c:extLst>
          </c:dPt>
          <c:dLbls>
            <c:dLbl>
              <c:idx val="0"/>
              <c:layout>
                <c:manualLayout>
                  <c:x val="0.02"/>
                  <c:y val="-5.07627736469402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84-43BD-A72C-D027627FE6F5}"/>
                </c:ext>
              </c:extLst>
            </c:dLbl>
            <c:dLbl>
              <c:idx val="1"/>
              <c:layout>
                <c:manualLayout>
                  <c:x val="2.1000000000000001E-2"/>
                  <c:y val="-2.836372569820549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17333333333332"/>
                      <c:h val="7.53259515328057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A84-43BD-A72C-D027627FE6F5}"/>
                </c:ext>
              </c:extLst>
            </c:dLbl>
            <c:dLbl>
              <c:idx val="2"/>
              <c:layout>
                <c:manualLayout>
                  <c:x val="5.2071391076115484E-2"/>
                  <c:y val="8.711715750163115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84-43BD-A72C-D027627FE6F5}"/>
                </c:ext>
              </c:extLst>
            </c:dLbl>
            <c:dLbl>
              <c:idx val="3"/>
              <c:layout>
                <c:manualLayout>
                  <c:x val="2.6666666666666668E-2"/>
                  <c:y val="0.1539745109331155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84-43BD-A72C-D027627FE6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'[Expense Summary_11032020_w dashboard.xlsx]2020 Summary'!$A$58:$A$60</c:f>
              <c:strCache>
                <c:ptCount val="3"/>
                <c:pt idx="0">
                  <c:v>Personnel</c:v>
                </c:pt>
                <c:pt idx="1">
                  <c:v>Operations, Services &amp; Maintenance</c:v>
                </c:pt>
                <c:pt idx="2">
                  <c:v>Distributions to Others</c:v>
                </c:pt>
              </c:strCache>
            </c:strRef>
          </c:cat>
          <c:val>
            <c:numRef>
              <c:f>'[Expense Summary_11032020_w dashboard.xlsx]2020 Summary'!$O$58:$O$60</c:f>
              <c:numCache>
                <c:formatCode>_("$"* #,##0_);_("$"* \(#,##0\);_("$"* "-"??_);_(@_)</c:formatCode>
                <c:ptCount val="3"/>
                <c:pt idx="0">
                  <c:v>3430963.9099999997</c:v>
                </c:pt>
                <c:pt idx="1">
                  <c:v>3270702.74</c:v>
                </c:pt>
                <c:pt idx="2">
                  <c:v>39678171.460000001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84-43BD-A72C-D027627FE6F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CARES Distribution by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'[Expense Summary_11032020_w dashboard.xlsx]2020 Summary'!$A$49</c:f>
              <c:strCache>
                <c:ptCount val="1"/>
                <c:pt idx="0">
                  <c:v>Personnel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'[Expense Summary_11032020_w dashboard.xlsx]2020 Summary'!$E$9:$N$9</c:f>
              <c:strCache>
                <c:ptCount val="10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September</c:v>
                </c:pt>
                <c:pt idx="7">
                  <c:v>October</c:v>
                </c:pt>
                <c:pt idx="8">
                  <c:v>November</c:v>
                </c:pt>
                <c:pt idx="9">
                  <c:v>December</c:v>
                </c:pt>
              </c:strCache>
            </c:strRef>
          </c:cat>
          <c:val>
            <c:numRef>
              <c:f>'[Expense Summary_11032020_w dashboard.xlsx]2020 Summary'!$E$49:$N$49</c:f>
              <c:numCache>
                <c:formatCode>_("$"* #,##0_);_("$"* \(#,##0\);_("$"* "-"??_);_(@_)</c:formatCode>
                <c:ptCount val="10"/>
                <c:pt idx="0">
                  <c:v>0</c:v>
                </c:pt>
                <c:pt idx="1">
                  <c:v>565520.06999999995</c:v>
                </c:pt>
                <c:pt idx="2">
                  <c:v>555681.19000000006</c:v>
                </c:pt>
                <c:pt idx="3">
                  <c:v>473234.87</c:v>
                </c:pt>
                <c:pt idx="4">
                  <c:v>442327.18</c:v>
                </c:pt>
                <c:pt idx="5">
                  <c:v>459608.52</c:v>
                </c:pt>
                <c:pt idx="6">
                  <c:v>663910.86</c:v>
                </c:pt>
                <c:pt idx="7">
                  <c:v>270681.21999999997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F6-44EA-8B16-502C1B536CCA}"/>
            </c:ext>
          </c:extLst>
        </c:ser>
        <c:ser>
          <c:idx val="3"/>
          <c:order val="1"/>
          <c:tx>
            <c:strRef>
              <c:f>'[Expense Summary_11032020_w dashboard.xlsx]2020 Summary'!$A$52</c:f>
              <c:strCache>
                <c:ptCount val="1"/>
                <c:pt idx="0">
                  <c:v>Distributions to Others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'[Expense Summary_11032020_w dashboard.xlsx]2020 Summary'!$E$9:$N$9</c:f>
              <c:strCache>
                <c:ptCount val="10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September</c:v>
                </c:pt>
                <c:pt idx="7">
                  <c:v>October</c:v>
                </c:pt>
                <c:pt idx="8">
                  <c:v>November</c:v>
                </c:pt>
                <c:pt idx="9">
                  <c:v>December</c:v>
                </c:pt>
              </c:strCache>
            </c:strRef>
          </c:cat>
          <c:val>
            <c:numRef>
              <c:f>'[Expense Summary_11032020_w dashboard.xlsx]2020 Summary'!$E$52:$N$52</c:f>
              <c:numCache>
                <c:formatCode>_("$"* #,##0_);_("$"* \(#,##0\);_("$"* "-"??_);_(@_)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500000</c:v>
                </c:pt>
                <c:pt idx="3">
                  <c:v>11069406.73</c:v>
                </c:pt>
                <c:pt idx="4">
                  <c:v>2426875.38</c:v>
                </c:pt>
                <c:pt idx="5">
                  <c:v>5268685.49</c:v>
                </c:pt>
                <c:pt idx="6">
                  <c:v>10899898.859999999</c:v>
                </c:pt>
                <c:pt idx="7">
                  <c:v>9513305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F6-44EA-8B16-502C1B536CCA}"/>
            </c:ext>
          </c:extLst>
        </c:ser>
        <c:ser>
          <c:idx val="1"/>
          <c:order val="2"/>
          <c:tx>
            <c:strRef>
              <c:f>'[Expense Summary_11032020_w dashboard.xlsx]2020 Summary'!$A$59</c:f>
              <c:strCache>
                <c:ptCount val="1"/>
                <c:pt idx="0">
                  <c:v>Operations, Services &amp; Maintenance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'[Expense Summary_11032020_w dashboard.xlsx]2020 Summary'!$E$9:$N$9</c:f>
              <c:strCache>
                <c:ptCount val="10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September</c:v>
                </c:pt>
                <c:pt idx="7">
                  <c:v>October</c:v>
                </c:pt>
                <c:pt idx="8">
                  <c:v>November</c:v>
                </c:pt>
                <c:pt idx="9">
                  <c:v>December</c:v>
                </c:pt>
              </c:strCache>
            </c:strRef>
          </c:cat>
          <c:val>
            <c:numRef>
              <c:f>'[Expense Summary_11032020_w dashboard.xlsx]2020 Summary'!$E$59:$N$59</c:f>
              <c:numCache>
                <c:formatCode>_("$"* #,##0_);_("$"* \(#,##0\);_("$"* "-"??_);_(@_)</c:formatCode>
                <c:ptCount val="10"/>
                <c:pt idx="0">
                  <c:v>355077.42000000004</c:v>
                </c:pt>
                <c:pt idx="1">
                  <c:v>637236.75</c:v>
                </c:pt>
                <c:pt idx="2">
                  <c:v>578781.03</c:v>
                </c:pt>
                <c:pt idx="3">
                  <c:v>378575.13</c:v>
                </c:pt>
                <c:pt idx="4">
                  <c:v>481528.83</c:v>
                </c:pt>
                <c:pt idx="5">
                  <c:v>291365.83</c:v>
                </c:pt>
                <c:pt idx="6">
                  <c:v>224301.25</c:v>
                </c:pt>
                <c:pt idx="7">
                  <c:v>323836.5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F6-44EA-8B16-502C1B536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33605560"/>
        <c:axId val="1033605888"/>
      </c:barChart>
      <c:catAx>
        <c:axId val="1033605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3605888"/>
        <c:crosses val="autoZero"/>
        <c:auto val="1"/>
        <c:lblAlgn val="ctr"/>
        <c:lblOffset val="100"/>
        <c:noMultiLvlLbl val="0"/>
      </c:catAx>
      <c:valAx>
        <c:axId val="103360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3605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80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8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9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8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8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2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4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8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5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8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3B973-9E22-4964-8299-1E85F8ADCAE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350BA-0FB8-4279-9491-D4BC84F8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5DAA079-385F-4612-893F-FF0D9EEF2B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868674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8388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AC740D1-BF4E-4F26-AE91-40842F26B3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662610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549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3F34AE2-A329-4ED2-B3A2-9ED41F0CE8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113230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6585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33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Pernell Olson</dc:creator>
  <cp:lastModifiedBy>Pernell Olson</cp:lastModifiedBy>
  <cp:revision>12</cp:revision>
  <dcterms:created xsi:type="dcterms:W3CDTF">2020-06-26T20:32:27Z</dcterms:created>
  <dcterms:modified xsi:type="dcterms:W3CDTF">2020-11-03T17:50:19Z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20201103105017421</vt:lpwstr>
  </property>
</Properties>
</file>