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 id="2147483702" r:id="rId2"/>
    <p:sldMasterId id="2147483703" r:id="rId3"/>
    <p:sldMasterId id="2147483704" r:id="rId4"/>
    <p:sldMasterId id="2147483705" r:id="rId5"/>
  </p:sldMasterIdLst>
  <p:notesMasterIdLst>
    <p:notesMasterId r:id="rId6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Lst>
  <p:sldSz cx="12192000" cy="6858000"/>
  <p:notesSz cx="6858000" cy="9144000"/>
  <p:embeddedFontLst>
    <p:embeddedFont>
      <p:font typeface="Barlow" panose="020B0604020202020204" charset="0"/>
      <p:regular r:id="rId68"/>
      <p:bold r:id="rId69"/>
      <p:italic r:id="rId70"/>
      <p:boldItalic r:id="rId71"/>
    </p:embeddedFont>
    <p:embeddedFont>
      <p:font typeface="Barlow Condensed" panose="020B0604020202020204" charset="0"/>
      <p:regular r:id="rId72"/>
      <p:bold r:id="rId73"/>
      <p:italic r:id="rId74"/>
      <p:boldItalic r:id="rId75"/>
    </p:embeddedFont>
    <p:embeddedFont>
      <p:font typeface="Barlow Light" panose="020B0604020202020204" charset="0"/>
      <p:regular r:id="rId76"/>
      <p:bold r:id="rId77"/>
      <p:italic r:id="rId78"/>
      <p:boldItalic r:id="rId79"/>
    </p:embeddedFont>
    <p:embeddedFont>
      <p:font typeface="Barlow SemiBold" panose="020B0604020202020204" charset="0"/>
      <p:regular r:id="rId80"/>
      <p:bold r:id="rId81"/>
      <p:italic r:id="rId82"/>
      <p:boldItalic r:id="rId83"/>
    </p:embeddedFont>
    <p:embeddedFont>
      <p:font typeface="Calibri" panose="020F0502020204030204" pitchFamily="34" charset="0"/>
      <p:regular r:id="rId84"/>
      <p:bold r:id="rId85"/>
      <p:italic r:id="rId86"/>
      <p:boldItalic r:id="rId87"/>
    </p:embeddedFont>
    <p:embeddedFont>
      <p:font typeface="Montserrat" panose="020B0604020202020204" charset="0"/>
      <p:regular r:id="rId88"/>
      <p:bold r:id="rId89"/>
      <p:italic r:id="rId90"/>
      <p:boldItalic r:id="rId91"/>
    </p:embeddedFont>
    <p:embeddedFont>
      <p:font typeface="Montserrat Medium" panose="020B0604020202020204" charset="0"/>
      <p:regular r:id="rId92"/>
      <p:bold r:id="rId93"/>
      <p:italic r:id="rId94"/>
      <p:boldItalic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font" Target="fonts/font1.fntdata"/><Relationship Id="rId76" Type="http://schemas.openxmlformats.org/officeDocument/2006/relationships/font" Target="fonts/font9.fntdata"/><Relationship Id="rId84" Type="http://schemas.openxmlformats.org/officeDocument/2006/relationships/font" Target="fonts/font17.fntdata"/><Relationship Id="rId89" Type="http://schemas.openxmlformats.org/officeDocument/2006/relationships/font" Target="fonts/font22.fntdata"/><Relationship Id="rId97"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font" Target="fonts/font4.fntdata"/><Relationship Id="rId92" Type="http://schemas.openxmlformats.org/officeDocument/2006/relationships/font" Target="fonts/font25.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font" Target="fonts/font7.fntdata"/><Relationship Id="rId79" Type="http://schemas.openxmlformats.org/officeDocument/2006/relationships/font" Target="fonts/font12.fntdata"/><Relationship Id="rId87" Type="http://schemas.openxmlformats.org/officeDocument/2006/relationships/font" Target="fonts/font20.fntdata"/><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font" Target="fonts/font15.fntdata"/><Relationship Id="rId90" Type="http://schemas.openxmlformats.org/officeDocument/2006/relationships/font" Target="fonts/font23.fntdata"/><Relationship Id="rId95" Type="http://schemas.openxmlformats.org/officeDocument/2006/relationships/font" Target="fonts/font28.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font" Target="fonts/font18.fntdata"/><Relationship Id="rId93" Type="http://schemas.openxmlformats.org/officeDocument/2006/relationships/font" Target="fonts/font26.fntdata"/><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font" Target="fonts/font21.fntdata"/><Relationship Id="rId91" Type="http://schemas.openxmlformats.org/officeDocument/2006/relationships/font" Target="fonts/font24.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font" Target="fonts/font19.fntdata"/><Relationship Id="rId94" Type="http://schemas.openxmlformats.org/officeDocument/2006/relationships/font" Target="fonts/font27.fntdata"/><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64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 name="Google Shape;4;n"/>
          <p:cNvSpPr txBox="1">
            <a:spLocks noGrp="1"/>
          </p:cNvSpPr>
          <p:nvPr>
            <p:ph type="dt" idx="10"/>
          </p:nvPr>
        </p:nvSpPr>
        <p:spPr>
          <a:xfrm>
            <a:off x="3884760" y="0"/>
            <a:ext cx="2971800" cy="45864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 name="Google Shape;5;n"/>
          <p:cNvSpPr>
            <a:spLocks noGrp="1" noRot="1" noChangeAspect="1"/>
          </p:cNvSpPr>
          <p:nvPr>
            <p:ph type="sldImg" idx="3"/>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 name="Google Shape;6;n"/>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360"/>
            <a:ext cx="2971800" cy="45864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s-ES" sz="1200" b="0" i="0" u="none" strike="noStrike" cap="none">
                <a:solidFill>
                  <a:srgbClr val="000000"/>
                </a:solidFill>
                <a:latin typeface="Calibri"/>
                <a:ea typeface="Calibri"/>
                <a:cs typeface="Calibri"/>
                <a:sym typeface="Calibri"/>
              </a:rPr>
              <a:t>‹#›</a:t>
            </a:fld>
            <a:endParaRPr sz="12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1:notes"/>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58" name="Google Shape;258;p1: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s-ES" sz="1200" b="0" i="0" u="none" strike="noStrike" cap="none">
                <a:solidFill>
                  <a:srgbClr val="000000"/>
                </a:solidFill>
                <a:latin typeface="Calibri"/>
                <a:ea typeface="Calibri"/>
                <a:cs typeface="Calibri"/>
                <a:sym typeface="Calibri"/>
              </a:rPr>
              <a:t>1</a:t>
            </a:fld>
            <a:endParaRPr sz="1200" b="0" i="0" u="none" strike="noStrike" cap="none">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9: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9: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0: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0: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1: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1: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2: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2: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3: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13: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4: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4: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5: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15: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6: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16: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7: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17: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8: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18: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4" name="Google Shape;264;p2:notes"/>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65" name="Google Shape;265;p2: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s-ES" sz="1200" b="0" i="0" u="none" strike="noStrike" cap="none">
                <a:solidFill>
                  <a:srgbClr val="000000"/>
                </a:solidFill>
                <a:latin typeface="Calibri"/>
                <a:ea typeface="Calibri"/>
                <a:cs typeface="Calibri"/>
                <a:sym typeface="Calibri"/>
              </a:rPr>
              <a:t>2</a:t>
            </a:fld>
            <a:endParaRPr sz="1200" b="0" i="0" u="none" strike="noStrike" cap="none">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9: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19: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0: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20: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1: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21: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2: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22: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3: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23: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4: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24: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5: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25: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6: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26: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7: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27: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8: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28: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3: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9: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29: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0: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30: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1: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31: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2: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32: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3: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33: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4: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34: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5: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35: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36: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36: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7: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37: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8: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38: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4: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4: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9: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39: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0: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40: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1: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41: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42: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6" name="Google Shape;586;p42: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43: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43: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44: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44: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45: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p45: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46: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p46: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47: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47: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48: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p48: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5: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5: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9: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49: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0: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p50: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51: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9" name="Google Shape;659;p51: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52: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p52: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3: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5" name="Google Shape;675;p53: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54: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3" name="Google Shape;683;p54: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55: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1" name="Google Shape;691;p55: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56: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p56: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57: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 name="Google Shape;707;p57: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58: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p58: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6: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6: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59: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3" name="Google Shape;723;p59: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60: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2" name="Google Shape;732;p60:notes"/>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733" name="Google Shape;733;p60:notes"/>
          <p:cNvSpPr txBox="1"/>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s-ES" sz="1400" b="0" i="0" u="none" strike="noStrike" cap="none">
                <a:solidFill>
                  <a:srgbClr val="000000"/>
                </a:solidFill>
                <a:latin typeface="Arial"/>
                <a:ea typeface="Arial"/>
                <a:cs typeface="Arial"/>
                <a:sym typeface="Arial"/>
              </a:rPr>
              <a:t>61</a:t>
            </a:fld>
            <a:endParaRPr sz="1400" b="0" i="0" u="none" strike="noStrike" cap="none">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7: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7: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8: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8:notes"/>
          <p:cNvSpPr>
            <a:spLocks noGrp="1" noRot="1" noChangeAspect="1"/>
          </p:cNvSpPr>
          <p:nvPr>
            <p:ph type="sldImg" idx="2"/>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b2da11e410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7" name="Google Shape;317;gb2da11e410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 name="Google Shape;18;p2"/>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 name="Google Shape;19;p2"/>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11"/>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2"/>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12"/>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12"/>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2"/>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13"/>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13"/>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13"/>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13"/>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13"/>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9" name="Google Shape;79;p18"/>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2"/>
        <p:cNvGrpSpPr/>
        <p:nvPr/>
      </p:nvGrpSpPr>
      <p:grpSpPr>
        <a:xfrm>
          <a:off x="0" y="0"/>
          <a:ext cx="0" cy="0"/>
          <a:chOff x="0" y="0"/>
          <a:chExt cx="0" cy="0"/>
        </a:xfrm>
      </p:grpSpPr>
      <p:sp>
        <p:nvSpPr>
          <p:cNvPr id="83" name="Google Shape;83;p20"/>
          <p:cNvSpPr txBox="1">
            <a:spLocks noGrp="1"/>
          </p:cNvSpPr>
          <p:nvPr>
            <p:ph type="subTitle" idx="1"/>
          </p:nvPr>
        </p:nvSpPr>
        <p:spPr>
          <a:xfrm>
            <a:off x="838080" y="1424160"/>
            <a:ext cx="10515600" cy="6607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1"/>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7" name="Google Shape;87;p21"/>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 name="Google Shape;88;p21"/>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9"/>
        <p:cNvGrpSpPr/>
        <p:nvPr/>
      </p:nvGrpSpPr>
      <p:grpSpPr>
        <a:xfrm>
          <a:off x="0" y="0"/>
          <a:ext cx="0" cy="0"/>
          <a:chOff x="0" y="0"/>
          <a:chExt cx="0" cy="0"/>
        </a:xfrm>
      </p:grpSpPr>
      <p:sp>
        <p:nvSpPr>
          <p:cNvPr id="90" name="Google Shape;90;p22"/>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2" name="Google Shape;92;p22"/>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3" name="Google Shape;93;p22"/>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4"/>
        <p:cNvGrpSpPr/>
        <p:nvPr/>
      </p:nvGrpSpPr>
      <p:grpSpPr>
        <a:xfrm>
          <a:off x="0" y="0"/>
          <a:ext cx="0" cy="0"/>
          <a:chOff x="0" y="0"/>
          <a:chExt cx="0" cy="0"/>
        </a:xfrm>
      </p:grpSpPr>
      <p:sp>
        <p:nvSpPr>
          <p:cNvPr id="95" name="Google Shape;95;p23"/>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3"/>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7" name="Google Shape;97;p23"/>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23"/>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4"/>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2" name="Google Shape;102;p24"/>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5"/>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6" name="Google Shape;106;p25"/>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7" name="Google Shape;107;p25"/>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25"/>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9"/>
        <p:cNvGrpSpPr/>
        <p:nvPr/>
      </p:nvGrpSpPr>
      <p:grpSpPr>
        <a:xfrm>
          <a:off x="0" y="0"/>
          <a:ext cx="0" cy="0"/>
          <a:chOff x="0" y="0"/>
          <a:chExt cx="0" cy="0"/>
        </a:xfrm>
      </p:grpSpPr>
      <p:sp>
        <p:nvSpPr>
          <p:cNvPr id="110" name="Google Shape;110;p26"/>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6"/>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2" name="Google Shape;112;p26"/>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3" name="Google Shape;113;p26"/>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26"/>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26"/>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26"/>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24"/>
        <p:cNvGrpSpPr/>
        <p:nvPr/>
      </p:nvGrpSpPr>
      <p:grpSpPr>
        <a:xfrm>
          <a:off x="0" y="0"/>
          <a:ext cx="0" cy="0"/>
          <a:chOff x="0" y="0"/>
          <a:chExt cx="0" cy="0"/>
        </a:xfrm>
      </p:grpSpPr>
      <p:sp>
        <p:nvSpPr>
          <p:cNvPr id="125" name="Google Shape;125;p28"/>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8"/>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7" name="Google Shape;127;p28"/>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8" name="Google Shape;128;p28"/>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9"/>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0"/>
        <p:cNvGrpSpPr/>
        <p:nvPr/>
      </p:nvGrpSpPr>
      <p:grpSpPr>
        <a:xfrm>
          <a:off x="0" y="0"/>
          <a:ext cx="0" cy="0"/>
          <a:chOff x="0" y="0"/>
          <a:chExt cx="0" cy="0"/>
        </a:xfrm>
      </p:grpSpPr>
      <p:sp>
        <p:nvSpPr>
          <p:cNvPr id="131" name="Google Shape;131;p30"/>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0"/>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3"/>
        <p:cNvGrpSpPr/>
        <p:nvPr/>
      </p:nvGrpSpPr>
      <p:grpSpPr>
        <a:xfrm>
          <a:off x="0" y="0"/>
          <a:ext cx="0" cy="0"/>
          <a:chOff x="0" y="0"/>
          <a:chExt cx="0" cy="0"/>
        </a:xfrm>
      </p:grpSpPr>
      <p:sp>
        <p:nvSpPr>
          <p:cNvPr id="134" name="Google Shape;134;p31"/>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1"/>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6"/>
        <p:cNvGrpSpPr/>
        <p:nvPr/>
      </p:nvGrpSpPr>
      <p:grpSpPr>
        <a:xfrm>
          <a:off x="0" y="0"/>
          <a:ext cx="0" cy="0"/>
          <a:chOff x="0" y="0"/>
          <a:chExt cx="0" cy="0"/>
        </a:xfrm>
      </p:grpSpPr>
      <p:sp>
        <p:nvSpPr>
          <p:cNvPr id="137" name="Google Shape;137;p32"/>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2"/>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9" name="Google Shape;139;p32"/>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0"/>
        <p:cNvGrpSpPr/>
        <p:nvPr/>
      </p:nvGrpSpPr>
      <p:grpSpPr>
        <a:xfrm>
          <a:off x="0" y="0"/>
          <a:ext cx="0" cy="0"/>
          <a:chOff x="0" y="0"/>
          <a:chExt cx="0" cy="0"/>
        </a:xfrm>
      </p:grpSpPr>
      <p:sp>
        <p:nvSpPr>
          <p:cNvPr id="141" name="Google Shape;141;p33"/>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2"/>
        <p:cNvGrpSpPr/>
        <p:nvPr/>
      </p:nvGrpSpPr>
      <p:grpSpPr>
        <a:xfrm>
          <a:off x="0" y="0"/>
          <a:ext cx="0" cy="0"/>
          <a:chOff x="0" y="0"/>
          <a:chExt cx="0" cy="0"/>
        </a:xfrm>
      </p:grpSpPr>
      <p:sp>
        <p:nvSpPr>
          <p:cNvPr id="143" name="Google Shape;143;p34"/>
          <p:cNvSpPr txBox="1">
            <a:spLocks noGrp="1"/>
          </p:cNvSpPr>
          <p:nvPr>
            <p:ph type="subTitle" idx="1"/>
          </p:nvPr>
        </p:nvSpPr>
        <p:spPr>
          <a:xfrm>
            <a:off x="838080" y="1424160"/>
            <a:ext cx="10515600" cy="6607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4"/>
        <p:cNvGrpSpPr/>
        <p:nvPr/>
      </p:nvGrpSpPr>
      <p:grpSpPr>
        <a:xfrm>
          <a:off x="0" y="0"/>
          <a:ext cx="0" cy="0"/>
          <a:chOff x="0" y="0"/>
          <a:chExt cx="0" cy="0"/>
        </a:xfrm>
      </p:grpSpPr>
      <p:sp>
        <p:nvSpPr>
          <p:cNvPr id="145" name="Google Shape;145;p35"/>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5"/>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7" name="Google Shape;147;p35"/>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35"/>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9"/>
        <p:cNvGrpSpPr/>
        <p:nvPr/>
      </p:nvGrpSpPr>
      <p:grpSpPr>
        <a:xfrm>
          <a:off x="0" y="0"/>
          <a:ext cx="0" cy="0"/>
          <a:chOff x="0" y="0"/>
          <a:chExt cx="0" cy="0"/>
        </a:xfrm>
      </p:grpSpPr>
      <p:sp>
        <p:nvSpPr>
          <p:cNvPr id="150" name="Google Shape;150;p36"/>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6"/>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 name="Google Shape;152;p36"/>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36"/>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4"/>
        <p:cNvGrpSpPr/>
        <p:nvPr/>
      </p:nvGrpSpPr>
      <p:grpSpPr>
        <a:xfrm>
          <a:off x="0" y="0"/>
          <a:ext cx="0" cy="0"/>
          <a:chOff x="0" y="0"/>
          <a:chExt cx="0" cy="0"/>
        </a:xfrm>
      </p:grpSpPr>
      <p:sp>
        <p:nvSpPr>
          <p:cNvPr id="155" name="Google Shape;155;p37"/>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7"/>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37"/>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58"/>
        <p:cNvGrpSpPr/>
        <p:nvPr/>
      </p:nvGrpSpPr>
      <p:grpSpPr>
        <a:xfrm>
          <a:off x="0" y="0"/>
          <a:ext cx="0" cy="0"/>
          <a:chOff x="0" y="0"/>
          <a:chExt cx="0" cy="0"/>
        </a:xfrm>
      </p:grpSpPr>
      <p:sp>
        <p:nvSpPr>
          <p:cNvPr id="159" name="Google Shape;159;p38"/>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38"/>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1" name="Google Shape;161;p38"/>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38"/>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3" name="Google Shape;163;p38"/>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4"/>
        <p:cNvGrpSpPr/>
        <p:nvPr/>
      </p:nvGrpSpPr>
      <p:grpSpPr>
        <a:xfrm>
          <a:off x="0" y="0"/>
          <a:ext cx="0" cy="0"/>
          <a:chOff x="0" y="0"/>
          <a:chExt cx="0" cy="0"/>
        </a:xfrm>
      </p:grpSpPr>
      <p:sp>
        <p:nvSpPr>
          <p:cNvPr id="165" name="Google Shape;165;p39"/>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9"/>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39"/>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8" name="Google Shape;168;p39"/>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9" name="Google Shape;169;p39"/>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0" name="Google Shape;170;p39"/>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1" name="Google Shape;171;p39"/>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6"/>
        <p:cNvGrpSpPr/>
        <p:nvPr/>
      </p:nvGrpSpPr>
      <p:grpSpPr>
        <a:xfrm>
          <a:off x="0" y="0"/>
          <a:ext cx="0" cy="0"/>
          <a:chOff x="0" y="0"/>
          <a:chExt cx="0" cy="0"/>
        </a:xfrm>
      </p:grpSpPr>
      <p:sp>
        <p:nvSpPr>
          <p:cNvPr id="177" name="Google Shape;177;p41"/>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78"/>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9"/>
        <p:cNvGrpSpPr/>
        <p:nvPr/>
      </p:nvGrpSpPr>
      <p:grpSpPr>
        <a:xfrm>
          <a:off x="0" y="0"/>
          <a:ext cx="0" cy="0"/>
          <a:chOff x="0" y="0"/>
          <a:chExt cx="0" cy="0"/>
        </a:xfrm>
      </p:grpSpPr>
      <p:sp>
        <p:nvSpPr>
          <p:cNvPr id="180" name="Google Shape;180;p43"/>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43"/>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82"/>
        <p:cNvGrpSpPr/>
        <p:nvPr/>
      </p:nvGrpSpPr>
      <p:grpSpPr>
        <a:xfrm>
          <a:off x="0" y="0"/>
          <a:ext cx="0" cy="0"/>
          <a:chOff x="0" y="0"/>
          <a:chExt cx="0" cy="0"/>
        </a:xfrm>
      </p:grpSpPr>
      <p:sp>
        <p:nvSpPr>
          <p:cNvPr id="183" name="Google Shape;183;p44"/>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44"/>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5"/>
        <p:cNvGrpSpPr/>
        <p:nvPr/>
      </p:nvGrpSpPr>
      <p:grpSpPr>
        <a:xfrm>
          <a:off x="0" y="0"/>
          <a:ext cx="0" cy="0"/>
          <a:chOff x="0" y="0"/>
          <a:chExt cx="0" cy="0"/>
        </a:xfrm>
      </p:grpSpPr>
      <p:sp>
        <p:nvSpPr>
          <p:cNvPr id="186" name="Google Shape;186;p45"/>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45"/>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8" name="Google Shape;188;p45"/>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89"/>
        <p:cNvGrpSpPr/>
        <p:nvPr/>
      </p:nvGrpSpPr>
      <p:grpSpPr>
        <a:xfrm>
          <a:off x="0" y="0"/>
          <a:ext cx="0" cy="0"/>
          <a:chOff x="0" y="0"/>
          <a:chExt cx="0" cy="0"/>
        </a:xfrm>
      </p:grpSpPr>
      <p:sp>
        <p:nvSpPr>
          <p:cNvPr id="190" name="Google Shape;190;p46"/>
          <p:cNvSpPr txBox="1">
            <a:spLocks noGrp="1"/>
          </p:cNvSpPr>
          <p:nvPr>
            <p:ph type="subTitle" idx="1"/>
          </p:nvPr>
        </p:nvSpPr>
        <p:spPr>
          <a:xfrm>
            <a:off x="838080" y="1424160"/>
            <a:ext cx="10515600" cy="6607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91"/>
        <p:cNvGrpSpPr/>
        <p:nvPr/>
      </p:nvGrpSpPr>
      <p:grpSpPr>
        <a:xfrm>
          <a:off x="0" y="0"/>
          <a:ext cx="0" cy="0"/>
          <a:chOff x="0" y="0"/>
          <a:chExt cx="0" cy="0"/>
        </a:xfrm>
      </p:grpSpPr>
      <p:sp>
        <p:nvSpPr>
          <p:cNvPr id="192" name="Google Shape;192;p47"/>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47"/>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4" name="Google Shape;194;p47"/>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5" name="Google Shape;195;p47"/>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96"/>
        <p:cNvGrpSpPr/>
        <p:nvPr/>
      </p:nvGrpSpPr>
      <p:grpSpPr>
        <a:xfrm>
          <a:off x="0" y="0"/>
          <a:ext cx="0" cy="0"/>
          <a:chOff x="0" y="0"/>
          <a:chExt cx="0" cy="0"/>
        </a:xfrm>
      </p:grpSpPr>
      <p:sp>
        <p:nvSpPr>
          <p:cNvPr id="197" name="Google Shape;197;p48"/>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48"/>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9" name="Google Shape;199;p48"/>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0" name="Google Shape;200;p48"/>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01"/>
        <p:cNvGrpSpPr/>
        <p:nvPr/>
      </p:nvGrpSpPr>
      <p:grpSpPr>
        <a:xfrm>
          <a:off x="0" y="0"/>
          <a:ext cx="0" cy="0"/>
          <a:chOff x="0" y="0"/>
          <a:chExt cx="0" cy="0"/>
        </a:xfrm>
      </p:grpSpPr>
      <p:sp>
        <p:nvSpPr>
          <p:cNvPr id="202" name="Google Shape;202;p49"/>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49"/>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4" name="Google Shape;204;p49"/>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5" name="Google Shape;205;p49"/>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06"/>
        <p:cNvGrpSpPr/>
        <p:nvPr/>
      </p:nvGrpSpPr>
      <p:grpSpPr>
        <a:xfrm>
          <a:off x="0" y="0"/>
          <a:ext cx="0" cy="0"/>
          <a:chOff x="0" y="0"/>
          <a:chExt cx="0" cy="0"/>
        </a:xfrm>
      </p:grpSpPr>
      <p:sp>
        <p:nvSpPr>
          <p:cNvPr id="207" name="Google Shape;207;p50"/>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50"/>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9" name="Google Shape;209;p50"/>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10"/>
        <p:cNvGrpSpPr/>
        <p:nvPr/>
      </p:nvGrpSpPr>
      <p:grpSpPr>
        <a:xfrm>
          <a:off x="0" y="0"/>
          <a:ext cx="0" cy="0"/>
          <a:chOff x="0" y="0"/>
          <a:chExt cx="0" cy="0"/>
        </a:xfrm>
      </p:grpSpPr>
      <p:sp>
        <p:nvSpPr>
          <p:cNvPr id="211" name="Google Shape;211;p51"/>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51"/>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3" name="Google Shape;213;p51"/>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4" name="Google Shape;214;p51"/>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5" name="Google Shape;215;p51"/>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16"/>
        <p:cNvGrpSpPr/>
        <p:nvPr/>
      </p:nvGrpSpPr>
      <p:grpSpPr>
        <a:xfrm>
          <a:off x="0" y="0"/>
          <a:ext cx="0" cy="0"/>
          <a:chOff x="0" y="0"/>
          <a:chExt cx="0" cy="0"/>
        </a:xfrm>
      </p:grpSpPr>
      <p:sp>
        <p:nvSpPr>
          <p:cNvPr id="217" name="Google Shape;217;p52"/>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52"/>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9" name="Google Shape;219;p52"/>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0" name="Google Shape;220;p52"/>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1" name="Google Shape;221;p52"/>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2" name="Google Shape;222;p52"/>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3" name="Google Shape;223;p52"/>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Content" type="obj">
  <p:cSld name="OBJECT">
    <p:spTree>
      <p:nvGrpSpPr>
        <p:cNvPr id="1" name="Shape 229"/>
        <p:cNvGrpSpPr/>
        <p:nvPr/>
      </p:nvGrpSpPr>
      <p:grpSpPr>
        <a:xfrm>
          <a:off x="0" y="0"/>
          <a:ext cx="0" cy="0"/>
          <a:chOff x="0" y="0"/>
          <a:chExt cx="0" cy="0"/>
        </a:xfrm>
      </p:grpSpPr>
      <p:sp>
        <p:nvSpPr>
          <p:cNvPr id="230" name="Google Shape;230;p54"/>
          <p:cNvSpPr txBox="1">
            <a:spLocks noGrp="1"/>
          </p:cNvSpPr>
          <p:nvPr>
            <p:ph type="title"/>
          </p:nvPr>
        </p:nvSpPr>
        <p:spPr>
          <a:xfrm>
            <a:off x="2032000" y="681037"/>
            <a:ext cx="9321900" cy="1425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2"/>
              </a:buClr>
              <a:buSzPts val="4400"/>
              <a:buFont typeface="Barlow Condensed"/>
              <a:buNone/>
              <a:defRPr>
                <a:solidFill>
                  <a:schemeClr val="dk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1" name="Google Shape;231;p54"/>
          <p:cNvSpPr txBox="1">
            <a:spLocks noGrp="1"/>
          </p:cNvSpPr>
          <p:nvPr>
            <p:ph type="body" idx="1"/>
          </p:nvPr>
        </p:nvSpPr>
        <p:spPr>
          <a:xfrm>
            <a:off x="2032000" y="2126973"/>
            <a:ext cx="9321900" cy="40500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000"/>
              </a:spcBef>
              <a:spcAft>
                <a:spcPts val="0"/>
              </a:spcAft>
              <a:buClr>
                <a:schemeClr val="dk1"/>
              </a:buClr>
              <a:buSzPts val="2800"/>
              <a:buChar char="•"/>
              <a:defRPr>
                <a:solidFill>
                  <a:schemeClr val="dk1"/>
                </a:solidFill>
              </a:defRPr>
            </a:lvl1pPr>
            <a:lvl2pPr marL="914400" lvl="1" indent="-381000" algn="l" rtl="0">
              <a:lnSpc>
                <a:spcPct val="90000"/>
              </a:lnSpc>
              <a:spcBef>
                <a:spcPts val="500"/>
              </a:spcBef>
              <a:spcAft>
                <a:spcPts val="0"/>
              </a:spcAft>
              <a:buClr>
                <a:schemeClr val="dk1"/>
              </a:buClr>
              <a:buSzPts val="2400"/>
              <a:buChar char="•"/>
              <a:defRPr>
                <a:solidFill>
                  <a:schemeClr val="dk1"/>
                </a:solidFill>
              </a:defRPr>
            </a:lvl2pPr>
            <a:lvl3pPr marL="1371600" lvl="2" indent="-355600" algn="l" rtl="0">
              <a:lnSpc>
                <a:spcPct val="90000"/>
              </a:lnSpc>
              <a:spcBef>
                <a:spcPts val="500"/>
              </a:spcBef>
              <a:spcAft>
                <a:spcPts val="0"/>
              </a:spcAft>
              <a:buClr>
                <a:schemeClr val="dk1"/>
              </a:buClr>
              <a:buSzPts val="2000"/>
              <a:buChar char="•"/>
              <a:defRPr>
                <a:solidFill>
                  <a:schemeClr val="dk1"/>
                </a:solidFill>
              </a:defRPr>
            </a:lvl3pPr>
            <a:lvl4pPr marL="1828800" lvl="3" indent="-342900" algn="l" rtl="0">
              <a:lnSpc>
                <a:spcPct val="90000"/>
              </a:lnSpc>
              <a:spcBef>
                <a:spcPts val="500"/>
              </a:spcBef>
              <a:spcAft>
                <a:spcPts val="0"/>
              </a:spcAft>
              <a:buClr>
                <a:schemeClr val="dk1"/>
              </a:buClr>
              <a:buSzPts val="1800"/>
              <a:buChar char="•"/>
              <a:defRPr>
                <a:solidFill>
                  <a:schemeClr val="dk1"/>
                </a:solidFill>
              </a:defRPr>
            </a:lvl4pPr>
            <a:lvl5pPr marL="2286000" lvl="4" indent="-342900" algn="l" rtl="0">
              <a:lnSpc>
                <a:spcPct val="90000"/>
              </a:lnSpc>
              <a:spcBef>
                <a:spcPts val="500"/>
              </a:spcBef>
              <a:spcAft>
                <a:spcPts val="0"/>
              </a:spcAft>
              <a:buClr>
                <a:schemeClr val="dk1"/>
              </a:buClr>
              <a:buSzPts val="1800"/>
              <a:buChar char="•"/>
              <a:defRPr>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2" name="Google Shape;232;p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1pPr>
            <a:lvl2pPr marL="0" marR="0" lvl="1"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2pPr>
            <a:lvl3pPr marL="0" marR="0" lvl="2"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3pPr>
            <a:lvl4pPr marL="0" marR="0" lvl="3"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4pPr>
            <a:lvl5pPr marL="0" marR="0" lvl="4"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5pPr>
            <a:lvl6pPr marL="0" marR="0" lvl="5"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6pPr>
            <a:lvl7pPr marL="0" marR="0" lvl="6"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7pPr>
            <a:lvl8pPr marL="0" marR="0" lvl="7"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8pPr>
            <a:lvl9pPr marL="0" marR="0" lvl="8"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s-ES"/>
              <a:t>‹#›</a:t>
            </a:fld>
            <a:endParaRPr/>
          </a:p>
        </p:txBody>
      </p:sp>
      <p:sp>
        <p:nvSpPr>
          <p:cNvPr id="233" name="Google Shape;233;p54"/>
          <p:cNvSpPr txBox="1">
            <a:spLocks noGrp="1"/>
          </p:cNvSpPr>
          <p:nvPr>
            <p:ph type="ftr" idx="11"/>
          </p:nvPr>
        </p:nvSpPr>
        <p:spPr>
          <a:xfrm>
            <a:off x="2032000" y="6356349"/>
            <a:ext cx="41148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accent2"/>
              </a:buClr>
              <a:buSzPts val="1400"/>
              <a:buFont typeface="Barlow"/>
              <a:buNone/>
              <a:defRPr sz="1200" b="0" i="0">
                <a:solidFill>
                  <a:schemeClr val="accent2"/>
                </a:solidFill>
                <a:latin typeface="Barlow"/>
                <a:ea typeface="Barlow"/>
                <a:cs typeface="Barlow"/>
                <a:sym typeface="Barlow"/>
              </a:defRPr>
            </a:lvl1pPr>
            <a:lvl2pPr lvl="1" algn="l" rtl="0">
              <a:lnSpc>
                <a:spcPct val="100000"/>
              </a:lnSpc>
              <a:spcBef>
                <a:spcPts val="0"/>
              </a:spcBef>
              <a:spcAft>
                <a:spcPts val="0"/>
              </a:spcAft>
              <a:buClr>
                <a:schemeClr val="dk1"/>
              </a:buClr>
              <a:buSzPts val="1400"/>
              <a:buFont typeface="Montserrat"/>
              <a:buNone/>
              <a:defRPr/>
            </a:lvl2pPr>
            <a:lvl3pPr lvl="2" algn="l" rtl="0">
              <a:lnSpc>
                <a:spcPct val="100000"/>
              </a:lnSpc>
              <a:spcBef>
                <a:spcPts val="0"/>
              </a:spcBef>
              <a:spcAft>
                <a:spcPts val="0"/>
              </a:spcAft>
              <a:buClr>
                <a:schemeClr val="dk1"/>
              </a:buClr>
              <a:buSzPts val="1400"/>
              <a:buFont typeface="Montserrat"/>
              <a:buNone/>
              <a:defRPr/>
            </a:lvl3pPr>
            <a:lvl4pPr lvl="3" algn="l" rtl="0">
              <a:lnSpc>
                <a:spcPct val="100000"/>
              </a:lnSpc>
              <a:spcBef>
                <a:spcPts val="0"/>
              </a:spcBef>
              <a:spcAft>
                <a:spcPts val="0"/>
              </a:spcAft>
              <a:buClr>
                <a:schemeClr val="dk1"/>
              </a:buClr>
              <a:buSzPts val="1400"/>
              <a:buFont typeface="Montserrat"/>
              <a:buNone/>
              <a:defRPr/>
            </a:lvl4pPr>
            <a:lvl5pPr lvl="4" algn="l" rtl="0">
              <a:lnSpc>
                <a:spcPct val="100000"/>
              </a:lnSpc>
              <a:spcBef>
                <a:spcPts val="0"/>
              </a:spcBef>
              <a:spcAft>
                <a:spcPts val="0"/>
              </a:spcAft>
              <a:buClr>
                <a:schemeClr val="dk1"/>
              </a:buClr>
              <a:buSzPts val="1400"/>
              <a:buFont typeface="Montserrat"/>
              <a:buNone/>
              <a:defRPr/>
            </a:lvl5pPr>
            <a:lvl6pPr lvl="5" algn="l" rtl="0">
              <a:lnSpc>
                <a:spcPct val="100000"/>
              </a:lnSpc>
              <a:spcBef>
                <a:spcPts val="0"/>
              </a:spcBef>
              <a:spcAft>
                <a:spcPts val="0"/>
              </a:spcAft>
              <a:buClr>
                <a:schemeClr val="dk1"/>
              </a:buClr>
              <a:buSzPts val="1400"/>
              <a:buFont typeface="Montserrat"/>
              <a:buNone/>
              <a:defRPr/>
            </a:lvl6pPr>
            <a:lvl7pPr lvl="6" algn="l" rtl="0">
              <a:lnSpc>
                <a:spcPct val="100000"/>
              </a:lnSpc>
              <a:spcBef>
                <a:spcPts val="0"/>
              </a:spcBef>
              <a:spcAft>
                <a:spcPts val="0"/>
              </a:spcAft>
              <a:buClr>
                <a:schemeClr val="dk1"/>
              </a:buClr>
              <a:buSzPts val="1400"/>
              <a:buFont typeface="Montserrat"/>
              <a:buNone/>
              <a:defRPr/>
            </a:lvl7pPr>
            <a:lvl8pPr lvl="7" algn="l" rtl="0">
              <a:lnSpc>
                <a:spcPct val="100000"/>
              </a:lnSpc>
              <a:spcBef>
                <a:spcPts val="0"/>
              </a:spcBef>
              <a:spcAft>
                <a:spcPts val="0"/>
              </a:spcAft>
              <a:buClr>
                <a:schemeClr val="dk1"/>
              </a:buClr>
              <a:buSzPts val="1400"/>
              <a:buFont typeface="Montserrat"/>
              <a:buNone/>
              <a:defRPr/>
            </a:lvl8pPr>
            <a:lvl9pPr lvl="8" algn="l" rtl="0">
              <a:lnSpc>
                <a:spcPct val="100000"/>
              </a:lnSpc>
              <a:spcBef>
                <a:spcPts val="0"/>
              </a:spcBef>
              <a:spcAft>
                <a:spcPts val="0"/>
              </a:spcAft>
              <a:buClr>
                <a:schemeClr val="dk1"/>
              </a:buClr>
              <a:buSzPts val="1400"/>
              <a:buFont typeface="Montserrat"/>
              <a:buNone/>
              <a:defRPr/>
            </a:lvl9pPr>
          </a:lstStyle>
          <a:p>
            <a:endParaRPr/>
          </a:p>
        </p:txBody>
      </p:sp>
      <p:pic>
        <p:nvPicPr>
          <p:cNvPr id="234" name="Google Shape;234;p54"/>
          <p:cNvPicPr preferRelativeResize="0"/>
          <p:nvPr/>
        </p:nvPicPr>
        <p:blipFill rotWithShape="1">
          <a:blip r:embed="rId2">
            <a:alphaModFix/>
          </a:blip>
          <a:srcRect/>
          <a:stretch/>
        </p:blipFill>
        <p:spPr>
          <a:xfrm>
            <a:off x="-458304" y="-1062892"/>
            <a:ext cx="1972666" cy="82091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6"/>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235"/>
        <p:cNvGrpSpPr/>
        <p:nvPr/>
      </p:nvGrpSpPr>
      <p:grpSpPr>
        <a:xfrm>
          <a:off x="0" y="0"/>
          <a:ext cx="0" cy="0"/>
          <a:chOff x="0" y="0"/>
          <a:chExt cx="0" cy="0"/>
        </a:xfrm>
      </p:grpSpPr>
      <p:sp>
        <p:nvSpPr>
          <p:cNvPr id="236" name="Google Shape;236;p55"/>
          <p:cNvSpPr txBox="1">
            <a:spLocks noGrp="1"/>
          </p:cNvSpPr>
          <p:nvPr>
            <p:ph type="title"/>
          </p:nvPr>
        </p:nvSpPr>
        <p:spPr>
          <a:xfrm>
            <a:off x="838200" y="1424054"/>
            <a:ext cx="10515600" cy="14253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2"/>
              </a:buClr>
              <a:buSzPts val="8800"/>
              <a:buFont typeface="Barlow Condensed"/>
              <a:buNone/>
              <a:defRPr sz="8800" b="1" i="1">
                <a:solidFill>
                  <a:schemeClr val="dk2"/>
                </a:solidFill>
                <a:latin typeface="Barlow Condensed"/>
                <a:ea typeface="Barlow Condensed"/>
                <a:cs typeface="Barlow Condensed"/>
                <a:sym typeface="Barlow Condense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237" name="Google Shape;237;p55"/>
          <p:cNvPicPr preferRelativeResize="0"/>
          <p:nvPr/>
        </p:nvPicPr>
        <p:blipFill rotWithShape="1">
          <a:blip r:embed="rId2">
            <a:alphaModFix/>
          </a:blip>
          <a:srcRect/>
          <a:stretch/>
        </p:blipFill>
        <p:spPr>
          <a:xfrm>
            <a:off x="5265688" y="3555199"/>
            <a:ext cx="2102099" cy="2140551"/>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lumn Content" type="twoTxTwoObj">
  <p:cSld name="TWO_OBJECTS_WITH_TEXT">
    <p:spTree>
      <p:nvGrpSpPr>
        <p:cNvPr id="1" name="Shape 238"/>
        <p:cNvGrpSpPr/>
        <p:nvPr/>
      </p:nvGrpSpPr>
      <p:grpSpPr>
        <a:xfrm>
          <a:off x="0" y="0"/>
          <a:ext cx="0" cy="0"/>
          <a:chOff x="0" y="0"/>
          <a:chExt cx="0" cy="0"/>
        </a:xfrm>
      </p:grpSpPr>
      <p:sp>
        <p:nvSpPr>
          <p:cNvPr id="239" name="Google Shape;239;p5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2"/>
              </a:buClr>
              <a:buSzPts val="4400"/>
              <a:buFont typeface="Barlow Condensed"/>
              <a:buNone/>
              <a:defRPr b="1" i="0">
                <a:solidFill>
                  <a:schemeClr val="dk2"/>
                </a:solidFill>
                <a:latin typeface="Barlow Condensed"/>
                <a:ea typeface="Barlow Condensed"/>
                <a:cs typeface="Barlow Condensed"/>
                <a:sym typeface="Barlow Condense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0" name="Google Shape;240;p5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2"/>
              </a:buClr>
              <a:buSzPts val="2400"/>
              <a:buNone/>
              <a:defRPr sz="2400" b="1" i="1">
                <a:solidFill>
                  <a:schemeClr val="accent2"/>
                </a:solidFill>
                <a:latin typeface="Barlow Condensed"/>
                <a:ea typeface="Barlow Condensed"/>
                <a:cs typeface="Barlow Condensed"/>
                <a:sym typeface="Barlow Condensed"/>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41" name="Google Shape;241;p5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000"/>
              </a:spcBef>
              <a:spcAft>
                <a:spcPts val="0"/>
              </a:spcAft>
              <a:buClr>
                <a:schemeClr val="dk1"/>
              </a:buClr>
              <a:buSzPts val="2800"/>
              <a:buChar char="•"/>
              <a:defRPr>
                <a:solidFill>
                  <a:schemeClr val="dk1"/>
                </a:solidFill>
              </a:defRPr>
            </a:lvl1pPr>
            <a:lvl2pPr marL="914400" lvl="1" indent="-381000" algn="l" rtl="0">
              <a:lnSpc>
                <a:spcPct val="90000"/>
              </a:lnSpc>
              <a:spcBef>
                <a:spcPts val="500"/>
              </a:spcBef>
              <a:spcAft>
                <a:spcPts val="0"/>
              </a:spcAft>
              <a:buClr>
                <a:schemeClr val="dk1"/>
              </a:buClr>
              <a:buSzPts val="2400"/>
              <a:buChar char="•"/>
              <a:defRPr>
                <a:solidFill>
                  <a:schemeClr val="dk1"/>
                </a:solidFill>
              </a:defRPr>
            </a:lvl2pPr>
            <a:lvl3pPr marL="1371600" lvl="2" indent="-355600" algn="l" rtl="0">
              <a:lnSpc>
                <a:spcPct val="90000"/>
              </a:lnSpc>
              <a:spcBef>
                <a:spcPts val="500"/>
              </a:spcBef>
              <a:spcAft>
                <a:spcPts val="0"/>
              </a:spcAft>
              <a:buClr>
                <a:schemeClr val="dk1"/>
              </a:buClr>
              <a:buSzPts val="2000"/>
              <a:buChar char="•"/>
              <a:defRPr>
                <a:solidFill>
                  <a:schemeClr val="dk1"/>
                </a:solidFill>
              </a:defRPr>
            </a:lvl3pPr>
            <a:lvl4pPr marL="1828800" lvl="3" indent="-342900" algn="l" rtl="0">
              <a:lnSpc>
                <a:spcPct val="90000"/>
              </a:lnSpc>
              <a:spcBef>
                <a:spcPts val="500"/>
              </a:spcBef>
              <a:spcAft>
                <a:spcPts val="0"/>
              </a:spcAft>
              <a:buClr>
                <a:schemeClr val="dk1"/>
              </a:buClr>
              <a:buSzPts val="1800"/>
              <a:buChar char="•"/>
              <a:defRPr>
                <a:solidFill>
                  <a:schemeClr val="dk1"/>
                </a:solidFill>
              </a:defRPr>
            </a:lvl4pPr>
            <a:lvl5pPr marL="2286000" lvl="4" indent="-342900" algn="l" rtl="0">
              <a:lnSpc>
                <a:spcPct val="90000"/>
              </a:lnSpc>
              <a:spcBef>
                <a:spcPts val="500"/>
              </a:spcBef>
              <a:spcAft>
                <a:spcPts val="0"/>
              </a:spcAft>
              <a:buClr>
                <a:schemeClr val="dk1"/>
              </a:buClr>
              <a:buSzPts val="1800"/>
              <a:buChar char="•"/>
              <a:defRPr>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2" name="Google Shape;242;p5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2"/>
              </a:buClr>
              <a:buSzPts val="2400"/>
              <a:buNone/>
              <a:defRPr sz="2400" b="1" i="1">
                <a:solidFill>
                  <a:schemeClr val="accent2"/>
                </a:solidFill>
                <a:latin typeface="Barlow Condensed"/>
                <a:ea typeface="Barlow Condensed"/>
                <a:cs typeface="Barlow Condensed"/>
                <a:sym typeface="Barlow Condensed"/>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43" name="Google Shape;243;p5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000"/>
              </a:spcBef>
              <a:spcAft>
                <a:spcPts val="0"/>
              </a:spcAft>
              <a:buClr>
                <a:schemeClr val="dk1"/>
              </a:buClr>
              <a:buSzPts val="2800"/>
              <a:buChar char="•"/>
              <a:defRPr>
                <a:solidFill>
                  <a:schemeClr val="dk1"/>
                </a:solidFill>
              </a:defRPr>
            </a:lvl1pPr>
            <a:lvl2pPr marL="914400" lvl="1" indent="-381000" algn="l" rtl="0">
              <a:lnSpc>
                <a:spcPct val="90000"/>
              </a:lnSpc>
              <a:spcBef>
                <a:spcPts val="500"/>
              </a:spcBef>
              <a:spcAft>
                <a:spcPts val="0"/>
              </a:spcAft>
              <a:buClr>
                <a:schemeClr val="dk1"/>
              </a:buClr>
              <a:buSzPts val="2400"/>
              <a:buChar char="•"/>
              <a:defRPr>
                <a:solidFill>
                  <a:schemeClr val="dk1"/>
                </a:solidFill>
              </a:defRPr>
            </a:lvl2pPr>
            <a:lvl3pPr marL="1371600" lvl="2" indent="-355600" algn="l" rtl="0">
              <a:lnSpc>
                <a:spcPct val="90000"/>
              </a:lnSpc>
              <a:spcBef>
                <a:spcPts val="500"/>
              </a:spcBef>
              <a:spcAft>
                <a:spcPts val="0"/>
              </a:spcAft>
              <a:buClr>
                <a:schemeClr val="dk1"/>
              </a:buClr>
              <a:buSzPts val="2000"/>
              <a:buChar char="•"/>
              <a:defRPr>
                <a:solidFill>
                  <a:schemeClr val="dk1"/>
                </a:solidFill>
              </a:defRPr>
            </a:lvl3pPr>
            <a:lvl4pPr marL="1828800" lvl="3" indent="-342900" algn="l" rtl="0">
              <a:lnSpc>
                <a:spcPct val="90000"/>
              </a:lnSpc>
              <a:spcBef>
                <a:spcPts val="500"/>
              </a:spcBef>
              <a:spcAft>
                <a:spcPts val="0"/>
              </a:spcAft>
              <a:buClr>
                <a:schemeClr val="dk1"/>
              </a:buClr>
              <a:buSzPts val="1800"/>
              <a:buChar char="•"/>
              <a:defRPr>
                <a:solidFill>
                  <a:schemeClr val="dk1"/>
                </a:solidFill>
              </a:defRPr>
            </a:lvl4pPr>
            <a:lvl5pPr marL="2286000" lvl="4" indent="-342900" algn="l" rtl="0">
              <a:lnSpc>
                <a:spcPct val="90000"/>
              </a:lnSpc>
              <a:spcBef>
                <a:spcPts val="500"/>
              </a:spcBef>
              <a:spcAft>
                <a:spcPts val="0"/>
              </a:spcAft>
              <a:buClr>
                <a:schemeClr val="dk1"/>
              </a:buClr>
              <a:buSzPts val="1800"/>
              <a:buChar char="•"/>
              <a:defRPr>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4" name="Google Shape;244;p56"/>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accent2"/>
              </a:buClr>
              <a:buSzPts val="1400"/>
              <a:buFont typeface="Barlow"/>
              <a:buNone/>
              <a:defRPr/>
            </a:lvl1pPr>
            <a:lvl2pPr lvl="1" algn="l" rtl="0">
              <a:lnSpc>
                <a:spcPct val="100000"/>
              </a:lnSpc>
              <a:spcBef>
                <a:spcPts val="0"/>
              </a:spcBef>
              <a:spcAft>
                <a:spcPts val="0"/>
              </a:spcAft>
              <a:buClr>
                <a:schemeClr val="dk1"/>
              </a:buClr>
              <a:buSzPts val="1400"/>
              <a:buFont typeface="Montserrat"/>
              <a:buNone/>
              <a:defRPr/>
            </a:lvl2pPr>
            <a:lvl3pPr lvl="2" algn="l" rtl="0">
              <a:lnSpc>
                <a:spcPct val="100000"/>
              </a:lnSpc>
              <a:spcBef>
                <a:spcPts val="0"/>
              </a:spcBef>
              <a:spcAft>
                <a:spcPts val="0"/>
              </a:spcAft>
              <a:buClr>
                <a:schemeClr val="dk1"/>
              </a:buClr>
              <a:buSzPts val="1400"/>
              <a:buFont typeface="Montserrat"/>
              <a:buNone/>
              <a:defRPr/>
            </a:lvl3pPr>
            <a:lvl4pPr lvl="3" algn="l" rtl="0">
              <a:lnSpc>
                <a:spcPct val="100000"/>
              </a:lnSpc>
              <a:spcBef>
                <a:spcPts val="0"/>
              </a:spcBef>
              <a:spcAft>
                <a:spcPts val="0"/>
              </a:spcAft>
              <a:buClr>
                <a:schemeClr val="dk1"/>
              </a:buClr>
              <a:buSzPts val="1400"/>
              <a:buFont typeface="Montserrat"/>
              <a:buNone/>
              <a:defRPr/>
            </a:lvl4pPr>
            <a:lvl5pPr lvl="4" algn="l" rtl="0">
              <a:lnSpc>
                <a:spcPct val="100000"/>
              </a:lnSpc>
              <a:spcBef>
                <a:spcPts val="0"/>
              </a:spcBef>
              <a:spcAft>
                <a:spcPts val="0"/>
              </a:spcAft>
              <a:buClr>
                <a:schemeClr val="dk1"/>
              </a:buClr>
              <a:buSzPts val="1400"/>
              <a:buFont typeface="Montserrat"/>
              <a:buNone/>
              <a:defRPr/>
            </a:lvl5pPr>
            <a:lvl6pPr lvl="5" algn="l" rtl="0">
              <a:lnSpc>
                <a:spcPct val="100000"/>
              </a:lnSpc>
              <a:spcBef>
                <a:spcPts val="0"/>
              </a:spcBef>
              <a:spcAft>
                <a:spcPts val="0"/>
              </a:spcAft>
              <a:buClr>
                <a:schemeClr val="dk1"/>
              </a:buClr>
              <a:buSzPts val="1400"/>
              <a:buFont typeface="Montserrat"/>
              <a:buNone/>
              <a:defRPr/>
            </a:lvl6pPr>
            <a:lvl7pPr lvl="6" algn="l" rtl="0">
              <a:lnSpc>
                <a:spcPct val="100000"/>
              </a:lnSpc>
              <a:spcBef>
                <a:spcPts val="0"/>
              </a:spcBef>
              <a:spcAft>
                <a:spcPts val="0"/>
              </a:spcAft>
              <a:buClr>
                <a:schemeClr val="dk1"/>
              </a:buClr>
              <a:buSzPts val="1400"/>
              <a:buFont typeface="Montserrat"/>
              <a:buNone/>
              <a:defRPr/>
            </a:lvl7pPr>
            <a:lvl8pPr lvl="7" algn="l" rtl="0">
              <a:lnSpc>
                <a:spcPct val="100000"/>
              </a:lnSpc>
              <a:spcBef>
                <a:spcPts val="0"/>
              </a:spcBef>
              <a:spcAft>
                <a:spcPts val="0"/>
              </a:spcAft>
              <a:buClr>
                <a:schemeClr val="dk1"/>
              </a:buClr>
              <a:buSzPts val="1400"/>
              <a:buFont typeface="Montserrat"/>
              <a:buNone/>
              <a:defRPr/>
            </a:lvl8pPr>
            <a:lvl9pPr lvl="8" algn="l" rtl="0">
              <a:lnSpc>
                <a:spcPct val="100000"/>
              </a:lnSpc>
              <a:spcBef>
                <a:spcPts val="0"/>
              </a:spcBef>
              <a:spcAft>
                <a:spcPts val="0"/>
              </a:spcAft>
              <a:buClr>
                <a:schemeClr val="dk1"/>
              </a:buClr>
              <a:buSzPts val="1400"/>
              <a:buFont typeface="Montserrat"/>
              <a:buNone/>
              <a:defRPr/>
            </a:lvl9pPr>
          </a:lstStyle>
          <a:p>
            <a:endParaRPr/>
          </a:p>
        </p:txBody>
      </p:sp>
      <p:sp>
        <p:nvSpPr>
          <p:cNvPr id="245" name="Google Shape;245;p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1pPr>
            <a:lvl2pPr marL="0" marR="0" lvl="1"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2pPr>
            <a:lvl3pPr marL="0" marR="0" lvl="2"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3pPr>
            <a:lvl4pPr marL="0" marR="0" lvl="3"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4pPr>
            <a:lvl5pPr marL="0" marR="0" lvl="4"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5pPr>
            <a:lvl6pPr marL="0" marR="0" lvl="5"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6pPr>
            <a:lvl7pPr marL="0" marR="0" lvl="6"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7pPr>
            <a:lvl8pPr marL="0" marR="0" lvl="7"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8pPr>
            <a:lvl9pPr marL="0" marR="0" lvl="8"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chemeClr val="dk2"/>
        </a:solidFill>
        <a:effectLst/>
      </p:bgPr>
    </p:bg>
    <p:spTree>
      <p:nvGrpSpPr>
        <p:cNvPr id="1" name="Shape 246"/>
        <p:cNvGrpSpPr/>
        <p:nvPr/>
      </p:nvGrpSpPr>
      <p:grpSpPr>
        <a:xfrm>
          <a:off x="0" y="0"/>
          <a:ext cx="0" cy="0"/>
          <a:chOff x="0" y="0"/>
          <a:chExt cx="0" cy="0"/>
        </a:xfrm>
      </p:grpSpPr>
      <p:sp>
        <p:nvSpPr>
          <p:cNvPr id="247" name="Google Shape;247;p57"/>
          <p:cNvSpPr txBox="1">
            <a:spLocks noGrp="1"/>
          </p:cNvSpPr>
          <p:nvPr>
            <p:ph type="title"/>
          </p:nvPr>
        </p:nvSpPr>
        <p:spPr>
          <a:xfrm>
            <a:off x="838200" y="681037"/>
            <a:ext cx="10515600" cy="1425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4400"/>
              <a:buFont typeface="Barlow Condensed"/>
              <a:buNone/>
              <a:defRPr>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8" name="Google Shape;248;p57"/>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accent2"/>
              </a:buClr>
              <a:buSzPts val="1400"/>
              <a:buFont typeface="Barlow"/>
              <a:buNone/>
              <a:defRPr/>
            </a:lvl1pPr>
            <a:lvl2pPr lvl="1" algn="l" rtl="0">
              <a:lnSpc>
                <a:spcPct val="100000"/>
              </a:lnSpc>
              <a:spcBef>
                <a:spcPts val="0"/>
              </a:spcBef>
              <a:spcAft>
                <a:spcPts val="0"/>
              </a:spcAft>
              <a:buClr>
                <a:schemeClr val="dk1"/>
              </a:buClr>
              <a:buSzPts val="1400"/>
              <a:buFont typeface="Montserrat"/>
              <a:buNone/>
              <a:defRPr/>
            </a:lvl2pPr>
            <a:lvl3pPr lvl="2" algn="l" rtl="0">
              <a:lnSpc>
                <a:spcPct val="100000"/>
              </a:lnSpc>
              <a:spcBef>
                <a:spcPts val="0"/>
              </a:spcBef>
              <a:spcAft>
                <a:spcPts val="0"/>
              </a:spcAft>
              <a:buClr>
                <a:schemeClr val="dk1"/>
              </a:buClr>
              <a:buSzPts val="1400"/>
              <a:buFont typeface="Montserrat"/>
              <a:buNone/>
              <a:defRPr/>
            </a:lvl3pPr>
            <a:lvl4pPr lvl="3" algn="l" rtl="0">
              <a:lnSpc>
                <a:spcPct val="100000"/>
              </a:lnSpc>
              <a:spcBef>
                <a:spcPts val="0"/>
              </a:spcBef>
              <a:spcAft>
                <a:spcPts val="0"/>
              </a:spcAft>
              <a:buClr>
                <a:schemeClr val="dk1"/>
              </a:buClr>
              <a:buSzPts val="1400"/>
              <a:buFont typeface="Montserrat"/>
              <a:buNone/>
              <a:defRPr/>
            </a:lvl4pPr>
            <a:lvl5pPr lvl="4" algn="l" rtl="0">
              <a:lnSpc>
                <a:spcPct val="100000"/>
              </a:lnSpc>
              <a:spcBef>
                <a:spcPts val="0"/>
              </a:spcBef>
              <a:spcAft>
                <a:spcPts val="0"/>
              </a:spcAft>
              <a:buClr>
                <a:schemeClr val="dk1"/>
              </a:buClr>
              <a:buSzPts val="1400"/>
              <a:buFont typeface="Montserrat"/>
              <a:buNone/>
              <a:defRPr/>
            </a:lvl5pPr>
            <a:lvl6pPr lvl="5" algn="l" rtl="0">
              <a:lnSpc>
                <a:spcPct val="100000"/>
              </a:lnSpc>
              <a:spcBef>
                <a:spcPts val="0"/>
              </a:spcBef>
              <a:spcAft>
                <a:spcPts val="0"/>
              </a:spcAft>
              <a:buClr>
                <a:schemeClr val="dk1"/>
              </a:buClr>
              <a:buSzPts val="1400"/>
              <a:buFont typeface="Montserrat"/>
              <a:buNone/>
              <a:defRPr/>
            </a:lvl6pPr>
            <a:lvl7pPr lvl="6" algn="l" rtl="0">
              <a:lnSpc>
                <a:spcPct val="100000"/>
              </a:lnSpc>
              <a:spcBef>
                <a:spcPts val="0"/>
              </a:spcBef>
              <a:spcAft>
                <a:spcPts val="0"/>
              </a:spcAft>
              <a:buClr>
                <a:schemeClr val="dk1"/>
              </a:buClr>
              <a:buSzPts val="1400"/>
              <a:buFont typeface="Montserrat"/>
              <a:buNone/>
              <a:defRPr/>
            </a:lvl7pPr>
            <a:lvl8pPr lvl="7" algn="l" rtl="0">
              <a:lnSpc>
                <a:spcPct val="100000"/>
              </a:lnSpc>
              <a:spcBef>
                <a:spcPts val="0"/>
              </a:spcBef>
              <a:spcAft>
                <a:spcPts val="0"/>
              </a:spcAft>
              <a:buClr>
                <a:schemeClr val="dk1"/>
              </a:buClr>
              <a:buSzPts val="1400"/>
              <a:buFont typeface="Montserrat"/>
              <a:buNone/>
              <a:defRPr/>
            </a:lvl8pPr>
            <a:lvl9pPr lvl="8" algn="l" rtl="0">
              <a:lnSpc>
                <a:spcPct val="100000"/>
              </a:lnSpc>
              <a:spcBef>
                <a:spcPts val="0"/>
              </a:spcBef>
              <a:spcAft>
                <a:spcPts val="0"/>
              </a:spcAft>
              <a:buClr>
                <a:schemeClr val="dk1"/>
              </a:buClr>
              <a:buSzPts val="1400"/>
              <a:buFont typeface="Montserrat"/>
              <a:buNone/>
              <a:defRPr/>
            </a:lvl9pPr>
          </a:lstStyle>
          <a:p>
            <a:endParaRPr/>
          </a:p>
        </p:txBody>
      </p:sp>
      <p:sp>
        <p:nvSpPr>
          <p:cNvPr id="249" name="Google Shape;249;p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1pPr>
            <a:lvl2pPr marL="0" marR="0" lvl="1"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2pPr>
            <a:lvl3pPr marL="0" marR="0" lvl="2"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3pPr>
            <a:lvl4pPr marL="0" marR="0" lvl="3"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4pPr>
            <a:lvl5pPr marL="0" marR="0" lvl="4"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5pPr>
            <a:lvl6pPr marL="0" marR="0" lvl="5"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6pPr>
            <a:lvl7pPr marL="0" marR="0" lvl="6"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7pPr>
            <a:lvl8pPr marL="0" marR="0" lvl="7"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8pPr>
            <a:lvl9pPr marL="0" marR="0" lvl="8"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s-ES"/>
              <a:t>‹#›</a:t>
            </a:fld>
            <a:endParaRPr/>
          </a:p>
        </p:txBody>
      </p:sp>
      <p:pic>
        <p:nvPicPr>
          <p:cNvPr id="250" name="Google Shape;250;p57"/>
          <p:cNvPicPr preferRelativeResize="0"/>
          <p:nvPr/>
        </p:nvPicPr>
        <p:blipFill rotWithShape="1">
          <a:blip r:embed="rId2">
            <a:alphaModFix/>
          </a:blip>
          <a:srcRect r="25395" b="26734"/>
          <a:stretch/>
        </p:blipFill>
        <p:spPr>
          <a:xfrm>
            <a:off x="6994608" y="-405817"/>
            <a:ext cx="5668970" cy="756574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1"/>
        <p:cNvGrpSpPr/>
        <p:nvPr/>
      </p:nvGrpSpPr>
      <p:grpSpPr>
        <a:xfrm>
          <a:off x="0" y="0"/>
          <a:ext cx="0" cy="0"/>
          <a:chOff x="0" y="0"/>
          <a:chExt cx="0" cy="0"/>
        </a:xfrm>
      </p:grpSpPr>
      <p:sp>
        <p:nvSpPr>
          <p:cNvPr id="252" name="Google Shape;252;p58"/>
          <p:cNvSpPr txBox="1">
            <a:spLocks noGrp="1"/>
          </p:cNvSpPr>
          <p:nvPr>
            <p:ph type="title"/>
          </p:nvPr>
        </p:nvSpPr>
        <p:spPr>
          <a:xfrm>
            <a:off x="352475" y="593367"/>
            <a:ext cx="11360700" cy="763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4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3" name="Google Shape;253;p58"/>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000"/>
              </a:spcBef>
              <a:spcAft>
                <a:spcPts val="0"/>
              </a:spcAft>
              <a:buSzPts val="2800"/>
              <a:buChar char="•"/>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
        <p:nvSpPr>
          <p:cNvPr id="254" name="Google Shape;254;p58"/>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1pPr>
            <a:lvl2pPr marL="0" marR="0" lvl="1"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2pPr>
            <a:lvl3pPr marL="0" marR="0" lvl="2"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3pPr>
            <a:lvl4pPr marL="0" marR="0" lvl="3"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4pPr>
            <a:lvl5pPr marL="0" marR="0" lvl="4"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5pPr>
            <a:lvl6pPr marL="0" marR="0" lvl="5"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6pPr>
            <a:lvl7pPr marL="0" marR="0" lvl="6"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7pPr>
            <a:lvl8pPr marL="0" marR="0" lvl="7"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8pPr>
            <a:lvl9pPr marL="0" marR="0" lvl="8"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3"/>
        <p:cNvGrpSpPr/>
        <p:nvPr/>
      </p:nvGrpSpPr>
      <p:grpSpPr>
        <a:xfrm>
          <a:off x="0" y="0"/>
          <a:ext cx="0" cy="0"/>
          <a:chOff x="0" y="0"/>
          <a:chExt cx="0" cy="0"/>
        </a:xfrm>
      </p:grpSpPr>
      <p:sp>
        <p:nvSpPr>
          <p:cNvPr id="34" name="Google Shape;34;p8"/>
          <p:cNvSpPr txBox="1">
            <a:spLocks noGrp="1"/>
          </p:cNvSpPr>
          <p:nvPr>
            <p:ph type="subTitle" idx="1"/>
          </p:nvPr>
        </p:nvSpPr>
        <p:spPr>
          <a:xfrm>
            <a:off x="838080" y="1424160"/>
            <a:ext cx="10515600" cy="6607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9"/>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9"/>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8080" y="1424160"/>
            <a:ext cx="10515600" cy="1425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10"/>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10"/>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5.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080" y="4422960"/>
            <a:ext cx="10515600" cy="100044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 name="Google Shape;11;p1"/>
          <p:cNvSpPr txBox="1">
            <a:spLocks noGrp="1"/>
          </p:cNvSpPr>
          <p:nvPr>
            <p:ph type="ftr" idx="11"/>
          </p:nvPr>
        </p:nvSpPr>
        <p:spPr>
          <a:xfrm>
            <a:off x="838080" y="6356520"/>
            <a:ext cx="4114800" cy="365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 name="Google Shape;12;p1"/>
          <p:cNvSpPr txBox="1">
            <a:spLocks noGrp="1"/>
          </p:cNvSpPr>
          <p:nvPr>
            <p:ph type="sldNum" idx="12"/>
          </p:nvPr>
        </p:nvSpPr>
        <p:spPr>
          <a:xfrm>
            <a:off x="8610480" y="6356520"/>
            <a:ext cx="2743200" cy="3650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i="0" u="none" strike="noStrike" cap="none">
                <a:solidFill>
                  <a:srgbClr val="FF5C38"/>
                </a:solidFill>
                <a:latin typeface="Barlow"/>
                <a:ea typeface="Barlow"/>
                <a:cs typeface="Barlow"/>
                <a:sym typeface="Barlow"/>
              </a:defRPr>
            </a:lvl1pPr>
            <a:lvl2pPr marL="0" marR="0" lvl="1" indent="0" algn="r" rtl="0">
              <a:lnSpc>
                <a:spcPct val="100000"/>
              </a:lnSpc>
              <a:spcBef>
                <a:spcPts val="0"/>
              </a:spcBef>
              <a:buNone/>
              <a:defRPr sz="1200" b="0" i="0" u="none" strike="noStrike" cap="none">
                <a:solidFill>
                  <a:srgbClr val="FF5C38"/>
                </a:solidFill>
                <a:latin typeface="Barlow"/>
                <a:ea typeface="Barlow"/>
                <a:cs typeface="Barlow"/>
                <a:sym typeface="Barlow"/>
              </a:defRPr>
            </a:lvl2pPr>
            <a:lvl3pPr marL="0" marR="0" lvl="2" indent="0" algn="r" rtl="0">
              <a:lnSpc>
                <a:spcPct val="100000"/>
              </a:lnSpc>
              <a:spcBef>
                <a:spcPts val="0"/>
              </a:spcBef>
              <a:buNone/>
              <a:defRPr sz="1200" b="0" i="0" u="none" strike="noStrike" cap="none">
                <a:solidFill>
                  <a:srgbClr val="FF5C38"/>
                </a:solidFill>
                <a:latin typeface="Barlow"/>
                <a:ea typeface="Barlow"/>
                <a:cs typeface="Barlow"/>
                <a:sym typeface="Barlow"/>
              </a:defRPr>
            </a:lvl3pPr>
            <a:lvl4pPr marL="0" marR="0" lvl="3" indent="0" algn="r" rtl="0">
              <a:lnSpc>
                <a:spcPct val="100000"/>
              </a:lnSpc>
              <a:spcBef>
                <a:spcPts val="0"/>
              </a:spcBef>
              <a:buNone/>
              <a:defRPr sz="1200" b="0" i="0" u="none" strike="noStrike" cap="none">
                <a:solidFill>
                  <a:srgbClr val="FF5C38"/>
                </a:solidFill>
                <a:latin typeface="Barlow"/>
                <a:ea typeface="Barlow"/>
                <a:cs typeface="Barlow"/>
                <a:sym typeface="Barlow"/>
              </a:defRPr>
            </a:lvl4pPr>
            <a:lvl5pPr marL="0" marR="0" lvl="4" indent="0" algn="r" rtl="0">
              <a:lnSpc>
                <a:spcPct val="100000"/>
              </a:lnSpc>
              <a:spcBef>
                <a:spcPts val="0"/>
              </a:spcBef>
              <a:buNone/>
              <a:defRPr sz="1200" b="0" i="0" u="none" strike="noStrike" cap="none">
                <a:solidFill>
                  <a:srgbClr val="FF5C38"/>
                </a:solidFill>
                <a:latin typeface="Barlow"/>
                <a:ea typeface="Barlow"/>
                <a:cs typeface="Barlow"/>
                <a:sym typeface="Barlow"/>
              </a:defRPr>
            </a:lvl5pPr>
            <a:lvl6pPr marL="0" marR="0" lvl="5" indent="0" algn="r" rtl="0">
              <a:lnSpc>
                <a:spcPct val="100000"/>
              </a:lnSpc>
              <a:spcBef>
                <a:spcPts val="0"/>
              </a:spcBef>
              <a:buNone/>
              <a:defRPr sz="1200" b="0" i="0" u="none" strike="noStrike" cap="none">
                <a:solidFill>
                  <a:srgbClr val="FF5C38"/>
                </a:solidFill>
                <a:latin typeface="Barlow"/>
                <a:ea typeface="Barlow"/>
                <a:cs typeface="Barlow"/>
                <a:sym typeface="Barlow"/>
              </a:defRPr>
            </a:lvl6pPr>
            <a:lvl7pPr marL="0" marR="0" lvl="6" indent="0" algn="r" rtl="0">
              <a:lnSpc>
                <a:spcPct val="100000"/>
              </a:lnSpc>
              <a:spcBef>
                <a:spcPts val="0"/>
              </a:spcBef>
              <a:buNone/>
              <a:defRPr sz="1200" b="0" i="0" u="none" strike="noStrike" cap="none">
                <a:solidFill>
                  <a:srgbClr val="FF5C38"/>
                </a:solidFill>
                <a:latin typeface="Barlow"/>
                <a:ea typeface="Barlow"/>
                <a:cs typeface="Barlow"/>
                <a:sym typeface="Barlow"/>
              </a:defRPr>
            </a:lvl7pPr>
            <a:lvl8pPr marL="0" marR="0" lvl="7" indent="0" algn="r" rtl="0">
              <a:lnSpc>
                <a:spcPct val="100000"/>
              </a:lnSpc>
              <a:spcBef>
                <a:spcPts val="0"/>
              </a:spcBef>
              <a:buNone/>
              <a:defRPr sz="1200" b="0" i="0" u="none" strike="noStrike" cap="none">
                <a:solidFill>
                  <a:srgbClr val="FF5C38"/>
                </a:solidFill>
                <a:latin typeface="Barlow"/>
                <a:ea typeface="Barlow"/>
                <a:cs typeface="Barlow"/>
                <a:sym typeface="Barlow"/>
              </a:defRPr>
            </a:lvl8pPr>
            <a:lvl9pPr marL="0" marR="0" lvl="8" indent="0" algn="r" rtl="0">
              <a:lnSpc>
                <a:spcPct val="100000"/>
              </a:lnSpc>
              <a:spcBef>
                <a:spcPts val="0"/>
              </a:spcBef>
              <a:buNone/>
              <a:defRPr sz="1200" b="0" i="0" u="none" strike="noStrike" cap="none">
                <a:solidFill>
                  <a:srgbClr val="FF5C38"/>
                </a:solidFill>
                <a:latin typeface="Barlow"/>
                <a:ea typeface="Barlow"/>
                <a:cs typeface="Barlow"/>
                <a:sym typeface="Barlow"/>
              </a:defRPr>
            </a:lvl9pPr>
          </a:lstStyle>
          <a:p>
            <a:pPr marL="0" lvl="0" indent="0" algn="r" rtl="0">
              <a:spcBef>
                <a:spcPts val="0"/>
              </a:spcBef>
              <a:spcAft>
                <a:spcPts val="0"/>
              </a:spcAft>
              <a:buNone/>
            </a:pPr>
            <a:r>
              <a:rPr lang="es-ES"/>
              <a:t>1</a:t>
            </a:r>
            <a:endParaRPr>
              <a:solidFill>
                <a:srgbClr val="000000"/>
              </a:solidFill>
              <a:latin typeface="Times New Roman"/>
              <a:ea typeface="Times New Roman"/>
              <a:cs typeface="Times New Roman"/>
              <a:sym typeface="Times New Roman"/>
            </a:endParaRPr>
          </a:p>
        </p:txBody>
      </p:sp>
      <p:pic>
        <p:nvPicPr>
          <p:cNvPr id="13" name="Google Shape;13;p1"/>
          <p:cNvPicPr preferRelativeResize="0"/>
          <p:nvPr/>
        </p:nvPicPr>
        <p:blipFill rotWithShape="1">
          <a:blip r:embed="rId14">
            <a:alphaModFix/>
          </a:blip>
          <a:srcRect/>
          <a:stretch/>
        </p:blipFill>
        <p:spPr>
          <a:xfrm>
            <a:off x="838080" y="730440"/>
            <a:ext cx="2269440" cy="2310840"/>
          </a:xfrm>
          <a:prstGeom prst="rect">
            <a:avLst/>
          </a:prstGeom>
          <a:noFill/>
          <a:ln>
            <a:noFill/>
          </a:ln>
        </p:spPr>
      </p:pic>
      <p:sp>
        <p:nvSpPr>
          <p:cNvPr id="14" name="Google Shape;14;p1"/>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838080" y="681120"/>
            <a:ext cx="10515600" cy="14252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5" name="Google Shape;65;p14"/>
          <p:cNvSpPr txBox="1">
            <a:spLocks noGrp="1"/>
          </p:cNvSpPr>
          <p:nvPr>
            <p:ph type="ftr" idx="11"/>
          </p:nvPr>
        </p:nvSpPr>
        <p:spPr>
          <a:xfrm>
            <a:off x="838080" y="6356520"/>
            <a:ext cx="4114800" cy="365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6" name="Google Shape;66;p14"/>
          <p:cNvSpPr txBox="1">
            <a:spLocks noGrp="1"/>
          </p:cNvSpPr>
          <p:nvPr>
            <p:ph type="sldNum" idx="12"/>
          </p:nvPr>
        </p:nvSpPr>
        <p:spPr>
          <a:xfrm>
            <a:off x="8610480" y="6356520"/>
            <a:ext cx="2743200" cy="3650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i="0" u="none" strike="noStrike" cap="none">
                <a:solidFill>
                  <a:srgbClr val="FF5C38"/>
                </a:solidFill>
                <a:latin typeface="Barlow"/>
                <a:ea typeface="Barlow"/>
                <a:cs typeface="Barlow"/>
                <a:sym typeface="Barlow"/>
              </a:defRPr>
            </a:lvl1pPr>
            <a:lvl2pPr marL="0" marR="0" lvl="1" indent="0" algn="r" rtl="0">
              <a:lnSpc>
                <a:spcPct val="100000"/>
              </a:lnSpc>
              <a:spcBef>
                <a:spcPts val="0"/>
              </a:spcBef>
              <a:buNone/>
              <a:defRPr sz="1200" b="0" i="0" u="none" strike="noStrike" cap="none">
                <a:solidFill>
                  <a:srgbClr val="FF5C38"/>
                </a:solidFill>
                <a:latin typeface="Barlow"/>
                <a:ea typeface="Barlow"/>
                <a:cs typeface="Barlow"/>
                <a:sym typeface="Barlow"/>
              </a:defRPr>
            </a:lvl2pPr>
            <a:lvl3pPr marL="0" marR="0" lvl="2" indent="0" algn="r" rtl="0">
              <a:lnSpc>
                <a:spcPct val="100000"/>
              </a:lnSpc>
              <a:spcBef>
                <a:spcPts val="0"/>
              </a:spcBef>
              <a:buNone/>
              <a:defRPr sz="1200" b="0" i="0" u="none" strike="noStrike" cap="none">
                <a:solidFill>
                  <a:srgbClr val="FF5C38"/>
                </a:solidFill>
                <a:latin typeface="Barlow"/>
                <a:ea typeface="Barlow"/>
                <a:cs typeface="Barlow"/>
                <a:sym typeface="Barlow"/>
              </a:defRPr>
            </a:lvl3pPr>
            <a:lvl4pPr marL="0" marR="0" lvl="3" indent="0" algn="r" rtl="0">
              <a:lnSpc>
                <a:spcPct val="100000"/>
              </a:lnSpc>
              <a:spcBef>
                <a:spcPts val="0"/>
              </a:spcBef>
              <a:buNone/>
              <a:defRPr sz="1200" b="0" i="0" u="none" strike="noStrike" cap="none">
                <a:solidFill>
                  <a:srgbClr val="FF5C38"/>
                </a:solidFill>
                <a:latin typeface="Barlow"/>
                <a:ea typeface="Barlow"/>
                <a:cs typeface="Barlow"/>
                <a:sym typeface="Barlow"/>
              </a:defRPr>
            </a:lvl4pPr>
            <a:lvl5pPr marL="0" marR="0" lvl="4" indent="0" algn="r" rtl="0">
              <a:lnSpc>
                <a:spcPct val="100000"/>
              </a:lnSpc>
              <a:spcBef>
                <a:spcPts val="0"/>
              </a:spcBef>
              <a:buNone/>
              <a:defRPr sz="1200" b="0" i="0" u="none" strike="noStrike" cap="none">
                <a:solidFill>
                  <a:srgbClr val="FF5C38"/>
                </a:solidFill>
                <a:latin typeface="Barlow"/>
                <a:ea typeface="Barlow"/>
                <a:cs typeface="Barlow"/>
                <a:sym typeface="Barlow"/>
              </a:defRPr>
            </a:lvl5pPr>
            <a:lvl6pPr marL="0" marR="0" lvl="5" indent="0" algn="r" rtl="0">
              <a:lnSpc>
                <a:spcPct val="100000"/>
              </a:lnSpc>
              <a:spcBef>
                <a:spcPts val="0"/>
              </a:spcBef>
              <a:buNone/>
              <a:defRPr sz="1200" b="0" i="0" u="none" strike="noStrike" cap="none">
                <a:solidFill>
                  <a:srgbClr val="FF5C38"/>
                </a:solidFill>
                <a:latin typeface="Barlow"/>
                <a:ea typeface="Barlow"/>
                <a:cs typeface="Barlow"/>
                <a:sym typeface="Barlow"/>
              </a:defRPr>
            </a:lvl6pPr>
            <a:lvl7pPr marL="0" marR="0" lvl="6" indent="0" algn="r" rtl="0">
              <a:lnSpc>
                <a:spcPct val="100000"/>
              </a:lnSpc>
              <a:spcBef>
                <a:spcPts val="0"/>
              </a:spcBef>
              <a:buNone/>
              <a:defRPr sz="1200" b="0" i="0" u="none" strike="noStrike" cap="none">
                <a:solidFill>
                  <a:srgbClr val="FF5C38"/>
                </a:solidFill>
                <a:latin typeface="Barlow"/>
                <a:ea typeface="Barlow"/>
                <a:cs typeface="Barlow"/>
                <a:sym typeface="Barlow"/>
              </a:defRPr>
            </a:lvl7pPr>
            <a:lvl8pPr marL="0" marR="0" lvl="7" indent="0" algn="r" rtl="0">
              <a:lnSpc>
                <a:spcPct val="100000"/>
              </a:lnSpc>
              <a:spcBef>
                <a:spcPts val="0"/>
              </a:spcBef>
              <a:buNone/>
              <a:defRPr sz="1200" b="0" i="0" u="none" strike="noStrike" cap="none">
                <a:solidFill>
                  <a:srgbClr val="FF5C38"/>
                </a:solidFill>
                <a:latin typeface="Barlow"/>
                <a:ea typeface="Barlow"/>
                <a:cs typeface="Barlow"/>
                <a:sym typeface="Barlow"/>
              </a:defRPr>
            </a:lvl8pPr>
            <a:lvl9pPr marL="0" marR="0" lvl="8" indent="0" algn="r" rtl="0">
              <a:lnSpc>
                <a:spcPct val="100000"/>
              </a:lnSpc>
              <a:spcBef>
                <a:spcPts val="0"/>
              </a:spcBef>
              <a:buNone/>
              <a:defRPr sz="1200" b="0" i="0" u="none" strike="noStrike" cap="none">
                <a:solidFill>
                  <a:srgbClr val="FF5C38"/>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s-ES"/>
              <a:t>‹#›</a:t>
            </a:fld>
            <a:endParaRPr>
              <a:solidFill>
                <a:srgbClr val="000000"/>
              </a:solidFill>
              <a:latin typeface="Times New Roman"/>
              <a:ea typeface="Times New Roman"/>
              <a:cs typeface="Times New Roman"/>
              <a:sym typeface="Times New Roman"/>
            </a:endParaRPr>
          </a:p>
        </p:txBody>
      </p:sp>
      <p:pic>
        <p:nvPicPr>
          <p:cNvPr id="67" name="Google Shape;67;p14"/>
          <p:cNvPicPr preferRelativeResize="0"/>
          <p:nvPr/>
        </p:nvPicPr>
        <p:blipFill rotWithShape="1">
          <a:blip r:embed="rId14">
            <a:alphaModFix/>
          </a:blip>
          <a:srcRect r="16913" b="17822"/>
          <a:stretch/>
        </p:blipFill>
        <p:spPr>
          <a:xfrm>
            <a:off x="6994440" y="-405720"/>
            <a:ext cx="5668920" cy="7565760"/>
          </a:xfrm>
          <a:prstGeom prst="rect">
            <a:avLst/>
          </a:prstGeom>
          <a:noFill/>
          <a:ln>
            <a:noFill/>
          </a:ln>
        </p:spPr>
      </p:pic>
      <p:sp>
        <p:nvSpPr>
          <p:cNvPr id="68" name="Google Shape;68;p14"/>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2031840" y="681120"/>
            <a:ext cx="9321840" cy="14252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9" name="Google Shape;119;p27"/>
          <p:cNvSpPr txBox="1">
            <a:spLocks noGrp="1"/>
          </p:cNvSpPr>
          <p:nvPr>
            <p:ph type="title" idx="2"/>
          </p:nvPr>
        </p:nvSpPr>
        <p:spPr>
          <a:xfrm>
            <a:off x="2031840" y="2126880"/>
            <a:ext cx="9321840" cy="405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0" name="Google Shape;120;p27"/>
          <p:cNvSpPr txBox="1">
            <a:spLocks noGrp="1"/>
          </p:cNvSpPr>
          <p:nvPr>
            <p:ph type="sldNum" idx="12"/>
          </p:nvPr>
        </p:nvSpPr>
        <p:spPr>
          <a:xfrm>
            <a:off x="8610480" y="6356520"/>
            <a:ext cx="2743200" cy="3650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i="0" u="none" strike="noStrike" cap="none">
                <a:solidFill>
                  <a:srgbClr val="FF5C38"/>
                </a:solidFill>
                <a:latin typeface="Barlow"/>
                <a:ea typeface="Barlow"/>
                <a:cs typeface="Barlow"/>
                <a:sym typeface="Barlow"/>
              </a:defRPr>
            </a:lvl1pPr>
            <a:lvl2pPr marL="0" marR="0" lvl="1" indent="0" algn="r" rtl="0">
              <a:lnSpc>
                <a:spcPct val="100000"/>
              </a:lnSpc>
              <a:spcBef>
                <a:spcPts val="0"/>
              </a:spcBef>
              <a:buNone/>
              <a:defRPr sz="1200" b="0" i="0" u="none" strike="noStrike" cap="none">
                <a:solidFill>
                  <a:srgbClr val="FF5C38"/>
                </a:solidFill>
                <a:latin typeface="Barlow"/>
                <a:ea typeface="Barlow"/>
                <a:cs typeface="Barlow"/>
                <a:sym typeface="Barlow"/>
              </a:defRPr>
            </a:lvl2pPr>
            <a:lvl3pPr marL="0" marR="0" lvl="2" indent="0" algn="r" rtl="0">
              <a:lnSpc>
                <a:spcPct val="100000"/>
              </a:lnSpc>
              <a:spcBef>
                <a:spcPts val="0"/>
              </a:spcBef>
              <a:buNone/>
              <a:defRPr sz="1200" b="0" i="0" u="none" strike="noStrike" cap="none">
                <a:solidFill>
                  <a:srgbClr val="FF5C38"/>
                </a:solidFill>
                <a:latin typeface="Barlow"/>
                <a:ea typeface="Barlow"/>
                <a:cs typeface="Barlow"/>
                <a:sym typeface="Barlow"/>
              </a:defRPr>
            </a:lvl3pPr>
            <a:lvl4pPr marL="0" marR="0" lvl="3" indent="0" algn="r" rtl="0">
              <a:lnSpc>
                <a:spcPct val="100000"/>
              </a:lnSpc>
              <a:spcBef>
                <a:spcPts val="0"/>
              </a:spcBef>
              <a:buNone/>
              <a:defRPr sz="1200" b="0" i="0" u="none" strike="noStrike" cap="none">
                <a:solidFill>
                  <a:srgbClr val="FF5C38"/>
                </a:solidFill>
                <a:latin typeface="Barlow"/>
                <a:ea typeface="Barlow"/>
                <a:cs typeface="Barlow"/>
                <a:sym typeface="Barlow"/>
              </a:defRPr>
            </a:lvl4pPr>
            <a:lvl5pPr marL="0" marR="0" lvl="4" indent="0" algn="r" rtl="0">
              <a:lnSpc>
                <a:spcPct val="100000"/>
              </a:lnSpc>
              <a:spcBef>
                <a:spcPts val="0"/>
              </a:spcBef>
              <a:buNone/>
              <a:defRPr sz="1200" b="0" i="0" u="none" strike="noStrike" cap="none">
                <a:solidFill>
                  <a:srgbClr val="FF5C38"/>
                </a:solidFill>
                <a:latin typeface="Barlow"/>
                <a:ea typeface="Barlow"/>
                <a:cs typeface="Barlow"/>
                <a:sym typeface="Barlow"/>
              </a:defRPr>
            </a:lvl5pPr>
            <a:lvl6pPr marL="0" marR="0" lvl="5" indent="0" algn="r" rtl="0">
              <a:lnSpc>
                <a:spcPct val="100000"/>
              </a:lnSpc>
              <a:spcBef>
                <a:spcPts val="0"/>
              </a:spcBef>
              <a:buNone/>
              <a:defRPr sz="1200" b="0" i="0" u="none" strike="noStrike" cap="none">
                <a:solidFill>
                  <a:srgbClr val="FF5C38"/>
                </a:solidFill>
                <a:latin typeface="Barlow"/>
                <a:ea typeface="Barlow"/>
                <a:cs typeface="Barlow"/>
                <a:sym typeface="Barlow"/>
              </a:defRPr>
            </a:lvl6pPr>
            <a:lvl7pPr marL="0" marR="0" lvl="6" indent="0" algn="r" rtl="0">
              <a:lnSpc>
                <a:spcPct val="100000"/>
              </a:lnSpc>
              <a:spcBef>
                <a:spcPts val="0"/>
              </a:spcBef>
              <a:buNone/>
              <a:defRPr sz="1200" b="0" i="0" u="none" strike="noStrike" cap="none">
                <a:solidFill>
                  <a:srgbClr val="FF5C38"/>
                </a:solidFill>
                <a:latin typeface="Barlow"/>
                <a:ea typeface="Barlow"/>
                <a:cs typeface="Barlow"/>
                <a:sym typeface="Barlow"/>
              </a:defRPr>
            </a:lvl7pPr>
            <a:lvl8pPr marL="0" marR="0" lvl="7" indent="0" algn="r" rtl="0">
              <a:lnSpc>
                <a:spcPct val="100000"/>
              </a:lnSpc>
              <a:spcBef>
                <a:spcPts val="0"/>
              </a:spcBef>
              <a:buNone/>
              <a:defRPr sz="1200" b="0" i="0" u="none" strike="noStrike" cap="none">
                <a:solidFill>
                  <a:srgbClr val="FF5C38"/>
                </a:solidFill>
                <a:latin typeface="Barlow"/>
                <a:ea typeface="Barlow"/>
                <a:cs typeface="Barlow"/>
                <a:sym typeface="Barlow"/>
              </a:defRPr>
            </a:lvl8pPr>
            <a:lvl9pPr marL="0" marR="0" lvl="8" indent="0" algn="r" rtl="0">
              <a:lnSpc>
                <a:spcPct val="100000"/>
              </a:lnSpc>
              <a:spcBef>
                <a:spcPts val="0"/>
              </a:spcBef>
              <a:buNone/>
              <a:defRPr sz="1200" b="0" i="0" u="none" strike="noStrike" cap="none">
                <a:solidFill>
                  <a:srgbClr val="FF5C38"/>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s-ES"/>
              <a:t>‹#›</a:t>
            </a:fld>
            <a:endParaRPr>
              <a:solidFill>
                <a:srgbClr val="000000"/>
              </a:solidFill>
              <a:latin typeface="Times New Roman"/>
              <a:ea typeface="Times New Roman"/>
              <a:cs typeface="Times New Roman"/>
              <a:sym typeface="Times New Roman"/>
            </a:endParaRPr>
          </a:p>
        </p:txBody>
      </p:sp>
      <p:sp>
        <p:nvSpPr>
          <p:cNvPr id="121" name="Google Shape;121;p27"/>
          <p:cNvSpPr txBox="1">
            <a:spLocks noGrp="1"/>
          </p:cNvSpPr>
          <p:nvPr>
            <p:ph type="ftr" idx="11"/>
          </p:nvPr>
        </p:nvSpPr>
        <p:spPr>
          <a:xfrm>
            <a:off x="2031840" y="6356520"/>
            <a:ext cx="4114800" cy="365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pic>
        <p:nvPicPr>
          <p:cNvPr id="122" name="Google Shape;122;p27"/>
          <p:cNvPicPr preferRelativeResize="0"/>
          <p:nvPr/>
        </p:nvPicPr>
        <p:blipFill rotWithShape="1">
          <a:blip r:embed="rId14">
            <a:alphaModFix/>
          </a:blip>
          <a:srcRect/>
          <a:stretch/>
        </p:blipFill>
        <p:spPr>
          <a:xfrm>
            <a:off x="-458280" y="-1062720"/>
            <a:ext cx="1972800" cy="8209080"/>
          </a:xfrm>
          <a:prstGeom prst="rect">
            <a:avLst/>
          </a:prstGeom>
          <a:noFill/>
          <a:ln>
            <a:noFill/>
          </a:ln>
        </p:spPr>
      </p:pic>
      <p:sp>
        <p:nvSpPr>
          <p:cNvPr id="123" name="Google Shape;123;p27"/>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2"/>
        <p:cNvGrpSpPr/>
        <p:nvPr/>
      </p:nvGrpSpPr>
      <p:grpSpPr>
        <a:xfrm>
          <a:off x="0" y="0"/>
          <a:ext cx="0" cy="0"/>
          <a:chOff x="0" y="0"/>
          <a:chExt cx="0" cy="0"/>
        </a:xfrm>
      </p:grpSpPr>
      <p:sp>
        <p:nvSpPr>
          <p:cNvPr id="173" name="Google Shape;173;p40"/>
          <p:cNvSpPr txBox="1">
            <a:spLocks noGrp="1"/>
          </p:cNvSpPr>
          <p:nvPr>
            <p:ph type="title"/>
          </p:nvPr>
        </p:nvSpPr>
        <p:spPr>
          <a:xfrm>
            <a:off x="838080" y="1424160"/>
            <a:ext cx="10515600" cy="1425240"/>
          </a:xfrm>
          <a:prstGeom prst="rect">
            <a:avLst/>
          </a:prstGeom>
          <a:noFill/>
          <a:ln>
            <a:noFill/>
          </a:ln>
        </p:spPr>
        <p:txBody>
          <a:bodyPr spcFirstLastPara="1" wrap="square" lIns="91425" tIns="45700" rIns="91425" bIns="45700" anchor="ctr"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pic>
        <p:nvPicPr>
          <p:cNvPr id="174" name="Google Shape;174;p40"/>
          <p:cNvPicPr preferRelativeResize="0"/>
          <p:nvPr/>
        </p:nvPicPr>
        <p:blipFill rotWithShape="1">
          <a:blip r:embed="rId14">
            <a:alphaModFix/>
          </a:blip>
          <a:srcRect/>
          <a:stretch/>
        </p:blipFill>
        <p:spPr>
          <a:xfrm>
            <a:off x="5265720" y="3555360"/>
            <a:ext cx="2102040" cy="2140560"/>
          </a:xfrm>
          <a:prstGeom prst="rect">
            <a:avLst/>
          </a:prstGeom>
          <a:noFill/>
          <a:ln>
            <a:noFill/>
          </a:ln>
        </p:spPr>
      </p:pic>
      <p:sp>
        <p:nvSpPr>
          <p:cNvPr id="175" name="Google Shape;175;p40"/>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4"/>
        <p:cNvGrpSpPr/>
        <p:nvPr/>
      </p:nvGrpSpPr>
      <p:grpSpPr>
        <a:xfrm>
          <a:off x="0" y="0"/>
          <a:ext cx="0" cy="0"/>
          <a:chOff x="0" y="0"/>
          <a:chExt cx="0" cy="0"/>
        </a:xfrm>
      </p:grpSpPr>
      <p:sp>
        <p:nvSpPr>
          <p:cNvPr id="225" name="Google Shape;225;p53"/>
          <p:cNvSpPr txBox="1">
            <a:spLocks noGrp="1"/>
          </p:cNvSpPr>
          <p:nvPr>
            <p:ph type="title"/>
          </p:nvPr>
        </p:nvSpPr>
        <p:spPr>
          <a:xfrm>
            <a:off x="838200" y="681037"/>
            <a:ext cx="10515600" cy="1425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2"/>
              </a:buClr>
              <a:buSzPts val="4400"/>
              <a:buFont typeface="Barlow Condensed"/>
              <a:buNone/>
              <a:defRPr sz="4400" b="1" i="0" u="none" strike="noStrike" cap="none">
                <a:solidFill>
                  <a:schemeClr val="dk2"/>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6" name="Google Shape;226;p53"/>
          <p:cNvSpPr txBox="1">
            <a:spLocks noGrp="1"/>
          </p:cNvSpPr>
          <p:nvPr>
            <p:ph type="body" idx="1"/>
          </p:nvPr>
        </p:nvSpPr>
        <p:spPr>
          <a:xfrm>
            <a:off x="838200" y="2126973"/>
            <a:ext cx="10515600" cy="405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227" name="Google Shape;227;p53"/>
          <p:cNvSpPr txBox="1">
            <a:spLocks noGrp="1"/>
          </p:cNvSpPr>
          <p:nvPr>
            <p:ph type="ftr" idx="11"/>
          </p:nvPr>
        </p:nvSpPr>
        <p:spPr>
          <a:xfrm>
            <a:off x="838200" y="6356350"/>
            <a:ext cx="41148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2"/>
              </a:buClr>
              <a:buSzPts val="1400"/>
              <a:buFont typeface="Barlow"/>
              <a:buNone/>
              <a:defRPr sz="1200" b="0" i="0" u="none" strike="noStrike" cap="none">
                <a:solidFill>
                  <a:schemeClr val="accent2"/>
                </a:solidFill>
                <a:latin typeface="Barlow"/>
                <a:ea typeface="Barlow"/>
                <a:cs typeface="Barlow"/>
                <a:sym typeface="Barlow"/>
              </a:defRPr>
            </a:lvl1pPr>
            <a:lvl2pPr marR="0" lvl="1"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9pPr>
          </a:lstStyle>
          <a:p>
            <a:endParaRPr/>
          </a:p>
        </p:txBody>
      </p:sp>
      <p:sp>
        <p:nvSpPr>
          <p:cNvPr id="228" name="Google Shape;228;p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1pPr>
            <a:lvl2pPr marL="0" marR="0" lvl="1"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2pPr>
            <a:lvl3pPr marL="0" marR="0" lvl="2"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3pPr>
            <a:lvl4pPr marL="0" marR="0" lvl="3"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4pPr>
            <a:lvl5pPr marL="0" marR="0" lvl="4"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5pPr>
            <a:lvl6pPr marL="0" marR="0" lvl="5"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6pPr>
            <a:lvl7pPr marL="0" marR="0" lvl="6"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7pPr>
            <a:lvl8pPr marL="0" marR="0" lvl="7"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8pPr>
            <a:lvl9pPr marL="0" marR="0" lvl="8" indent="0" algn="r" rtl="0">
              <a:lnSpc>
                <a:spcPct val="100000"/>
              </a:lnSpc>
              <a:spcBef>
                <a:spcPts val="0"/>
              </a:spcBef>
              <a:spcAft>
                <a:spcPts val="0"/>
              </a:spcAft>
              <a:buClr>
                <a:schemeClr val="accent2"/>
              </a:buClr>
              <a:buSzPts val="1200"/>
              <a:buFont typeface="Barlow"/>
              <a:buNone/>
              <a:defRPr sz="1200" b="0" i="0" u="none" strike="noStrike" cap="none">
                <a:solidFill>
                  <a:schemeClr val="accent2"/>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cdola.colorado.gov/office-of-regulatory-oversight/mobile-home-park-oversight-program/mobile-home-park-resources" TargetMode="External"/><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hyperlink" Target="https://cdola.colorado.gov/office-of-regulatory-oversight/mobile-home-park-oversight-program/mobile-home-park-resources" TargetMode="External"/><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hyperlink" Target="https://es.copovertylawproject.org/events"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hyperlink" Target="https://www.copovertylawproject.org/events" TargetMode="External"/><Relationship Id="rId4" Type="http://schemas.openxmlformats.org/officeDocument/2006/relationships/hyperlink" Target="mailto:contact@copovertylawproject.or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mailto:contact@copovertylawproject.org"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hyperlink" Target="https://www.surveymonkey.com/r/BGZ2VG5" TargetMode="External"/><Relationship Id="rId4" Type="http://schemas.openxmlformats.org/officeDocument/2006/relationships/hyperlink" Target="https://www.surveymonkey.com/r/YM2RWN7"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hyperlink" Target="https://www.surveymonkey.com/r/BGZ2VG5" TargetMode="External"/><Relationship Id="rId2" Type="http://schemas.openxmlformats.org/officeDocument/2006/relationships/notesSlide" Target="../notesSlides/notesSlide60.xml"/><Relationship Id="rId1" Type="http://schemas.openxmlformats.org/officeDocument/2006/relationships/slideLayout" Target="../slideLayouts/slideLayout25.xml"/><Relationship Id="rId5" Type="http://schemas.openxmlformats.org/officeDocument/2006/relationships/hyperlink" Target="https://www.surveymonkey.com/r/YM2RWN7" TargetMode="External"/><Relationship Id="rId4" Type="http://schemas.openxmlformats.org/officeDocument/2006/relationships/hyperlink" Target="mailto:contact@copovertylawproject.org"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259"/>
        <p:cNvGrpSpPr/>
        <p:nvPr/>
      </p:nvGrpSpPr>
      <p:grpSpPr>
        <a:xfrm>
          <a:off x="0" y="0"/>
          <a:ext cx="0" cy="0"/>
          <a:chOff x="0" y="0"/>
          <a:chExt cx="0" cy="0"/>
        </a:xfrm>
      </p:grpSpPr>
      <p:sp>
        <p:nvSpPr>
          <p:cNvPr id="260" name="Google Shape;260;p59"/>
          <p:cNvSpPr txBox="1"/>
          <p:nvPr/>
        </p:nvSpPr>
        <p:spPr>
          <a:xfrm>
            <a:off x="838080" y="3110760"/>
            <a:ext cx="10515600" cy="1801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br>
              <a:rPr lang="es-ES" sz="1800" b="0" i="0" u="none" strike="noStrike" cap="none"/>
            </a:br>
            <a:r>
              <a:rPr lang="es-ES" sz="5400" b="1" i="0" u="none" strike="noStrike" cap="none">
                <a:solidFill>
                  <a:srgbClr val="003348"/>
                </a:solidFill>
                <a:latin typeface="Barlow Condensed"/>
                <a:ea typeface="Barlow Condensed"/>
                <a:cs typeface="Barlow Condensed"/>
                <a:sym typeface="Barlow Condensed"/>
              </a:rPr>
              <a:t>Mobile Home Park Act (MHPA) Landlord Obligations</a:t>
            </a:r>
            <a:endParaRPr sz="5400" b="0" i="0" u="none" strike="noStrike" cap="none">
              <a:latin typeface="Arial"/>
              <a:ea typeface="Arial"/>
              <a:cs typeface="Arial"/>
              <a:sym typeface="Arial"/>
            </a:endParaRPr>
          </a:p>
        </p:txBody>
      </p:sp>
      <p:sp>
        <p:nvSpPr>
          <p:cNvPr id="261" name="Google Shape;261;p59"/>
          <p:cNvSpPr txBox="1"/>
          <p:nvPr/>
        </p:nvSpPr>
        <p:spPr>
          <a:xfrm>
            <a:off x="838080" y="4751280"/>
            <a:ext cx="10515600" cy="1359720"/>
          </a:xfrm>
          <a:prstGeom prst="rect">
            <a:avLst/>
          </a:prstGeom>
          <a:noFill/>
          <a:ln>
            <a:noFill/>
          </a:ln>
        </p:spPr>
        <p:txBody>
          <a:bodyPr spcFirstLastPara="1" wrap="square" lIns="91425" tIns="45700" rIns="91425" bIns="45700" anchor="t" anchorCtr="0">
            <a:noAutofit/>
          </a:bodyPr>
          <a:lstStyle/>
          <a:p>
            <a:pPr marL="50760" marR="0" lvl="0" indent="0" algn="l" rtl="0">
              <a:lnSpc>
                <a:spcPct val="90000"/>
              </a:lnSpc>
              <a:spcBef>
                <a:spcPts val="0"/>
              </a:spcBef>
              <a:spcAft>
                <a:spcPts val="0"/>
              </a:spcAft>
              <a:buNone/>
            </a:pPr>
            <a:r>
              <a:rPr lang="es-ES" sz="3200" b="1" i="0" u="none" strike="noStrike" cap="none">
                <a:solidFill>
                  <a:srgbClr val="FFFFFF"/>
                </a:solidFill>
                <a:latin typeface="Barlow SemiBold"/>
                <a:ea typeface="Barlow SemiBold"/>
                <a:cs typeface="Barlow SemiBold"/>
                <a:sym typeface="Barlow SemiBold"/>
              </a:rPr>
              <a:t>Obligaciones del Propietario según la Ley de predios de casas móviles (MHPA, por sus siglas en inglés)</a:t>
            </a:r>
            <a:endParaRPr sz="3200" b="1" i="0" u="none" strike="noStrike" cap="none">
              <a:solidFill>
                <a:srgbClr val="FFFFFF"/>
              </a:solidFill>
              <a:latin typeface="Barlow SemiBold"/>
              <a:ea typeface="Barlow SemiBold"/>
              <a:cs typeface="Barlow SemiBold"/>
              <a:sym typeface="Barlow SemiBold"/>
            </a:endParaRPr>
          </a:p>
          <a:p>
            <a:pPr marL="50760" marR="0" lvl="0" indent="0" algn="l" rtl="0">
              <a:lnSpc>
                <a:spcPct val="90000"/>
              </a:lnSpc>
              <a:spcBef>
                <a:spcPts val="0"/>
              </a:spcBef>
              <a:spcAft>
                <a:spcPts val="0"/>
              </a:spcAft>
              <a:buNone/>
            </a:pPr>
            <a:endParaRPr sz="3200" b="1">
              <a:solidFill>
                <a:srgbClr val="FFFFFF"/>
              </a:solidFill>
              <a:latin typeface="Barlow SemiBold"/>
              <a:ea typeface="Barlow SemiBold"/>
              <a:cs typeface="Barlow SemiBold"/>
              <a:sym typeface="Barlow SemiBold"/>
            </a:endParaRPr>
          </a:p>
          <a:p>
            <a:pPr marL="406400" lvl="0" indent="-355600" algn="ctr" rtl="0">
              <a:lnSpc>
                <a:spcPct val="70000"/>
              </a:lnSpc>
              <a:spcBef>
                <a:spcPts val="1000"/>
              </a:spcBef>
              <a:spcAft>
                <a:spcPts val="0"/>
              </a:spcAft>
              <a:buClr>
                <a:schemeClr val="lt1"/>
              </a:buClr>
              <a:buSzPts val="4070"/>
              <a:buFont typeface="Barlow SemiBold"/>
              <a:buNone/>
            </a:pPr>
            <a:r>
              <a:rPr lang="es-ES" sz="2370" b="1" i="1">
                <a:solidFill>
                  <a:schemeClr val="lt1"/>
                </a:solidFill>
                <a:latin typeface="Barlow SemiBold"/>
                <a:ea typeface="Barlow SemiBold"/>
                <a:cs typeface="Barlow SemiBold"/>
                <a:sym typeface="Barlow SemiBold"/>
              </a:rPr>
              <a:t>© 2020 Colorado Poverty Law Project</a:t>
            </a:r>
            <a:endParaRPr sz="3200" b="1">
              <a:solidFill>
                <a:srgbClr val="FFFFFF"/>
              </a:solidFill>
              <a:latin typeface="Barlow SemiBold"/>
              <a:ea typeface="Barlow SemiBold"/>
              <a:cs typeface="Barlow SemiBold"/>
              <a:sym typeface="Barlow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326"/>
        <p:cNvGrpSpPr/>
        <p:nvPr/>
      </p:nvGrpSpPr>
      <p:grpSpPr>
        <a:xfrm>
          <a:off x="0" y="0"/>
          <a:ext cx="0" cy="0"/>
          <a:chOff x="0" y="0"/>
          <a:chExt cx="0" cy="0"/>
        </a:xfrm>
      </p:grpSpPr>
      <p:sp>
        <p:nvSpPr>
          <p:cNvPr id="327" name="Google Shape;327;p68"/>
          <p:cNvSpPr txBox="1"/>
          <p:nvPr/>
        </p:nvSpPr>
        <p:spPr>
          <a:xfrm>
            <a:off x="838080" y="681120"/>
            <a:ext cx="10515600" cy="142524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4400" b="1" i="0" u="none" strike="noStrike" cap="none">
                <a:solidFill>
                  <a:srgbClr val="003348"/>
                </a:solidFill>
                <a:latin typeface="Barlow Condensed"/>
                <a:ea typeface="Barlow Condensed"/>
                <a:cs typeface="Barlow Condensed"/>
                <a:sym typeface="Barlow Condensed"/>
              </a:rPr>
              <a:t>Landlord Obligations under the MHPA</a:t>
            </a:r>
            <a:br>
              <a:rPr lang="es-ES" sz="1800" b="0" i="0" u="none" strike="noStrike" cap="none"/>
            </a:br>
            <a:r>
              <a:rPr lang="es-ES" sz="4400" b="1" i="0" u="none" strike="noStrike" cap="none">
                <a:solidFill>
                  <a:srgbClr val="003348"/>
                </a:solidFill>
                <a:latin typeface="Barlow Condensed"/>
                <a:ea typeface="Barlow Condensed"/>
                <a:cs typeface="Barlow Condensed"/>
                <a:sym typeface="Barlow Condensed"/>
              </a:rPr>
              <a:t>(Current as of June 30, 2020)</a:t>
            </a:r>
            <a:endParaRPr sz="4400" b="0" i="0" u="none" strike="noStrike" cap="none">
              <a:latin typeface="Arial"/>
              <a:ea typeface="Arial"/>
              <a:cs typeface="Arial"/>
              <a:sym typeface="Arial"/>
            </a:endParaRPr>
          </a:p>
        </p:txBody>
      </p:sp>
      <p:sp>
        <p:nvSpPr>
          <p:cNvPr id="328" name="Google Shape;328;p68"/>
          <p:cNvSpPr txBox="1"/>
          <p:nvPr/>
        </p:nvSpPr>
        <p:spPr>
          <a:xfrm>
            <a:off x="838080" y="2342160"/>
            <a:ext cx="10515600" cy="142524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000" b="1" i="0" u="none" strike="noStrike" cap="none">
                <a:solidFill>
                  <a:srgbClr val="003348"/>
                </a:solidFill>
                <a:latin typeface="Barlow Condensed"/>
                <a:ea typeface="Barlow Condensed"/>
                <a:cs typeface="Barlow Condensed"/>
                <a:sym typeface="Barlow Condensed"/>
              </a:rPr>
              <a:t>Obligaciones del Propietario según la Ley de Predios de Casas Móviles (MHPA, por sus siglas en inglés)</a:t>
            </a:r>
            <a:br>
              <a:rPr lang="es-ES" sz="1800" b="0" i="0" u="none" strike="noStrike" cap="none"/>
            </a:br>
            <a:r>
              <a:rPr lang="es-ES" sz="3000" b="1" i="0" u="none" strike="noStrike" cap="none">
                <a:solidFill>
                  <a:srgbClr val="003348"/>
                </a:solidFill>
                <a:latin typeface="Barlow Condensed"/>
                <a:ea typeface="Barlow Condensed"/>
                <a:cs typeface="Barlow Condensed"/>
                <a:sym typeface="Barlow Condensed"/>
              </a:rPr>
              <a:t>(Vigente desde el 30 de junio de 2020)</a:t>
            </a:r>
            <a:endParaRPr sz="3000" b="0" i="0" u="none" strike="noStrike" cap="non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2"/>
        <p:cNvGrpSpPr/>
        <p:nvPr/>
      </p:nvGrpSpPr>
      <p:grpSpPr>
        <a:xfrm>
          <a:off x="0" y="0"/>
          <a:ext cx="0" cy="0"/>
          <a:chOff x="0" y="0"/>
          <a:chExt cx="0" cy="0"/>
        </a:xfrm>
      </p:grpSpPr>
      <p:sp>
        <p:nvSpPr>
          <p:cNvPr id="333" name="Google Shape;333;p69"/>
          <p:cNvSpPr txBox="1"/>
          <p:nvPr/>
        </p:nvSpPr>
        <p:spPr>
          <a:xfrm>
            <a:off x="1051920" y="331920"/>
            <a:ext cx="4936320" cy="309708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s-ES" sz="5400" b="1" i="1" u="none" strike="noStrike" cap="none">
                <a:solidFill>
                  <a:srgbClr val="FFA300"/>
                </a:solidFill>
                <a:latin typeface="Barlow"/>
                <a:ea typeface="Barlow"/>
                <a:cs typeface="Barlow"/>
                <a:sym typeface="Barlow"/>
              </a:rPr>
              <a:t>Landlord Obligations: Rental Agreements</a:t>
            </a:r>
            <a:endParaRPr sz="5400" b="0" i="0" u="none" strike="noStrike" cap="none">
              <a:latin typeface="Arial"/>
              <a:ea typeface="Arial"/>
              <a:cs typeface="Arial"/>
              <a:sym typeface="Arial"/>
            </a:endParaRPr>
          </a:p>
        </p:txBody>
      </p:sp>
      <p:sp>
        <p:nvSpPr>
          <p:cNvPr id="334" name="Google Shape;334;p69"/>
          <p:cNvSpPr txBox="1"/>
          <p:nvPr/>
        </p:nvSpPr>
        <p:spPr>
          <a:xfrm>
            <a:off x="6206760" y="404640"/>
            <a:ext cx="4499280" cy="3024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4800" b="1" i="1" u="none" strike="noStrike" cap="none">
                <a:solidFill>
                  <a:srgbClr val="007096"/>
                </a:solidFill>
                <a:latin typeface="Barlow"/>
                <a:ea typeface="Barlow"/>
                <a:cs typeface="Barlow"/>
                <a:sym typeface="Barlow"/>
              </a:rPr>
              <a:t>Obligaciones del Arrendador: Contratos de Alquiler</a:t>
            </a:r>
            <a:endParaRPr sz="4800" b="0" i="0" u="none" strike="noStrike" cap="non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8"/>
        <p:cNvGrpSpPr/>
        <p:nvPr/>
      </p:nvGrpSpPr>
      <p:grpSpPr>
        <a:xfrm>
          <a:off x="0" y="0"/>
          <a:ext cx="0" cy="0"/>
          <a:chOff x="0" y="0"/>
          <a:chExt cx="0" cy="0"/>
        </a:xfrm>
      </p:grpSpPr>
      <p:sp>
        <p:nvSpPr>
          <p:cNvPr id="339" name="Google Shape;339;p70"/>
          <p:cNvSpPr txBox="1"/>
          <p:nvPr/>
        </p:nvSpPr>
        <p:spPr>
          <a:xfrm>
            <a:off x="1542960" y="27180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4000" b="1" i="0" u="none" strike="noStrike" cap="none">
                <a:solidFill>
                  <a:srgbClr val="FFA300"/>
                </a:solidFill>
                <a:latin typeface="Barlow Condensed"/>
                <a:ea typeface="Barlow Condensed"/>
                <a:cs typeface="Barlow Condensed"/>
                <a:sym typeface="Barlow Condensed"/>
              </a:rPr>
              <a:t>Rental Agreements</a:t>
            </a:r>
            <a:endParaRPr sz="4000" b="0" i="0" u="none" strike="noStrike" cap="none">
              <a:latin typeface="Arial"/>
              <a:ea typeface="Arial"/>
              <a:cs typeface="Arial"/>
              <a:sym typeface="Arial"/>
            </a:endParaRPr>
          </a:p>
        </p:txBody>
      </p:sp>
      <p:sp>
        <p:nvSpPr>
          <p:cNvPr id="340" name="Google Shape;340;p70"/>
          <p:cNvSpPr txBox="1"/>
          <p:nvPr/>
        </p:nvSpPr>
        <p:spPr>
          <a:xfrm>
            <a:off x="6934680" y="1113120"/>
            <a:ext cx="4672800" cy="5125680"/>
          </a:xfrm>
          <a:prstGeom prst="rect">
            <a:avLst/>
          </a:prstGeom>
          <a:noFill/>
          <a:ln>
            <a:noFill/>
          </a:ln>
        </p:spPr>
        <p:txBody>
          <a:bodyPr spcFirstLastPara="1" wrap="square" lIns="91425" tIns="45700" rIns="91425" bIns="45700" anchor="t" anchorCtr="0">
            <a:noAutofit/>
          </a:bodyPr>
          <a:lstStyle/>
          <a:p>
            <a:pPr marL="457200" marR="0" lvl="0" indent="-34596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Definición: acuerdo, escrito o implícito por ley, entre la administración y el propietario de una vivienda que establece los términos y condiciones de un arrendamiento, incluidas reglas y regulaciones razonables</a:t>
            </a:r>
            <a:endParaRPr sz="1800" b="0" i="0" u="none" strike="noStrike" cap="none">
              <a:latin typeface="Arial"/>
              <a:ea typeface="Arial"/>
              <a:cs typeface="Arial"/>
              <a:sym typeface="Arial"/>
            </a:endParaRPr>
          </a:p>
          <a:p>
            <a:pPr marL="457200" marR="0" lvl="0" indent="-34596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 </a:t>
            </a:r>
            <a:endParaRPr sz="1800" b="0" i="0" u="none" strike="noStrike" cap="none">
              <a:latin typeface="Arial"/>
              <a:ea typeface="Arial"/>
              <a:cs typeface="Arial"/>
              <a:sym typeface="Arial"/>
            </a:endParaRPr>
          </a:p>
          <a:p>
            <a:pPr marL="457200" marR="0" lvl="0" indent="-345960" algn="l" rtl="0">
              <a:lnSpc>
                <a:spcPct val="90000"/>
              </a:lnSpc>
              <a:spcBef>
                <a:spcPts val="0"/>
              </a:spcBef>
              <a:spcAft>
                <a:spcPts val="0"/>
              </a:spcAft>
              <a:buClr>
                <a:srgbClr val="003348"/>
              </a:buClr>
              <a:buSzPts val="810"/>
              <a:buFont typeface="Arial"/>
              <a:buChar char="•"/>
            </a:pPr>
            <a:r>
              <a:rPr lang="es-ES" sz="1800" b="0" i="0" u="sng" strike="noStrike" cap="none">
                <a:solidFill>
                  <a:srgbClr val="007096"/>
                </a:solidFill>
                <a:latin typeface="Montserrat"/>
                <a:ea typeface="Montserrat"/>
                <a:cs typeface="Montserrat"/>
                <a:sym typeface="Montserrat"/>
              </a:rPr>
              <a:t>Un contrato de arrendamiento es un contrato de alquiler</a:t>
            </a:r>
            <a:endParaRPr sz="1800" b="0" i="0" u="none" strike="noStrike" cap="none">
              <a:latin typeface="Arial"/>
              <a:ea typeface="Arial"/>
              <a:cs typeface="Arial"/>
              <a:sym typeface="Arial"/>
            </a:endParaRPr>
          </a:p>
          <a:p>
            <a:pPr marL="457200" marR="0" lvl="0" indent="-34596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 </a:t>
            </a:r>
            <a:endParaRPr sz="1800" b="0" i="0" u="none" strike="noStrike" cap="none">
              <a:latin typeface="Arial"/>
              <a:ea typeface="Arial"/>
              <a:cs typeface="Arial"/>
              <a:sym typeface="Arial"/>
            </a:endParaRPr>
          </a:p>
          <a:p>
            <a:pPr marL="457200" marR="0" lvl="0" indent="-34596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Los términos deben exponerse </a:t>
            </a:r>
            <a:r>
              <a:rPr lang="es-ES" sz="1800" b="0" i="0" u="sng" strike="noStrike" cap="none">
                <a:solidFill>
                  <a:srgbClr val="007096"/>
                </a:solidFill>
                <a:latin typeface="Montserrat"/>
                <a:ea typeface="Montserrat"/>
                <a:cs typeface="Montserrat"/>
                <a:sym typeface="Montserrat"/>
              </a:rPr>
              <a:t>por escrito</a:t>
            </a:r>
            <a:r>
              <a:rPr lang="es-ES" sz="1800" b="0" i="0" u="none" strike="noStrike" cap="none">
                <a:solidFill>
                  <a:srgbClr val="007096"/>
                </a:solidFill>
                <a:latin typeface="Montserrat"/>
                <a:ea typeface="Montserrat"/>
                <a:cs typeface="Montserrat"/>
                <a:sym typeface="Montserrat"/>
              </a:rPr>
              <a:t> a cualquier potencial propietario </a:t>
            </a:r>
            <a:r>
              <a:rPr lang="es-ES" sz="1800" b="0" i="0" u="sng" strike="noStrike" cap="none">
                <a:solidFill>
                  <a:srgbClr val="007096"/>
                </a:solidFill>
                <a:latin typeface="Montserrat"/>
                <a:ea typeface="Montserrat"/>
                <a:cs typeface="Montserrat"/>
                <a:sym typeface="Montserrat"/>
              </a:rPr>
              <a:t>antes del </a:t>
            </a:r>
            <a:r>
              <a:rPr lang="es-ES" sz="1800" b="0" i="0" u="none" strike="noStrike" cap="none">
                <a:solidFill>
                  <a:srgbClr val="007096"/>
                </a:solidFill>
                <a:latin typeface="Montserrat"/>
                <a:ea typeface="Montserrat"/>
                <a:cs typeface="Montserrat"/>
                <a:sym typeface="Montserrat"/>
              </a:rPr>
              <a:t>alquiler o de la ocupación</a:t>
            </a:r>
            <a:endParaRPr sz="1800" b="0" i="0" u="none" strike="noStrike" cap="none">
              <a:latin typeface="Arial"/>
              <a:ea typeface="Arial"/>
              <a:cs typeface="Arial"/>
              <a:sym typeface="Arial"/>
            </a:endParaRPr>
          </a:p>
        </p:txBody>
      </p:sp>
      <p:sp>
        <p:nvSpPr>
          <p:cNvPr id="341" name="Google Shape;341;p70"/>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003348"/>
              </a:buClr>
              <a:buSzPts val="1170"/>
              <a:buFont typeface="Arial"/>
              <a:buChar char="•"/>
            </a:pPr>
            <a:r>
              <a:rPr lang="es-ES" sz="2600" b="0" i="0" u="none" strike="noStrike" cap="none">
                <a:solidFill>
                  <a:srgbClr val="003348"/>
                </a:solidFill>
                <a:latin typeface="Montserrat"/>
                <a:ea typeface="Montserrat"/>
                <a:cs typeface="Montserrat"/>
                <a:sym typeface="Montserrat"/>
              </a:rPr>
              <a:t>Definition: agreement, written or implied by law, between the management and a home owner establishing the terms and conditions of a tenancy, including reasonable rules and regulations</a:t>
            </a:r>
            <a:endParaRPr sz="26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170"/>
              <a:buFont typeface="Arial"/>
              <a:buChar char="•"/>
            </a:pPr>
            <a:r>
              <a:rPr lang="es-ES" sz="2600" b="0" i="0" u="sng" strike="noStrike" cap="none">
                <a:solidFill>
                  <a:srgbClr val="003348"/>
                </a:solidFill>
                <a:latin typeface="Montserrat"/>
                <a:ea typeface="Montserrat"/>
                <a:cs typeface="Montserrat"/>
                <a:sym typeface="Montserrat"/>
              </a:rPr>
              <a:t>A lease is a rental agreement</a:t>
            </a:r>
            <a:endParaRPr sz="26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170"/>
              <a:buFont typeface="Arial"/>
              <a:buChar char="•"/>
            </a:pPr>
            <a:r>
              <a:rPr lang="es-ES" sz="2600" b="0" i="0" u="none" strike="noStrike" cap="none">
                <a:solidFill>
                  <a:srgbClr val="003348"/>
                </a:solidFill>
                <a:latin typeface="Montserrat"/>
                <a:ea typeface="Montserrat"/>
                <a:cs typeface="Montserrat"/>
                <a:sym typeface="Montserrat"/>
              </a:rPr>
              <a:t>Terms must be disclosed </a:t>
            </a:r>
            <a:r>
              <a:rPr lang="es-ES" sz="2600" b="0" i="0" u="sng" strike="noStrike" cap="none">
                <a:solidFill>
                  <a:srgbClr val="003348"/>
                </a:solidFill>
                <a:latin typeface="Montserrat"/>
                <a:ea typeface="Montserrat"/>
                <a:cs typeface="Montserrat"/>
                <a:sym typeface="Montserrat"/>
              </a:rPr>
              <a:t>in writing </a:t>
            </a:r>
            <a:r>
              <a:rPr lang="es-ES" sz="2600" b="0" i="0" u="none" strike="noStrike" cap="none">
                <a:solidFill>
                  <a:srgbClr val="003348"/>
                </a:solidFill>
                <a:latin typeface="Montserrat"/>
                <a:ea typeface="Montserrat"/>
                <a:cs typeface="Montserrat"/>
                <a:sym typeface="Montserrat"/>
              </a:rPr>
              <a:t>to any prospective homeowner </a:t>
            </a:r>
            <a:r>
              <a:rPr lang="es-ES" sz="2600" b="0" i="0" u="sng" strike="noStrike" cap="none">
                <a:solidFill>
                  <a:srgbClr val="003348"/>
                </a:solidFill>
                <a:latin typeface="Montserrat"/>
                <a:ea typeface="Montserrat"/>
                <a:cs typeface="Montserrat"/>
                <a:sym typeface="Montserrat"/>
              </a:rPr>
              <a:t>before</a:t>
            </a:r>
            <a:r>
              <a:rPr lang="es-ES" sz="2600" b="0" i="0" u="none" strike="noStrike" cap="none">
                <a:solidFill>
                  <a:srgbClr val="003348"/>
                </a:solidFill>
                <a:latin typeface="Montserrat"/>
                <a:ea typeface="Montserrat"/>
                <a:cs typeface="Montserrat"/>
                <a:sym typeface="Montserrat"/>
              </a:rPr>
              <a:t> rental or occupancy</a:t>
            </a:r>
            <a:endParaRPr sz="2600" b="0" i="0" u="none" strike="noStrike" cap="none">
              <a:latin typeface="Arial"/>
              <a:ea typeface="Arial"/>
              <a:cs typeface="Arial"/>
              <a:sym typeface="Arial"/>
            </a:endParaRPr>
          </a:p>
        </p:txBody>
      </p:sp>
      <p:sp>
        <p:nvSpPr>
          <p:cNvPr id="342" name="Google Shape;342;p70"/>
          <p:cNvSpPr txBox="1"/>
          <p:nvPr/>
        </p:nvSpPr>
        <p:spPr>
          <a:xfrm>
            <a:off x="6598440" y="271800"/>
            <a:ext cx="5009040" cy="8416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Contratos de Alquiler</a:t>
            </a:r>
            <a:endParaRPr sz="3200" b="0" i="0" u="none" strike="noStrike" cap="non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6"/>
        <p:cNvGrpSpPr/>
        <p:nvPr/>
      </p:nvGrpSpPr>
      <p:grpSpPr>
        <a:xfrm>
          <a:off x="0" y="0"/>
          <a:ext cx="0" cy="0"/>
          <a:chOff x="0" y="0"/>
          <a:chExt cx="0" cy="0"/>
        </a:xfrm>
      </p:grpSpPr>
      <p:sp>
        <p:nvSpPr>
          <p:cNvPr id="347" name="Google Shape;347;p71"/>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4000" b="1" i="0" u="none" strike="noStrike" cap="none">
                <a:solidFill>
                  <a:srgbClr val="FFA300"/>
                </a:solidFill>
                <a:latin typeface="Barlow Condensed"/>
                <a:ea typeface="Barlow Condensed"/>
                <a:cs typeface="Barlow Condensed"/>
                <a:sym typeface="Barlow Condensed"/>
              </a:rPr>
              <a:t>Rental Agreements</a:t>
            </a:r>
            <a:endParaRPr sz="4000" b="0" i="0" u="none" strike="noStrike" cap="none">
              <a:latin typeface="Arial"/>
              <a:ea typeface="Arial"/>
              <a:cs typeface="Arial"/>
              <a:sym typeface="Arial"/>
            </a:endParaRPr>
          </a:p>
        </p:txBody>
      </p:sp>
      <p:sp>
        <p:nvSpPr>
          <p:cNvPr id="348" name="Google Shape;348;p71"/>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461880" marR="0" lvl="0" indent="-317520"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Según la Ley de Predios de Casas Móviles (MHPA, pos sus siglas en inglés), ¿qué debe incluir un contrato de alquiler?</a:t>
            </a:r>
            <a:endParaRPr sz="2000" b="0" i="0" u="none" strike="noStrike" cap="none">
              <a:latin typeface="Arial"/>
              <a:ea typeface="Arial"/>
              <a:cs typeface="Arial"/>
              <a:sym typeface="Arial"/>
            </a:endParaRPr>
          </a:p>
          <a:p>
            <a:pPr marL="461880" marR="0" lvl="0" indent="-317520"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 </a:t>
            </a:r>
            <a:endParaRPr sz="2000" b="0" i="0" u="none" strike="noStrike" cap="none">
              <a:latin typeface="Arial"/>
              <a:ea typeface="Arial"/>
              <a:cs typeface="Arial"/>
              <a:sym typeface="Arial"/>
            </a:endParaRPr>
          </a:p>
          <a:p>
            <a:pPr marL="944640" marR="0" lvl="2" indent="-34308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Plazo de arrendamiento (cuánto tiempo)</a:t>
            </a:r>
            <a:endParaRPr sz="1800" b="0" i="0" u="none" strike="noStrike" cap="none">
              <a:latin typeface="Arial"/>
              <a:ea typeface="Arial"/>
              <a:cs typeface="Arial"/>
              <a:sym typeface="Arial"/>
            </a:endParaRPr>
          </a:p>
          <a:p>
            <a:pPr marL="944640" marR="0" lvl="2" indent="-34308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Monto del alquiler (cuánto cobran)</a:t>
            </a:r>
            <a:endParaRPr sz="1800" b="0" i="0" u="none" strike="noStrike" cap="none">
              <a:latin typeface="Arial"/>
              <a:ea typeface="Arial"/>
              <a:cs typeface="Arial"/>
              <a:sym typeface="Arial"/>
            </a:endParaRPr>
          </a:p>
          <a:p>
            <a:pPr marL="944640" marR="0" lvl="2" indent="-34308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Día del vencimiento del alquiler</a:t>
            </a:r>
            <a:endParaRPr sz="1800" b="0" i="0" u="none" strike="noStrike" cap="none">
              <a:latin typeface="Arial"/>
              <a:ea typeface="Arial"/>
              <a:cs typeface="Arial"/>
              <a:sym typeface="Arial"/>
            </a:endParaRPr>
          </a:p>
          <a:p>
            <a:pPr marL="944640" marR="0" lvl="2" indent="-34308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Reglas y regulaciones del predio</a:t>
            </a:r>
            <a:endParaRPr sz="1800" b="0" i="0" u="none" strike="noStrike" cap="none">
              <a:latin typeface="Arial"/>
              <a:ea typeface="Arial"/>
              <a:cs typeface="Arial"/>
              <a:sym typeface="Arial"/>
            </a:endParaRPr>
          </a:p>
          <a:p>
            <a:pPr marL="944640" marR="0" lvl="2" indent="-34308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Todos los cargos que no sean el alquiler</a:t>
            </a:r>
            <a:endParaRPr sz="1800" b="0" i="0" u="none" strike="noStrike" cap="none">
              <a:latin typeface="Arial"/>
              <a:ea typeface="Arial"/>
              <a:cs typeface="Arial"/>
              <a:sym typeface="Arial"/>
            </a:endParaRPr>
          </a:p>
          <a:p>
            <a:pPr marL="461880" marR="0" lvl="0" indent="-317520" algn="l" rtl="0">
              <a:lnSpc>
                <a:spcPct val="90000"/>
              </a:lnSpc>
              <a:spcBef>
                <a:spcPts val="0"/>
              </a:spcBef>
              <a:spcAft>
                <a:spcPts val="0"/>
              </a:spcAft>
              <a:buNone/>
            </a:pPr>
            <a:r>
              <a:rPr lang="es-ES" sz="1600" b="0" i="0" u="none" strike="noStrike" cap="none">
                <a:solidFill>
                  <a:srgbClr val="007096"/>
                </a:solidFill>
                <a:latin typeface="Montserrat"/>
                <a:ea typeface="Montserrat"/>
                <a:cs typeface="Montserrat"/>
                <a:sym typeface="Montserrat"/>
              </a:rPr>
              <a:t> </a:t>
            </a:r>
            <a:endParaRPr sz="1600" b="0" i="0" u="none" strike="noStrike" cap="none">
              <a:latin typeface="Arial"/>
              <a:ea typeface="Arial"/>
              <a:cs typeface="Arial"/>
              <a:sym typeface="Arial"/>
            </a:endParaRPr>
          </a:p>
        </p:txBody>
      </p:sp>
      <p:sp>
        <p:nvSpPr>
          <p:cNvPr id="349" name="Google Shape;349;p71"/>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Under the MHPA, what must be in a rental agreement?</a:t>
            </a:r>
            <a:endParaRPr sz="28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Term of tenancy (how long)</a:t>
            </a:r>
            <a:endParaRPr sz="24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Rent amount (how much)</a:t>
            </a:r>
            <a:endParaRPr sz="24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Day rent is due</a:t>
            </a:r>
            <a:endParaRPr sz="24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Rules and regulations of park</a:t>
            </a:r>
            <a:endParaRPr sz="24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All charges other than rent</a:t>
            </a:r>
            <a:endParaRPr sz="2400" b="0" i="0" u="none" strike="noStrike" cap="none">
              <a:latin typeface="Arial"/>
              <a:ea typeface="Arial"/>
              <a:cs typeface="Arial"/>
              <a:sym typeface="Arial"/>
            </a:endParaRPr>
          </a:p>
        </p:txBody>
      </p:sp>
      <p:sp>
        <p:nvSpPr>
          <p:cNvPr id="350" name="Google Shape;350;p71"/>
          <p:cNvSpPr txBox="1"/>
          <p:nvPr/>
        </p:nvSpPr>
        <p:spPr>
          <a:xfrm>
            <a:off x="6934680" y="167760"/>
            <a:ext cx="467280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Contratos de Alquiler</a:t>
            </a:r>
            <a:endParaRPr sz="3200" b="0" i="0" u="none" strike="noStrike" cap="none">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4"/>
        <p:cNvGrpSpPr/>
        <p:nvPr/>
      </p:nvGrpSpPr>
      <p:grpSpPr>
        <a:xfrm>
          <a:off x="0" y="0"/>
          <a:ext cx="0" cy="0"/>
          <a:chOff x="0" y="0"/>
          <a:chExt cx="0" cy="0"/>
        </a:xfrm>
      </p:grpSpPr>
      <p:sp>
        <p:nvSpPr>
          <p:cNvPr id="355" name="Google Shape;355;p72"/>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4000" b="1" i="0" u="none" strike="noStrike" cap="none">
                <a:solidFill>
                  <a:srgbClr val="FFA300"/>
                </a:solidFill>
                <a:latin typeface="Barlow Condensed"/>
                <a:ea typeface="Barlow Condensed"/>
                <a:cs typeface="Barlow Condensed"/>
                <a:sym typeface="Barlow Condensed"/>
              </a:rPr>
              <a:t>Rental Agreements</a:t>
            </a:r>
            <a:endParaRPr sz="4000" b="0" i="0" u="none" strike="noStrike" cap="none">
              <a:latin typeface="Arial"/>
              <a:ea typeface="Arial"/>
              <a:cs typeface="Arial"/>
              <a:sym typeface="Arial"/>
            </a:endParaRPr>
          </a:p>
        </p:txBody>
      </p:sp>
      <p:sp>
        <p:nvSpPr>
          <p:cNvPr id="356" name="Google Shape;356;p72"/>
          <p:cNvSpPr txBox="1"/>
          <p:nvPr/>
        </p:nvSpPr>
        <p:spPr>
          <a:xfrm>
            <a:off x="6857640" y="1449360"/>
            <a:ext cx="4672800" cy="5125680"/>
          </a:xfrm>
          <a:prstGeom prst="rect">
            <a:avLst/>
          </a:prstGeom>
          <a:noFill/>
          <a:ln>
            <a:noFill/>
          </a:ln>
        </p:spPr>
        <p:txBody>
          <a:bodyPr spcFirstLastPara="1" wrap="square" lIns="91425" tIns="45700" rIns="91425" bIns="45700" anchor="t" anchorCtr="0">
            <a:noAutofit/>
          </a:bodyPr>
          <a:lstStyle/>
          <a:p>
            <a:pPr marL="461880" marR="0" lvl="0" indent="-317520"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Según la Ley de Predios de Casas Móviles (MHPA, por sus siglas en inglés), ¿qué no está permitido en un contrato de alquiler (es decir, arrendamiento)?</a:t>
            </a:r>
            <a:endParaRPr sz="2000" b="0" i="0" u="none" strike="noStrike" cap="none">
              <a:latin typeface="Arial"/>
              <a:ea typeface="Arial"/>
              <a:cs typeface="Arial"/>
              <a:sym typeface="Arial"/>
            </a:endParaRPr>
          </a:p>
          <a:p>
            <a:pPr marL="601560" marR="0" lvl="2" indent="0" algn="l" rtl="0">
              <a:lnSpc>
                <a:spcPct val="90000"/>
              </a:lnSpc>
              <a:spcBef>
                <a:spcPts val="0"/>
              </a:spcBef>
              <a:spcAft>
                <a:spcPts val="0"/>
              </a:spcAft>
              <a:buNone/>
            </a:pPr>
            <a:r>
              <a:rPr lang="es-ES" sz="1800" b="0" i="0" u="none" strike="noStrike" cap="none">
                <a:solidFill>
                  <a:srgbClr val="007096"/>
                </a:solidFill>
                <a:latin typeface="Montserrat"/>
                <a:ea typeface="Montserrat"/>
                <a:cs typeface="Montserrat"/>
                <a:sym typeface="Montserrat"/>
              </a:rPr>
              <a:t> </a:t>
            </a:r>
            <a:endParaRPr sz="1800" b="0" i="0" u="none" strike="noStrike" cap="none">
              <a:latin typeface="Arial"/>
              <a:ea typeface="Arial"/>
              <a:cs typeface="Arial"/>
              <a:sym typeface="Arial"/>
            </a:endParaRPr>
          </a:p>
          <a:p>
            <a:pPr marL="944640" marR="0" lvl="2" indent="-34308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Renunciar a cualquier derecho de la Ley de Predios de Casas Móviles (MHPA, por sus siglas en inglés)</a:t>
            </a:r>
            <a:endParaRPr sz="1800" b="0" i="0" u="none" strike="noStrike" cap="none">
              <a:latin typeface="Arial"/>
              <a:ea typeface="Arial"/>
              <a:cs typeface="Arial"/>
              <a:sym typeface="Arial"/>
            </a:endParaRPr>
          </a:p>
          <a:p>
            <a:pPr marL="944640" marR="0" lvl="2" indent="-34308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Aceptar el gravamen posesorio</a:t>
            </a:r>
            <a:endParaRPr sz="1800" b="0" i="0" u="none" strike="noStrike" cap="none">
              <a:latin typeface="Arial"/>
              <a:ea typeface="Arial"/>
              <a:cs typeface="Arial"/>
              <a:sym typeface="Arial"/>
            </a:endParaRPr>
          </a:p>
          <a:p>
            <a:pPr marL="944640" marR="0" lvl="2" indent="-34308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Arbitraje en vez de juicio civil</a:t>
            </a:r>
            <a:endParaRPr sz="1800" b="0" i="0" u="none" strike="noStrike" cap="none">
              <a:latin typeface="Arial"/>
              <a:ea typeface="Arial"/>
              <a:cs typeface="Arial"/>
              <a:sym typeface="Arial"/>
            </a:endParaRPr>
          </a:p>
          <a:p>
            <a:pPr marL="944640" marR="0" lvl="2" indent="-34308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Autorizar a cualquier otra persona a confesar un fallo (es decir, admitir legalmente un error) sobre una reclamación que surja del acuerdo</a:t>
            </a:r>
            <a:endParaRPr sz="1800" b="0" i="0" u="none" strike="noStrike" cap="none">
              <a:latin typeface="Arial"/>
              <a:ea typeface="Arial"/>
              <a:cs typeface="Arial"/>
              <a:sym typeface="Arial"/>
            </a:endParaRPr>
          </a:p>
          <a:p>
            <a:pPr marL="461880" marR="0" lvl="0" indent="-317520" algn="l" rtl="0">
              <a:lnSpc>
                <a:spcPct val="90000"/>
              </a:lnSpc>
              <a:spcBef>
                <a:spcPts val="0"/>
              </a:spcBef>
              <a:spcAft>
                <a:spcPts val="0"/>
              </a:spcAft>
              <a:buNone/>
            </a:pPr>
            <a:r>
              <a:rPr lang="es-ES" sz="1600" b="0" i="0" u="none" strike="noStrike" cap="none">
                <a:solidFill>
                  <a:srgbClr val="007096"/>
                </a:solidFill>
                <a:latin typeface="Montserrat"/>
                <a:ea typeface="Montserrat"/>
                <a:cs typeface="Montserrat"/>
                <a:sym typeface="Montserrat"/>
              </a:rPr>
              <a:t> </a:t>
            </a:r>
            <a:endParaRPr sz="1600" b="0" i="0" u="none" strike="noStrike" cap="none">
              <a:latin typeface="Arial"/>
              <a:ea typeface="Arial"/>
              <a:cs typeface="Arial"/>
              <a:sym typeface="Arial"/>
            </a:endParaRPr>
          </a:p>
        </p:txBody>
      </p:sp>
      <p:sp>
        <p:nvSpPr>
          <p:cNvPr id="357" name="Google Shape;357;p72"/>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Under MHPA, what is NOT allowed in a rental agreement (i.e. lease)?</a:t>
            </a:r>
            <a:endParaRPr sz="28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Waiver of any MHPA rights</a:t>
            </a:r>
            <a:endParaRPr sz="24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Agree to possessory lien</a:t>
            </a:r>
            <a:endParaRPr sz="24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Arbitration instead of civil trial</a:t>
            </a:r>
            <a:endParaRPr sz="2400" b="0" i="0" u="none" strike="noStrike" cap="none">
              <a:latin typeface="Arial"/>
              <a:ea typeface="Arial"/>
              <a:cs typeface="Arial"/>
              <a:sym typeface="Arial"/>
            </a:endParaRPr>
          </a:p>
          <a:p>
            <a:pPr marL="914400" marR="0" lvl="1" indent="-4572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Authorize anyone else to confess judgment (i.e., legally admit wrong) on a claim that arises from the agreement</a:t>
            </a:r>
            <a:endParaRPr sz="2400" b="0" i="0" u="none" strike="noStrike" cap="none">
              <a:latin typeface="Arial"/>
              <a:ea typeface="Arial"/>
              <a:cs typeface="Arial"/>
              <a:sym typeface="Arial"/>
            </a:endParaRPr>
          </a:p>
        </p:txBody>
      </p:sp>
      <p:sp>
        <p:nvSpPr>
          <p:cNvPr id="358" name="Google Shape;358;p72"/>
          <p:cNvSpPr txBox="1"/>
          <p:nvPr/>
        </p:nvSpPr>
        <p:spPr>
          <a:xfrm>
            <a:off x="6934680" y="167760"/>
            <a:ext cx="467280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Contratos de Alquiler</a:t>
            </a:r>
            <a:endParaRPr sz="3200" b="0" i="0" u="none" strike="noStrike" cap="none">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2"/>
        <p:cNvGrpSpPr/>
        <p:nvPr/>
      </p:nvGrpSpPr>
      <p:grpSpPr>
        <a:xfrm>
          <a:off x="0" y="0"/>
          <a:ext cx="0" cy="0"/>
          <a:chOff x="0" y="0"/>
          <a:chExt cx="0" cy="0"/>
        </a:xfrm>
      </p:grpSpPr>
      <p:sp>
        <p:nvSpPr>
          <p:cNvPr id="363" name="Google Shape;363;p73"/>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4000" b="1" i="0" u="none" strike="noStrike" cap="none">
                <a:solidFill>
                  <a:srgbClr val="FFA300"/>
                </a:solidFill>
                <a:latin typeface="Barlow Condensed"/>
                <a:ea typeface="Barlow Condensed"/>
                <a:cs typeface="Barlow Condensed"/>
                <a:sym typeface="Barlow Condensed"/>
              </a:rPr>
              <a:t>Rental Agreements</a:t>
            </a:r>
            <a:endParaRPr sz="4000" b="0" i="0" u="none" strike="noStrike" cap="none">
              <a:latin typeface="Arial"/>
              <a:ea typeface="Arial"/>
              <a:cs typeface="Arial"/>
              <a:sym typeface="Arial"/>
            </a:endParaRPr>
          </a:p>
        </p:txBody>
      </p:sp>
      <p:sp>
        <p:nvSpPr>
          <p:cNvPr id="364" name="Google Shape;364;p73"/>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461880" marR="0" lvl="0" indent="-299880"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Si alquila una casa móvil (o una habitación en una casa móvil) de alguien, también tiene el derecho de solicitar un contrato de arrendamiento que cubra ese trato.</a:t>
            </a:r>
            <a:endParaRPr sz="2000" b="0" i="0" u="none" strike="noStrike" cap="none">
              <a:latin typeface="Arial"/>
              <a:ea typeface="Arial"/>
              <a:cs typeface="Arial"/>
              <a:sym typeface="Arial"/>
            </a:endParaRPr>
          </a:p>
          <a:p>
            <a:pPr marL="461880" marR="0" lvl="0" indent="-299880" algn="l" rtl="0">
              <a:lnSpc>
                <a:spcPct val="90000"/>
              </a:lnSpc>
              <a:spcBef>
                <a:spcPts val="0"/>
              </a:spcBef>
              <a:spcAft>
                <a:spcPts val="0"/>
              </a:spcAft>
              <a:buNone/>
            </a:pPr>
            <a:r>
              <a:rPr lang="es-ES" sz="2000" b="0" i="0" u="none" strike="noStrike" cap="none">
                <a:solidFill>
                  <a:srgbClr val="007096"/>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61880" marR="0" lvl="0" indent="-299880"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Se aplicarían las leyes generales de arrendadores/inquilinos</a:t>
            </a:r>
            <a:endParaRPr sz="2000" b="0" i="0" u="none" strike="noStrike" cap="none">
              <a:latin typeface="Arial"/>
              <a:ea typeface="Arial"/>
              <a:cs typeface="Arial"/>
              <a:sym typeface="Arial"/>
            </a:endParaRPr>
          </a:p>
          <a:p>
            <a:pPr marL="461880" marR="0" lvl="0" indent="-299880"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61880" marR="0" lvl="0" indent="-299880"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¡Por favor, inscríbase para una consulta legal gratuita en nuestra próxima reunión mensual, el tercer miércoles del mes, si tiene alguna otra pregunta!</a:t>
            </a:r>
            <a:endParaRPr sz="2000" b="0" i="0" u="none" strike="noStrike" cap="none">
              <a:latin typeface="Arial"/>
              <a:ea typeface="Arial"/>
              <a:cs typeface="Arial"/>
              <a:sym typeface="Arial"/>
            </a:endParaRPr>
          </a:p>
        </p:txBody>
      </p:sp>
      <p:sp>
        <p:nvSpPr>
          <p:cNvPr id="365" name="Google Shape;365;p73"/>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If you rent a mobile home (or a room in a mobile home) from someone, you also have the right to request a lease that covers that relationship.</a:t>
            </a:r>
            <a:endParaRPr sz="28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General landlord/tenant laws would apply.</a:t>
            </a:r>
            <a:endParaRPr sz="2800" b="0" i="0" u="none" strike="noStrike" cap="none">
              <a:latin typeface="Arial"/>
              <a:ea typeface="Arial"/>
              <a:cs typeface="Arial"/>
              <a:sym typeface="Arial"/>
            </a:endParaRPr>
          </a:p>
          <a:p>
            <a:pPr marL="457200" marR="0" lvl="0" indent="-4572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Please come to our next legal clinic if you have any other questions!</a:t>
            </a:r>
            <a:endParaRPr sz="2800" b="0" i="0" u="none" strike="noStrike" cap="none">
              <a:latin typeface="Arial"/>
              <a:ea typeface="Arial"/>
              <a:cs typeface="Arial"/>
              <a:sym typeface="Arial"/>
            </a:endParaRPr>
          </a:p>
        </p:txBody>
      </p:sp>
      <p:sp>
        <p:nvSpPr>
          <p:cNvPr id="366" name="Google Shape;366;p73"/>
          <p:cNvSpPr txBox="1"/>
          <p:nvPr/>
        </p:nvSpPr>
        <p:spPr>
          <a:xfrm>
            <a:off x="6934680" y="167760"/>
            <a:ext cx="467280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Contratos de Alquiler</a:t>
            </a:r>
            <a:endParaRPr sz="3000" b="0" i="0" u="none" strike="noStrike" cap="none">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0"/>
        <p:cNvGrpSpPr/>
        <p:nvPr/>
      </p:nvGrpSpPr>
      <p:grpSpPr>
        <a:xfrm>
          <a:off x="0" y="0"/>
          <a:ext cx="0" cy="0"/>
          <a:chOff x="0" y="0"/>
          <a:chExt cx="0" cy="0"/>
        </a:xfrm>
      </p:grpSpPr>
      <p:sp>
        <p:nvSpPr>
          <p:cNvPr id="371" name="Google Shape;371;p74"/>
          <p:cNvSpPr txBox="1"/>
          <p:nvPr/>
        </p:nvSpPr>
        <p:spPr>
          <a:xfrm>
            <a:off x="1520280" y="54000"/>
            <a:ext cx="5644800" cy="10335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4000" b="1" i="0" u="none" strike="noStrike" cap="none">
                <a:solidFill>
                  <a:srgbClr val="FFA300"/>
                </a:solidFill>
                <a:latin typeface="Barlow Condensed"/>
                <a:ea typeface="Barlow Condensed"/>
                <a:cs typeface="Barlow Condensed"/>
                <a:sym typeface="Barlow Condensed"/>
              </a:rPr>
              <a:t>Rental Agreements </a:t>
            </a:r>
            <a:endParaRPr sz="4000" b="0" i="0" u="none" strike="noStrike" cap="none">
              <a:latin typeface="Arial"/>
              <a:ea typeface="Arial"/>
              <a:cs typeface="Arial"/>
              <a:sym typeface="Arial"/>
            </a:endParaRPr>
          </a:p>
        </p:txBody>
      </p:sp>
      <p:sp>
        <p:nvSpPr>
          <p:cNvPr id="372" name="Google Shape;372;p74"/>
          <p:cNvSpPr txBox="1"/>
          <p:nvPr/>
        </p:nvSpPr>
        <p:spPr>
          <a:xfrm>
            <a:off x="6934680" y="946800"/>
            <a:ext cx="5194440" cy="5757480"/>
          </a:xfrm>
          <a:prstGeom prst="rect">
            <a:avLst/>
          </a:prstGeom>
          <a:noFill/>
          <a:ln>
            <a:noFill/>
          </a:ln>
        </p:spPr>
        <p:txBody>
          <a:bodyPr spcFirstLastPara="1" wrap="square" lIns="91425" tIns="45700" rIns="91425" bIns="45700" anchor="t" anchorCtr="0">
            <a:noAutofit/>
          </a:bodyPr>
          <a:lstStyle/>
          <a:p>
            <a:pPr marL="228600" marR="0" lvl="0" indent="0"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373" name="Google Shape;373;p74"/>
          <p:cNvSpPr txBox="1"/>
          <p:nvPr/>
        </p:nvSpPr>
        <p:spPr>
          <a:xfrm>
            <a:off x="1520280" y="550080"/>
            <a:ext cx="5194440" cy="57574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Park rules must be established in lease at beginning of tenancy.</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Can only be amended if:</a:t>
            </a:r>
            <a:endParaRPr sz="28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Homeowner has consented to amendment or</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Management has given 60 days’ written notice before rules go into effect</a:t>
            </a:r>
            <a:endParaRPr sz="24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Exception if home transferred to new owner (unless pursuant to death, divorce, or marriage)</a:t>
            </a:r>
            <a:endParaRPr sz="2800" b="0" i="0" u="none" strike="noStrike" cap="none">
              <a:latin typeface="Arial"/>
              <a:ea typeface="Arial"/>
              <a:cs typeface="Arial"/>
              <a:sym typeface="Arial"/>
            </a:endParaRPr>
          </a:p>
          <a:p>
            <a:pPr marL="22860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374" name="Google Shape;374;p74"/>
          <p:cNvSpPr txBox="1"/>
          <p:nvPr/>
        </p:nvSpPr>
        <p:spPr>
          <a:xfrm>
            <a:off x="6934680" y="1324080"/>
            <a:ext cx="4672800" cy="5379840"/>
          </a:xfrm>
          <a:prstGeom prst="rect">
            <a:avLst/>
          </a:prstGeom>
          <a:noFill/>
          <a:ln>
            <a:noFill/>
          </a:ln>
        </p:spPr>
        <p:txBody>
          <a:bodyPr spcFirstLastPara="1" wrap="square" lIns="91425" tIns="45700" rIns="91425" bIns="45700" anchor="t" anchorCtr="0">
            <a:noAutofit/>
          </a:bodyPr>
          <a:lstStyle/>
          <a:p>
            <a:pPr marL="228600" marR="0" lvl="0" indent="-165240" algn="l" rtl="0">
              <a:lnSpc>
                <a:spcPct val="90000"/>
              </a:lnSpc>
              <a:spcBef>
                <a:spcPts val="0"/>
              </a:spcBef>
              <a:spcAft>
                <a:spcPts val="0"/>
              </a:spcAft>
              <a:buClr>
                <a:srgbClr val="FFA300"/>
              </a:buClr>
              <a:buSzPts val="900"/>
              <a:buFont typeface="Arial"/>
              <a:buChar char="•"/>
            </a:pPr>
            <a:r>
              <a:rPr lang="es-ES" sz="2000" b="0" i="0" u="none" strike="noStrike" cap="none">
                <a:solidFill>
                  <a:srgbClr val="007096"/>
                </a:solidFill>
                <a:latin typeface="Montserrat Medium"/>
                <a:ea typeface="Montserrat Medium"/>
                <a:cs typeface="Montserrat Medium"/>
                <a:sym typeface="Montserrat Medium"/>
              </a:rPr>
              <a:t>Las reglas de los predios deben estar establecidas en el inicio del arrendamiento</a:t>
            </a:r>
            <a:endParaRPr sz="2000" b="0" i="0" u="none" strike="noStrike" cap="none">
              <a:latin typeface="Arial"/>
              <a:ea typeface="Arial"/>
              <a:cs typeface="Arial"/>
              <a:sym typeface="Arial"/>
            </a:endParaRPr>
          </a:p>
          <a:p>
            <a:pPr marL="228600" marR="0" lvl="0" indent="-177840" algn="l" rtl="0">
              <a:lnSpc>
                <a:spcPct val="90000"/>
              </a:lnSpc>
              <a:spcBef>
                <a:spcPts val="1001"/>
              </a:spcBef>
              <a:spcAft>
                <a:spcPts val="0"/>
              </a:spcAft>
              <a:buClr>
                <a:srgbClr val="FFA300"/>
              </a:buClr>
              <a:buSzPts val="900"/>
              <a:buFont typeface="Arial"/>
              <a:buChar char="•"/>
            </a:pPr>
            <a:r>
              <a:rPr lang="es-ES" sz="2000" b="0" i="0" u="none" strike="noStrike" cap="none">
                <a:solidFill>
                  <a:srgbClr val="007096"/>
                </a:solidFill>
                <a:latin typeface="Montserrat Medium"/>
                <a:ea typeface="Montserrat Medium"/>
                <a:cs typeface="Montserrat Medium"/>
                <a:sym typeface="Montserrat Medium"/>
              </a:rPr>
              <a:t>Se puede enmendar solamente si:</a:t>
            </a:r>
            <a:endParaRPr sz="2000" b="0" i="0" u="none" strike="noStrike" cap="none">
              <a:latin typeface="Arial"/>
              <a:ea typeface="Arial"/>
              <a:cs typeface="Arial"/>
              <a:sym typeface="Arial"/>
            </a:endParaRPr>
          </a:p>
          <a:p>
            <a:pPr marL="685800" marR="0" lvl="1" indent="-203039" algn="l" rtl="0">
              <a:lnSpc>
                <a:spcPct val="90000"/>
              </a:lnSpc>
              <a:spcBef>
                <a:spcPts val="1001"/>
              </a:spcBef>
              <a:spcAft>
                <a:spcPts val="0"/>
              </a:spcAft>
              <a:buClr>
                <a:srgbClr val="FFA300"/>
              </a:buClr>
              <a:buSzPts val="900"/>
              <a:buFont typeface="Arial"/>
              <a:buChar char="•"/>
            </a:pPr>
            <a:r>
              <a:rPr lang="es-ES" sz="2000" b="0" i="0" u="none" strike="noStrike" cap="none">
                <a:solidFill>
                  <a:srgbClr val="007096"/>
                </a:solidFill>
                <a:latin typeface="Montserrat Medium"/>
                <a:ea typeface="Montserrat Medium"/>
                <a:cs typeface="Montserrat Medium"/>
                <a:sym typeface="Montserrat Medium"/>
              </a:rPr>
              <a:t>El dueño de la casa ha autorizado enmendarlas, o</a:t>
            </a:r>
            <a:endParaRPr sz="2000" b="0" i="0" u="none" strike="noStrike" cap="none">
              <a:latin typeface="Arial"/>
              <a:ea typeface="Arial"/>
              <a:cs typeface="Arial"/>
              <a:sym typeface="Arial"/>
            </a:endParaRPr>
          </a:p>
          <a:p>
            <a:pPr marL="685800" marR="0" lvl="1" indent="-203039" algn="l" rtl="0">
              <a:lnSpc>
                <a:spcPct val="90000"/>
              </a:lnSpc>
              <a:spcBef>
                <a:spcPts val="1001"/>
              </a:spcBef>
              <a:spcAft>
                <a:spcPts val="0"/>
              </a:spcAft>
              <a:buClr>
                <a:srgbClr val="FFA300"/>
              </a:buClr>
              <a:buSzPts val="900"/>
              <a:buFont typeface="Arial"/>
              <a:buChar char="•"/>
            </a:pPr>
            <a:r>
              <a:rPr lang="es-ES" sz="2000" b="0" i="0" u="none" strike="noStrike" cap="none">
                <a:solidFill>
                  <a:srgbClr val="007096"/>
                </a:solidFill>
                <a:latin typeface="Montserrat Medium"/>
                <a:ea typeface="Montserrat Medium"/>
                <a:cs typeface="Montserrat Medium"/>
                <a:sym typeface="Montserrat Medium"/>
              </a:rPr>
              <a:t>La gerencia le ha dado una notificación por escrito con 60 días de anticipación antes de que las nuevas reglas entren en vigencia</a:t>
            </a:r>
            <a:endParaRPr sz="2000" b="0" i="0" u="none" strike="noStrike" cap="none">
              <a:latin typeface="Arial"/>
              <a:ea typeface="Arial"/>
              <a:cs typeface="Arial"/>
              <a:sym typeface="Arial"/>
            </a:endParaRPr>
          </a:p>
          <a:p>
            <a:pPr marL="228600" marR="0" lvl="0" indent="-177840" algn="l" rtl="0">
              <a:lnSpc>
                <a:spcPct val="90000"/>
              </a:lnSpc>
              <a:spcBef>
                <a:spcPts val="1001"/>
              </a:spcBef>
              <a:spcAft>
                <a:spcPts val="0"/>
              </a:spcAft>
              <a:buClr>
                <a:srgbClr val="FFA300"/>
              </a:buClr>
              <a:buSzPts val="900"/>
              <a:buFont typeface="Arial"/>
              <a:buChar char="•"/>
            </a:pPr>
            <a:r>
              <a:rPr lang="es-ES" sz="2000" b="0" i="0" u="none" strike="noStrike" cap="none">
                <a:solidFill>
                  <a:srgbClr val="007096"/>
                </a:solidFill>
                <a:latin typeface="Montserrat Medium"/>
                <a:ea typeface="Montserrat Medium"/>
                <a:cs typeface="Montserrat Medium"/>
                <a:sym typeface="Montserrat Medium"/>
              </a:rPr>
              <a:t>Con excepción si la casa se transfiere a un nuevo propietario (a menos que sea por fallecimiento, divorcio o matrimonio)</a:t>
            </a:r>
            <a:endParaRPr sz="2000" b="0" i="0" u="none" strike="noStrike" cap="none">
              <a:latin typeface="Arial"/>
              <a:ea typeface="Arial"/>
              <a:cs typeface="Arial"/>
              <a:sym typeface="Arial"/>
            </a:endParaRPr>
          </a:p>
        </p:txBody>
      </p:sp>
      <p:sp>
        <p:nvSpPr>
          <p:cNvPr id="375" name="Google Shape;375;p74"/>
          <p:cNvSpPr txBox="1"/>
          <p:nvPr/>
        </p:nvSpPr>
        <p:spPr>
          <a:xfrm>
            <a:off x="6934680" y="167760"/>
            <a:ext cx="467280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Contratos de Alquiler</a:t>
            </a:r>
            <a:endParaRPr sz="3000" b="0" i="0" u="none" strike="noStrike" cap="non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9"/>
        <p:cNvGrpSpPr/>
        <p:nvPr/>
      </p:nvGrpSpPr>
      <p:grpSpPr>
        <a:xfrm>
          <a:off x="0" y="0"/>
          <a:ext cx="0" cy="0"/>
          <a:chOff x="0" y="0"/>
          <a:chExt cx="0" cy="0"/>
        </a:xfrm>
      </p:grpSpPr>
      <p:sp>
        <p:nvSpPr>
          <p:cNvPr id="380" name="Google Shape;380;p75"/>
          <p:cNvSpPr txBox="1"/>
          <p:nvPr/>
        </p:nvSpPr>
        <p:spPr>
          <a:xfrm>
            <a:off x="1520280" y="54000"/>
            <a:ext cx="5644800" cy="10335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4000" b="1" i="0" u="none" strike="noStrike" cap="none">
                <a:solidFill>
                  <a:srgbClr val="FFA300"/>
                </a:solidFill>
                <a:latin typeface="Barlow Condensed"/>
                <a:ea typeface="Barlow Condensed"/>
                <a:cs typeface="Barlow Condensed"/>
                <a:sym typeface="Barlow Condensed"/>
              </a:rPr>
              <a:t>Rental Agreements </a:t>
            </a:r>
            <a:endParaRPr sz="4000" b="0" i="0" u="none" strike="noStrike" cap="none">
              <a:latin typeface="Arial"/>
              <a:ea typeface="Arial"/>
              <a:cs typeface="Arial"/>
              <a:sym typeface="Arial"/>
            </a:endParaRPr>
          </a:p>
        </p:txBody>
      </p:sp>
      <p:sp>
        <p:nvSpPr>
          <p:cNvPr id="381" name="Google Shape;381;p75"/>
          <p:cNvSpPr txBox="1"/>
          <p:nvPr/>
        </p:nvSpPr>
        <p:spPr>
          <a:xfrm>
            <a:off x="6934680" y="1324080"/>
            <a:ext cx="4672800" cy="5380200"/>
          </a:xfrm>
          <a:prstGeom prst="rect">
            <a:avLst/>
          </a:prstGeom>
          <a:noFill/>
          <a:ln>
            <a:noFill/>
          </a:ln>
        </p:spPr>
        <p:txBody>
          <a:bodyPr spcFirstLastPara="1" wrap="square" lIns="91425" tIns="45700" rIns="91425" bIns="45700" anchor="t" anchorCtr="0">
            <a:noAutofit/>
          </a:bodyPr>
          <a:lstStyle/>
          <a:p>
            <a:pPr marL="457200" marR="0" lvl="0" indent="-374760" algn="l" rtl="0">
              <a:lnSpc>
                <a:spcPct val="90000"/>
              </a:lnSpc>
              <a:spcBef>
                <a:spcPts val="0"/>
              </a:spcBef>
              <a:spcAft>
                <a:spcPts val="0"/>
              </a:spcAft>
              <a:buClr>
                <a:srgbClr val="FFA300"/>
              </a:buClr>
              <a:buSzPts val="1035"/>
              <a:buFont typeface="Arial"/>
              <a:buChar char="•"/>
            </a:pPr>
            <a:r>
              <a:rPr lang="es-ES" sz="2300" b="0" i="0" u="none" strike="noStrike" cap="none">
                <a:solidFill>
                  <a:srgbClr val="007096"/>
                </a:solidFill>
                <a:latin typeface="Montserrat"/>
                <a:ea typeface="Montserrat"/>
                <a:cs typeface="Montserrat"/>
                <a:sym typeface="Montserrat"/>
              </a:rPr>
              <a:t>El contrato de alquiler debe estar </a:t>
            </a:r>
            <a:r>
              <a:rPr lang="es-ES" sz="2300" b="0" i="0" u="sng" strike="noStrike" cap="none">
                <a:solidFill>
                  <a:srgbClr val="007096"/>
                </a:solidFill>
                <a:latin typeface="Montserrat"/>
                <a:ea typeface="Montserrat"/>
                <a:cs typeface="Montserrat"/>
                <a:sym typeface="Montserrat"/>
              </a:rPr>
              <a:t>firmado</a:t>
            </a:r>
            <a:r>
              <a:rPr lang="es-ES" sz="2300" b="0" i="0" u="none" strike="noStrike" cap="none">
                <a:solidFill>
                  <a:srgbClr val="007096"/>
                </a:solidFill>
                <a:latin typeface="Montserrat"/>
                <a:ea typeface="Montserrat"/>
                <a:cs typeface="Montserrat"/>
                <a:sym typeface="Montserrat"/>
              </a:rPr>
              <a:t>  por ambas partes</a:t>
            </a:r>
            <a:endParaRPr sz="23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ES" sz="2300" b="0" i="0" u="none" strike="noStrike" cap="none">
                <a:solidFill>
                  <a:srgbClr val="007096"/>
                </a:solidFill>
                <a:latin typeface="Montserrat"/>
                <a:ea typeface="Montserrat"/>
                <a:cs typeface="Montserrat"/>
                <a:sym typeface="Montserrat"/>
              </a:rPr>
              <a:t> </a:t>
            </a:r>
            <a:endParaRPr sz="2300" b="0" i="0" u="none" strike="noStrike" cap="none">
              <a:latin typeface="Arial"/>
              <a:ea typeface="Arial"/>
              <a:cs typeface="Arial"/>
              <a:sym typeface="Arial"/>
            </a:endParaRPr>
          </a:p>
          <a:p>
            <a:pPr marL="457200" marR="0" lvl="0" indent="-374760" algn="l" rtl="0">
              <a:lnSpc>
                <a:spcPct val="90000"/>
              </a:lnSpc>
              <a:spcBef>
                <a:spcPts val="0"/>
              </a:spcBef>
              <a:spcAft>
                <a:spcPts val="0"/>
              </a:spcAft>
              <a:buClr>
                <a:srgbClr val="FFA300"/>
              </a:buClr>
              <a:buSzPts val="1035"/>
              <a:buFont typeface="Arial"/>
              <a:buChar char="•"/>
            </a:pPr>
            <a:r>
              <a:rPr lang="es-ES" sz="2300" b="0" i="0" u="none" strike="noStrike" cap="none">
                <a:solidFill>
                  <a:srgbClr val="007096"/>
                </a:solidFill>
                <a:latin typeface="Montserrat"/>
                <a:ea typeface="Montserrat"/>
                <a:cs typeface="Montserrat"/>
                <a:sym typeface="Montserrat"/>
              </a:rPr>
              <a:t>El propietario de la casa móvil debe recibir una </a:t>
            </a:r>
            <a:r>
              <a:rPr lang="es-ES" sz="2300" b="0" i="0" u="sng" strike="noStrike" cap="none">
                <a:solidFill>
                  <a:srgbClr val="007096"/>
                </a:solidFill>
                <a:latin typeface="Montserrat"/>
                <a:ea typeface="Montserrat"/>
                <a:cs typeface="Montserrat"/>
                <a:sym typeface="Montserrat"/>
              </a:rPr>
              <a:t>copia</a:t>
            </a:r>
            <a:endParaRPr sz="23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ES" sz="2300" b="0" i="0" u="sng" strike="noStrike" cap="none">
                <a:solidFill>
                  <a:srgbClr val="007096"/>
                </a:solidFill>
                <a:latin typeface="Montserrat"/>
                <a:ea typeface="Montserrat"/>
                <a:cs typeface="Montserrat"/>
                <a:sym typeface="Montserrat"/>
              </a:rPr>
              <a:t> </a:t>
            </a:r>
            <a:endParaRPr sz="2300" b="0" i="0" u="none" strike="noStrike" cap="none">
              <a:latin typeface="Arial"/>
              <a:ea typeface="Arial"/>
              <a:cs typeface="Arial"/>
              <a:sym typeface="Arial"/>
            </a:endParaRPr>
          </a:p>
          <a:p>
            <a:pPr marL="457200" marR="0" lvl="0" indent="-374760" algn="l" rtl="0">
              <a:lnSpc>
                <a:spcPct val="90000"/>
              </a:lnSpc>
              <a:spcBef>
                <a:spcPts val="0"/>
              </a:spcBef>
              <a:spcAft>
                <a:spcPts val="0"/>
              </a:spcAft>
              <a:buClr>
                <a:srgbClr val="FFA300"/>
              </a:buClr>
              <a:buSzPts val="1035"/>
              <a:buFont typeface="Arial"/>
              <a:buChar char="•"/>
            </a:pPr>
            <a:r>
              <a:rPr lang="es-ES" sz="2300" b="0" i="0" u="none" strike="noStrike" cap="none">
                <a:solidFill>
                  <a:srgbClr val="007096"/>
                </a:solidFill>
                <a:latin typeface="Montserrat"/>
                <a:ea typeface="Montserrat"/>
                <a:cs typeface="Montserrat"/>
                <a:sym typeface="Montserrat"/>
              </a:rPr>
              <a:t>El predio puede requerir un depósito de seguridad pero debe estar limitado a </a:t>
            </a:r>
            <a:r>
              <a:rPr lang="es-ES" sz="2300" b="0" i="0" u="sng" strike="noStrike" cap="none">
                <a:solidFill>
                  <a:srgbClr val="007096"/>
                </a:solidFill>
                <a:latin typeface="Montserrat"/>
                <a:ea typeface="Montserrat"/>
                <a:cs typeface="Montserrat"/>
                <a:sym typeface="Montserrat"/>
              </a:rPr>
              <a:t>un</a:t>
            </a:r>
            <a:r>
              <a:rPr lang="es-ES" sz="2300" b="0" i="0" u="none" strike="noStrike" cap="none">
                <a:solidFill>
                  <a:srgbClr val="007096"/>
                </a:solidFill>
                <a:latin typeface="Montserrat"/>
                <a:ea typeface="Montserrat"/>
                <a:cs typeface="Montserrat"/>
                <a:sym typeface="Montserrat"/>
              </a:rPr>
              <a:t> mes de renta en todo tipo de unidades (tanto en unidades individuales como en las de doble ancho)</a:t>
            </a:r>
            <a:endParaRPr sz="2300" b="0" i="0" u="none" strike="noStrike" cap="none">
              <a:latin typeface="Arial"/>
              <a:ea typeface="Arial"/>
              <a:cs typeface="Arial"/>
              <a:sym typeface="Arial"/>
            </a:endParaRPr>
          </a:p>
        </p:txBody>
      </p:sp>
      <p:sp>
        <p:nvSpPr>
          <p:cNvPr id="382" name="Google Shape;382;p75"/>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Under MHPA, rental agreement must be </a:t>
            </a:r>
            <a:r>
              <a:rPr lang="es-ES" sz="2800" b="0" i="0" u="sng" strike="noStrike" cap="none">
                <a:solidFill>
                  <a:srgbClr val="003348"/>
                </a:solidFill>
                <a:latin typeface="Montserrat"/>
                <a:ea typeface="Montserrat"/>
                <a:cs typeface="Montserrat"/>
                <a:sym typeface="Montserrat"/>
              </a:rPr>
              <a:t>signed</a:t>
            </a:r>
            <a:r>
              <a:rPr lang="es-ES" sz="2800" b="0" i="0" u="none" strike="noStrike" cap="none">
                <a:solidFill>
                  <a:srgbClr val="003348"/>
                </a:solidFill>
                <a:latin typeface="Montserrat"/>
                <a:ea typeface="Montserrat"/>
                <a:cs typeface="Montserrat"/>
                <a:sym typeface="Montserrat"/>
              </a:rPr>
              <a:t> by both parties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The mobile home owner must receive a </a:t>
            </a:r>
            <a:r>
              <a:rPr lang="es-ES" sz="2800" b="0" i="0" u="sng" strike="noStrike" cap="none">
                <a:solidFill>
                  <a:srgbClr val="003348"/>
                </a:solidFill>
                <a:latin typeface="Montserrat"/>
                <a:ea typeface="Montserrat"/>
                <a:cs typeface="Montserrat"/>
                <a:sym typeface="Montserrat"/>
              </a:rPr>
              <a:t>copy</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Park can require a security deposit but must be limited to </a:t>
            </a:r>
            <a:r>
              <a:rPr lang="es-ES" sz="2800" b="0" i="0" u="sng" strike="noStrike" cap="none">
                <a:solidFill>
                  <a:srgbClr val="003348"/>
                </a:solidFill>
                <a:latin typeface="Montserrat"/>
                <a:ea typeface="Montserrat"/>
                <a:cs typeface="Montserrat"/>
                <a:sym typeface="Montserrat"/>
              </a:rPr>
              <a:t>one</a:t>
            </a:r>
            <a:r>
              <a:rPr lang="es-ES" sz="2800" b="0" i="0" u="none" strike="noStrike" cap="none">
                <a:solidFill>
                  <a:srgbClr val="003348"/>
                </a:solidFill>
                <a:latin typeface="Montserrat"/>
                <a:ea typeface="Montserrat"/>
                <a:cs typeface="Montserrat"/>
                <a:sym typeface="Montserrat"/>
              </a:rPr>
              <a:t> month’s rent for all unit types (both single and double wide units)</a:t>
            </a:r>
            <a:endParaRPr sz="2800" b="0" i="0" u="none" strike="noStrike" cap="none">
              <a:latin typeface="Arial"/>
              <a:ea typeface="Arial"/>
              <a:cs typeface="Arial"/>
              <a:sym typeface="Arial"/>
            </a:endParaRPr>
          </a:p>
          <a:p>
            <a:pPr marL="22860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383" name="Google Shape;383;p75"/>
          <p:cNvSpPr txBox="1"/>
          <p:nvPr/>
        </p:nvSpPr>
        <p:spPr>
          <a:xfrm>
            <a:off x="6934680" y="167760"/>
            <a:ext cx="467280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Contratos de Alquiler</a:t>
            </a:r>
            <a:endParaRPr sz="3000" b="0" i="0" u="none" strike="noStrike" cap="none">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7"/>
        <p:cNvGrpSpPr/>
        <p:nvPr/>
      </p:nvGrpSpPr>
      <p:grpSpPr>
        <a:xfrm>
          <a:off x="0" y="0"/>
          <a:ext cx="0" cy="0"/>
          <a:chOff x="0" y="0"/>
          <a:chExt cx="0" cy="0"/>
        </a:xfrm>
      </p:grpSpPr>
      <p:sp>
        <p:nvSpPr>
          <p:cNvPr id="388" name="Google Shape;388;p76"/>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4000" b="1" i="0" u="none" strike="noStrike" cap="none">
                <a:solidFill>
                  <a:srgbClr val="FFA300"/>
                </a:solidFill>
                <a:latin typeface="Barlow Condensed"/>
                <a:ea typeface="Barlow Condensed"/>
                <a:cs typeface="Barlow Condensed"/>
                <a:sym typeface="Barlow Condensed"/>
              </a:rPr>
              <a:t>Security Deposit</a:t>
            </a:r>
            <a:endParaRPr sz="4000" b="0" i="0" u="none" strike="noStrike" cap="none">
              <a:latin typeface="Arial"/>
              <a:ea typeface="Arial"/>
              <a:cs typeface="Arial"/>
              <a:sym typeface="Arial"/>
            </a:endParaRPr>
          </a:p>
        </p:txBody>
      </p:sp>
      <p:sp>
        <p:nvSpPr>
          <p:cNvPr id="389" name="Google Shape;389;p76"/>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743040" marR="0" lvl="0" indent="-285840" algn="l" rtl="0">
              <a:lnSpc>
                <a:spcPct val="90000"/>
              </a:lnSpc>
              <a:spcBef>
                <a:spcPts val="0"/>
              </a:spcBef>
              <a:spcAft>
                <a:spcPts val="0"/>
              </a:spcAft>
              <a:buClr>
                <a:srgbClr val="003348"/>
              </a:buClr>
              <a:buSzPts val="1080"/>
              <a:buFont typeface="Arial"/>
              <a:buChar char="•"/>
            </a:pPr>
            <a:r>
              <a:rPr lang="es-ES" sz="2400" b="0" i="0" u="none" strike="noStrike" cap="none">
                <a:solidFill>
                  <a:srgbClr val="007096"/>
                </a:solidFill>
                <a:latin typeface="Montserrat"/>
                <a:ea typeface="Montserrat"/>
                <a:cs typeface="Montserrat"/>
                <a:sym typeface="Montserrat"/>
              </a:rPr>
              <a:t>Definición: pago por adelantado para garantizar la ejecución del contrato de alquiler</a:t>
            </a:r>
            <a:endParaRPr sz="24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400" b="0" i="0" u="none" strike="noStrike" cap="none">
                <a:solidFill>
                  <a:srgbClr val="007096"/>
                </a:solidFill>
                <a:latin typeface="Montserrat"/>
                <a:ea typeface="Montserrat"/>
                <a:cs typeface="Montserrat"/>
                <a:sym typeface="Montserrat"/>
              </a:rPr>
              <a:t> </a:t>
            </a:r>
            <a:endParaRPr sz="2400" b="0" i="0" u="none" strike="noStrike" cap="none">
              <a:latin typeface="Arial"/>
              <a:ea typeface="Arial"/>
              <a:cs typeface="Arial"/>
              <a:sym typeface="Arial"/>
            </a:endParaRPr>
          </a:p>
          <a:p>
            <a:pPr marL="743040" marR="0" lvl="0" indent="-285840" algn="l" rtl="0">
              <a:lnSpc>
                <a:spcPct val="90000"/>
              </a:lnSpc>
              <a:spcBef>
                <a:spcPts val="0"/>
              </a:spcBef>
              <a:spcAft>
                <a:spcPts val="0"/>
              </a:spcAft>
              <a:buClr>
                <a:srgbClr val="003348"/>
              </a:buClr>
              <a:buSzPts val="1080"/>
              <a:buFont typeface="Arial"/>
              <a:buChar char="•"/>
            </a:pPr>
            <a:r>
              <a:rPr lang="es-ES" sz="2400" b="0" i="0" u="none" strike="noStrike" cap="none">
                <a:solidFill>
                  <a:srgbClr val="007096"/>
                </a:solidFill>
                <a:latin typeface="Montserrat"/>
                <a:ea typeface="Montserrat"/>
                <a:cs typeface="Montserrat"/>
                <a:sym typeface="Montserrat"/>
              </a:rPr>
              <a:t>Los depósitos deben colocarse en una cuenta fiduciaria separada – sin mezcla de fondos por el arrendador (LL, por sus siglas en inglés).</a:t>
            </a:r>
            <a:endParaRPr sz="2400" b="0" i="0" u="none" strike="noStrike" cap="none">
              <a:latin typeface="Arial"/>
              <a:ea typeface="Arial"/>
              <a:cs typeface="Arial"/>
              <a:sym typeface="Arial"/>
            </a:endParaRPr>
          </a:p>
        </p:txBody>
      </p:sp>
      <p:sp>
        <p:nvSpPr>
          <p:cNvPr id="390" name="Google Shape;390;p76"/>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50759"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Definition: advance payment to secure the performance of rental agreement</a:t>
            </a:r>
            <a:endParaRPr sz="2800" b="0" i="0" u="none" strike="noStrike" cap="none">
              <a:latin typeface="Arial"/>
              <a:ea typeface="Arial"/>
              <a:cs typeface="Arial"/>
              <a:sym typeface="Arial"/>
            </a:endParaRPr>
          </a:p>
          <a:p>
            <a:pPr marL="45720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Deposits must be placed in a separate trust account – no commingling of funds by LL.</a:t>
            </a:r>
            <a:endParaRPr sz="2800" b="0" i="0" u="none" strike="noStrike" cap="none">
              <a:latin typeface="Arial"/>
              <a:ea typeface="Arial"/>
              <a:cs typeface="Arial"/>
              <a:sym typeface="Arial"/>
            </a:endParaRPr>
          </a:p>
        </p:txBody>
      </p:sp>
      <p:sp>
        <p:nvSpPr>
          <p:cNvPr id="391" name="Google Shape;391;p76"/>
          <p:cNvSpPr txBox="1"/>
          <p:nvPr/>
        </p:nvSpPr>
        <p:spPr>
          <a:xfrm>
            <a:off x="6934680" y="167760"/>
            <a:ext cx="467280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Depósito de Seguridad</a:t>
            </a:r>
            <a:endParaRPr sz="3000" b="0" i="0" u="none" strike="noStrike" cap="none">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5"/>
        <p:cNvGrpSpPr/>
        <p:nvPr/>
      </p:nvGrpSpPr>
      <p:grpSpPr>
        <a:xfrm>
          <a:off x="0" y="0"/>
          <a:ext cx="0" cy="0"/>
          <a:chOff x="0" y="0"/>
          <a:chExt cx="0" cy="0"/>
        </a:xfrm>
      </p:grpSpPr>
      <p:sp>
        <p:nvSpPr>
          <p:cNvPr id="396" name="Google Shape;396;p77"/>
          <p:cNvSpPr txBox="1"/>
          <p:nvPr/>
        </p:nvSpPr>
        <p:spPr>
          <a:xfrm>
            <a:off x="1542960" y="16776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4000" b="1" i="0" u="none" strike="noStrike" cap="none">
                <a:solidFill>
                  <a:srgbClr val="FFA300"/>
                </a:solidFill>
                <a:latin typeface="Barlow Condensed"/>
                <a:ea typeface="Barlow Condensed"/>
                <a:cs typeface="Barlow Condensed"/>
                <a:sym typeface="Barlow Condensed"/>
              </a:rPr>
              <a:t>Security Deposit</a:t>
            </a:r>
            <a:endParaRPr sz="4000" b="0" i="0" u="none" strike="noStrike" cap="none">
              <a:latin typeface="Arial"/>
              <a:ea typeface="Arial"/>
              <a:cs typeface="Arial"/>
              <a:sym typeface="Arial"/>
            </a:endParaRPr>
          </a:p>
        </p:txBody>
      </p:sp>
      <p:sp>
        <p:nvSpPr>
          <p:cNvPr id="397" name="Google Shape;397;p77"/>
          <p:cNvSpPr txBox="1"/>
          <p:nvPr/>
        </p:nvSpPr>
        <p:spPr>
          <a:xfrm>
            <a:off x="6934680" y="1009080"/>
            <a:ext cx="4672800" cy="5125680"/>
          </a:xfrm>
          <a:prstGeom prst="rect">
            <a:avLst/>
          </a:prstGeom>
          <a:noFill/>
          <a:ln>
            <a:noFill/>
          </a:ln>
        </p:spPr>
        <p:txBody>
          <a:bodyPr spcFirstLastPara="1" wrap="square" lIns="91425" tIns="45700" rIns="91425" bIns="45700" anchor="t" anchorCtr="0">
            <a:noAutofit/>
          </a:bodyPr>
          <a:lstStyle/>
          <a:p>
            <a:pPr marL="461880" marR="0" lvl="0" indent="-307800" algn="l" rtl="0">
              <a:lnSpc>
                <a:spcPct val="90000"/>
              </a:lnSpc>
              <a:spcBef>
                <a:spcPts val="0"/>
              </a:spcBef>
              <a:spcAft>
                <a:spcPts val="0"/>
              </a:spcAft>
              <a:buNone/>
            </a:pPr>
            <a:r>
              <a:rPr lang="es-ES" sz="2000" b="0" i="0" u="none" strike="noStrike" cap="none">
                <a:solidFill>
                  <a:srgbClr val="007096"/>
                </a:solidFill>
                <a:latin typeface="Montserrat"/>
                <a:ea typeface="Montserrat"/>
                <a:cs typeface="Montserrat"/>
                <a:sym typeface="Montserrat"/>
              </a:rPr>
              <a:t>Según la ley general de Colorado:</a:t>
            </a:r>
            <a:endParaRPr sz="2000" b="0" i="0" u="none" strike="noStrike" cap="none">
              <a:latin typeface="Arial"/>
              <a:ea typeface="Arial"/>
              <a:cs typeface="Arial"/>
              <a:sym typeface="Arial"/>
            </a:endParaRPr>
          </a:p>
          <a:p>
            <a:pPr marL="461880" marR="0" lvl="0" indent="-307800"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61880" marR="0" lvl="0" indent="-307800"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El arrendador debe devolver el depósito de seguridad </a:t>
            </a:r>
            <a:r>
              <a:rPr lang="es-ES" sz="2000" b="0" i="0" u="sng" strike="noStrike" cap="none">
                <a:solidFill>
                  <a:srgbClr val="007096"/>
                </a:solidFill>
                <a:latin typeface="Montserrat"/>
                <a:ea typeface="Montserrat"/>
                <a:cs typeface="Montserrat"/>
                <a:sym typeface="Montserrat"/>
              </a:rPr>
              <a:t>dentro de 1 mes </a:t>
            </a:r>
            <a:r>
              <a:rPr lang="es-ES" sz="2000" b="0" i="0" u="none" strike="noStrike" cap="none">
                <a:solidFill>
                  <a:srgbClr val="007096"/>
                </a:solidFill>
                <a:latin typeface="Montserrat"/>
                <a:ea typeface="Montserrat"/>
                <a:cs typeface="Montserrat"/>
                <a:sym typeface="Montserrat"/>
              </a:rPr>
              <a:t>de la finalización del contrato de arrendamiento (a menos que el contrato de arrendamiento indique lo contrario, pero no puede ser más de 60 días).</a:t>
            </a:r>
            <a:endParaRPr sz="2000" b="0" i="0" u="none" strike="noStrike" cap="none">
              <a:latin typeface="Arial"/>
              <a:ea typeface="Arial"/>
              <a:cs typeface="Arial"/>
              <a:sym typeface="Arial"/>
            </a:endParaRPr>
          </a:p>
          <a:p>
            <a:pPr marL="461880" marR="0" lvl="0" indent="-30780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 </a:t>
            </a:r>
            <a:endParaRPr sz="1800" b="0" i="0" u="none" strike="noStrike" cap="none">
              <a:latin typeface="Arial"/>
              <a:ea typeface="Arial"/>
              <a:cs typeface="Arial"/>
              <a:sym typeface="Arial"/>
            </a:endParaRPr>
          </a:p>
          <a:p>
            <a:pPr marL="461880" marR="0" lvl="0" indent="-30780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El arrendador debe proporcionar una lista de razones exactas por la cual retiene el depósito  de seguridad.</a:t>
            </a:r>
            <a:endParaRPr sz="1800" b="0" i="0" u="none" strike="noStrike" cap="none">
              <a:latin typeface="Arial"/>
              <a:ea typeface="Arial"/>
              <a:cs typeface="Arial"/>
              <a:sym typeface="Arial"/>
            </a:endParaRPr>
          </a:p>
          <a:p>
            <a:pPr marL="919080" marR="0" lvl="1" indent="-30780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Si no hay lista, el arrendador pierde el derecho a retener cualquier porción del depósito de seguridad</a:t>
            </a:r>
            <a:endParaRPr sz="1800" b="0" i="0" u="none" strike="noStrike" cap="none">
              <a:latin typeface="Arial"/>
              <a:ea typeface="Arial"/>
              <a:cs typeface="Arial"/>
              <a:sym typeface="Arial"/>
            </a:endParaRPr>
          </a:p>
        </p:txBody>
      </p:sp>
      <p:sp>
        <p:nvSpPr>
          <p:cNvPr id="398" name="Google Shape;398;p77"/>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Under general CO Law:</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Landlord must return security deposit w/in </a:t>
            </a:r>
            <a:r>
              <a:rPr lang="es-ES" sz="2800" b="0" i="0" u="sng" strike="noStrike" cap="none">
                <a:solidFill>
                  <a:srgbClr val="003348"/>
                </a:solidFill>
                <a:latin typeface="Montserrat"/>
                <a:ea typeface="Montserrat"/>
                <a:cs typeface="Montserrat"/>
                <a:sym typeface="Montserrat"/>
              </a:rPr>
              <a:t>1 month</a:t>
            </a:r>
            <a:r>
              <a:rPr lang="es-ES" sz="2800" b="0" i="0" u="none" strike="noStrike" cap="none">
                <a:solidFill>
                  <a:srgbClr val="003348"/>
                </a:solidFill>
                <a:latin typeface="Montserrat"/>
                <a:ea typeface="Montserrat"/>
                <a:cs typeface="Montserrat"/>
                <a:sym typeface="Montserrat"/>
              </a:rPr>
              <a:t> of lease end (unless lease states otherwise but can’t be more than 60 days).</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Landlord must provide list of exact reasons for withholding security deposit.</a:t>
            </a:r>
            <a:endParaRPr sz="28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If no list, landlord forfeits right to retain any portion of security deposit</a:t>
            </a:r>
            <a:endParaRPr sz="24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399" name="Google Shape;399;p77"/>
          <p:cNvSpPr txBox="1"/>
          <p:nvPr/>
        </p:nvSpPr>
        <p:spPr>
          <a:xfrm>
            <a:off x="6934680" y="167760"/>
            <a:ext cx="4672800" cy="8416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Depósito de Seguridad</a:t>
            </a:r>
            <a:endParaRPr sz="3000" b="0" i="0" u="none" strike="noStrike" cap="non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266"/>
        <p:cNvGrpSpPr/>
        <p:nvPr/>
      </p:nvGrpSpPr>
      <p:grpSpPr>
        <a:xfrm>
          <a:off x="0" y="0"/>
          <a:ext cx="0" cy="0"/>
          <a:chOff x="0" y="0"/>
          <a:chExt cx="0" cy="0"/>
        </a:xfrm>
      </p:grpSpPr>
      <p:sp>
        <p:nvSpPr>
          <p:cNvPr id="267" name="Google Shape;267;p60"/>
          <p:cNvSpPr txBox="1"/>
          <p:nvPr/>
        </p:nvSpPr>
        <p:spPr>
          <a:xfrm>
            <a:off x="731880" y="3030120"/>
            <a:ext cx="10728360" cy="3092760"/>
          </a:xfrm>
          <a:prstGeom prst="rect">
            <a:avLst/>
          </a:prstGeom>
          <a:noFill/>
          <a:ln>
            <a:noFill/>
          </a:ln>
        </p:spPr>
        <p:txBody>
          <a:bodyPr spcFirstLastPara="1" wrap="square" lIns="91425" tIns="45700" rIns="91425" bIns="45700" anchor="ctr" anchorCtr="0">
            <a:noAutofit/>
          </a:bodyPr>
          <a:lstStyle/>
          <a:p>
            <a:pPr marL="0" marR="0" lvl="0" indent="0" algn="l" rtl="0">
              <a:lnSpc>
                <a:spcPct val="60000"/>
              </a:lnSpc>
              <a:spcBef>
                <a:spcPts val="0"/>
              </a:spcBef>
              <a:spcAft>
                <a:spcPts val="0"/>
              </a:spcAft>
              <a:buNone/>
            </a:pPr>
            <a:r>
              <a:rPr lang="es-ES" sz="4000" b="1" i="0" u="none" strike="noStrike" cap="none">
                <a:solidFill>
                  <a:srgbClr val="FFFFFF"/>
                </a:solidFill>
                <a:latin typeface="Barlow Light"/>
                <a:ea typeface="Barlow Light"/>
                <a:cs typeface="Barlow Light"/>
                <a:sym typeface="Barlow Light"/>
              </a:rPr>
              <a:t>Know Your Rights Presentation, by:</a:t>
            </a:r>
            <a:endParaRPr sz="4000" b="0" i="0" u="none" strike="noStrike" cap="none">
              <a:latin typeface="Arial"/>
              <a:ea typeface="Arial"/>
              <a:cs typeface="Arial"/>
              <a:sym typeface="Arial"/>
            </a:endParaRPr>
          </a:p>
          <a:p>
            <a:pPr marL="0" marR="0" lvl="0" indent="0" algn="l" rtl="0">
              <a:lnSpc>
                <a:spcPct val="60000"/>
              </a:lnSpc>
              <a:spcBef>
                <a:spcPts val="0"/>
              </a:spcBef>
              <a:spcAft>
                <a:spcPts val="0"/>
              </a:spcAft>
              <a:buNone/>
            </a:pPr>
            <a:r>
              <a:rPr lang="es-ES" sz="2800" b="0" i="1" u="none" strike="noStrike" cap="none">
                <a:solidFill>
                  <a:srgbClr val="007096"/>
                </a:solidFill>
                <a:latin typeface="Barlow"/>
                <a:ea typeface="Barlow"/>
                <a:cs typeface="Barlow"/>
                <a:sym typeface="Barlow"/>
              </a:rPr>
              <a:t>‘Conozca sus Derechos‘  presentada por:</a:t>
            </a:r>
            <a:endParaRPr sz="2800" b="0" i="0" u="none" strike="noStrike" cap="none">
              <a:latin typeface="Arial"/>
              <a:ea typeface="Arial"/>
              <a:cs typeface="Arial"/>
              <a:sym typeface="Arial"/>
            </a:endParaRPr>
          </a:p>
          <a:p>
            <a:pPr marL="0" marR="0" lvl="0" indent="0" algn="l" rtl="0">
              <a:lnSpc>
                <a:spcPct val="60000"/>
              </a:lnSpc>
              <a:spcBef>
                <a:spcPts val="0"/>
              </a:spcBef>
              <a:spcAft>
                <a:spcPts val="0"/>
              </a:spcAft>
              <a:buNone/>
            </a:pP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ES" sz="3200" b="1" i="0" u="none" strike="noStrike" cap="none">
                <a:solidFill>
                  <a:srgbClr val="003348"/>
                </a:solidFill>
                <a:latin typeface="Barlow"/>
                <a:ea typeface="Barlow"/>
                <a:cs typeface="Barlow"/>
                <a:sym typeface="Barlow"/>
              </a:rPr>
              <a:t>			Blair Kanis, Esq., </a:t>
            </a:r>
            <a:br>
              <a:rPr lang="es-ES" sz="1800" b="0" i="0" u="none" strike="noStrike" cap="none"/>
            </a:br>
            <a:r>
              <a:rPr lang="es-ES" sz="3200" b="1" i="0" u="none" strike="noStrike" cap="none">
                <a:solidFill>
                  <a:srgbClr val="003348"/>
                </a:solidFill>
                <a:latin typeface="Barlow"/>
                <a:ea typeface="Barlow"/>
                <a:cs typeface="Barlow"/>
                <a:sym typeface="Barlow"/>
              </a:rPr>
              <a:t>			Shannon MacKenzie, Esq., &amp; </a:t>
            </a:r>
            <a:endParaRPr sz="32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ES" sz="3200" b="1" i="0" u="none" strike="noStrike" cap="none">
                <a:solidFill>
                  <a:srgbClr val="003348"/>
                </a:solidFill>
                <a:latin typeface="Barlow"/>
                <a:ea typeface="Barlow"/>
                <a:cs typeface="Barlow"/>
                <a:sym typeface="Barlow"/>
              </a:rPr>
              <a:t>			David Valleau, Esq.</a:t>
            </a:r>
            <a:endParaRPr sz="3200" b="0" i="0" u="none" strike="noStrike" cap="none">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3"/>
        <p:cNvGrpSpPr/>
        <p:nvPr/>
      </p:nvGrpSpPr>
      <p:grpSpPr>
        <a:xfrm>
          <a:off x="0" y="0"/>
          <a:ext cx="0" cy="0"/>
          <a:chOff x="0" y="0"/>
          <a:chExt cx="0" cy="0"/>
        </a:xfrm>
      </p:grpSpPr>
      <p:sp>
        <p:nvSpPr>
          <p:cNvPr id="404" name="Google Shape;404;p78"/>
          <p:cNvSpPr txBox="1"/>
          <p:nvPr/>
        </p:nvSpPr>
        <p:spPr>
          <a:xfrm>
            <a:off x="1520280" y="54000"/>
            <a:ext cx="4991760" cy="20595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DOLA Guidance </a:t>
            </a:r>
            <a:br>
              <a:rPr lang="es-ES" sz="1800" b="0" i="0" u="none" strike="noStrike" cap="none"/>
            </a:br>
            <a:r>
              <a:rPr lang="es-ES" sz="3200" b="1" i="0" u="none" strike="noStrike" cap="none">
                <a:solidFill>
                  <a:srgbClr val="FFA300"/>
                </a:solidFill>
                <a:latin typeface="Barlow Condensed"/>
                <a:ea typeface="Barlow Condensed"/>
                <a:cs typeface="Barlow Condensed"/>
                <a:sym typeface="Barlow Condensed"/>
              </a:rPr>
              <a:t>on Lease Renewals</a:t>
            </a:r>
            <a:r>
              <a:rPr lang="es-ES" sz="4000" b="1" i="0" u="none" strike="noStrike" cap="none">
                <a:solidFill>
                  <a:srgbClr val="FFA300"/>
                </a:solidFill>
                <a:latin typeface="Barlow Condensed"/>
                <a:ea typeface="Barlow Condensed"/>
                <a:cs typeface="Barlow Condensed"/>
                <a:sym typeface="Barlow Condensed"/>
              </a:rPr>
              <a:t> </a:t>
            </a:r>
            <a:endParaRPr sz="4000" b="0" i="0" u="none" strike="noStrike" cap="none">
              <a:latin typeface="Arial"/>
              <a:ea typeface="Arial"/>
              <a:cs typeface="Arial"/>
              <a:sym typeface="Arial"/>
            </a:endParaRPr>
          </a:p>
        </p:txBody>
      </p:sp>
      <p:sp>
        <p:nvSpPr>
          <p:cNvPr id="405" name="Google Shape;405;p78"/>
          <p:cNvSpPr txBox="1"/>
          <p:nvPr/>
        </p:nvSpPr>
        <p:spPr>
          <a:xfrm>
            <a:off x="6934680" y="946800"/>
            <a:ext cx="5194440" cy="5757480"/>
          </a:xfrm>
          <a:prstGeom prst="rect">
            <a:avLst/>
          </a:prstGeom>
          <a:noFill/>
          <a:ln>
            <a:noFill/>
          </a:ln>
        </p:spPr>
        <p:txBody>
          <a:bodyPr spcFirstLastPara="1" wrap="square" lIns="91425" tIns="45700" rIns="91425" bIns="45700" anchor="t" anchorCtr="0">
            <a:noAutofit/>
          </a:bodyPr>
          <a:lstStyle/>
          <a:p>
            <a:pPr marL="228600" marR="0" lvl="0" indent="0"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406" name="Google Shape;406;p78"/>
          <p:cNvSpPr txBox="1"/>
          <p:nvPr/>
        </p:nvSpPr>
        <p:spPr>
          <a:xfrm>
            <a:off x="1583280" y="1842480"/>
            <a:ext cx="4929120" cy="48618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After original lease period ends, default to month-to-month tenancy: not required to sign new lease with new park rules.</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This is true even if park purchased by new owner.</a:t>
            </a:r>
            <a:endParaRPr sz="2800" b="0" i="0" u="none" strike="noStrike" cap="none">
              <a:latin typeface="Arial"/>
              <a:ea typeface="Arial"/>
              <a:cs typeface="Arial"/>
              <a:sym typeface="Arial"/>
            </a:endParaRPr>
          </a:p>
          <a:p>
            <a:pPr marL="228600" marR="0" lvl="0" indent="0" algn="l" rtl="0">
              <a:lnSpc>
                <a:spcPct val="90000"/>
              </a:lnSpc>
              <a:spcBef>
                <a:spcPts val="1001"/>
              </a:spcBef>
              <a:spcAft>
                <a:spcPts val="0"/>
              </a:spcAft>
              <a:buNone/>
            </a:pPr>
            <a:r>
              <a:rPr lang="es-ES" sz="1600" b="0" i="0" u="sng" strike="noStrike" cap="none">
                <a:solidFill>
                  <a:schemeClr val="hlink"/>
                </a:solidFill>
                <a:latin typeface="Montserrat"/>
                <a:ea typeface="Montserrat"/>
                <a:cs typeface="Montserrat"/>
                <a:sym typeface="Montserrat"/>
                <a:hlinkClick r:id="rId3"/>
              </a:rPr>
              <a:t>https://cdola.colorado.gov/office-of-regulatory-oversight/mobile-home-park-oversight-program/mobile-home-park-resources</a:t>
            </a:r>
            <a:endParaRPr sz="1600" b="0" i="0" u="none" strike="noStrike" cap="none">
              <a:latin typeface="Arial"/>
              <a:ea typeface="Arial"/>
              <a:cs typeface="Arial"/>
              <a:sym typeface="Arial"/>
            </a:endParaRPr>
          </a:p>
          <a:p>
            <a:pPr marL="22860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407" name="Google Shape;407;p78"/>
          <p:cNvSpPr txBox="1"/>
          <p:nvPr/>
        </p:nvSpPr>
        <p:spPr>
          <a:xfrm>
            <a:off x="6944400" y="2402640"/>
            <a:ext cx="4977360" cy="3741120"/>
          </a:xfrm>
          <a:prstGeom prst="rect">
            <a:avLst/>
          </a:prstGeom>
          <a:noFill/>
          <a:ln>
            <a:noFill/>
          </a:ln>
        </p:spPr>
        <p:txBody>
          <a:bodyPr spcFirstLastPara="1" wrap="square" lIns="91425" tIns="45700" rIns="91425" bIns="45700" anchor="t" anchorCtr="0">
            <a:noAutofit/>
          </a:bodyPr>
          <a:lstStyle/>
          <a:p>
            <a:pPr marL="228600" marR="0" lvl="0" indent="-177840" algn="l" rtl="0">
              <a:lnSpc>
                <a:spcPct val="90000"/>
              </a:lnSpc>
              <a:spcBef>
                <a:spcPts val="0"/>
              </a:spcBef>
              <a:spcAft>
                <a:spcPts val="0"/>
              </a:spcAft>
              <a:buClr>
                <a:srgbClr val="FFA300"/>
              </a:buClr>
              <a:buSzPts val="900"/>
              <a:buFont typeface="Arial"/>
              <a:buChar char="•"/>
            </a:pPr>
            <a:r>
              <a:rPr lang="es-ES" sz="2000" b="0" i="0" u="none" strike="noStrike" cap="none">
                <a:solidFill>
                  <a:srgbClr val="007096"/>
                </a:solidFill>
                <a:latin typeface="Montserrat"/>
                <a:ea typeface="Montserrat"/>
                <a:cs typeface="Montserrat"/>
                <a:sym typeface="Montserrat"/>
              </a:rPr>
              <a:t>Después de que el período original finaliza la única opción es arrendamiento mes-a-mes: no se requiere firmar nuevo contrato con nuevas reglas del predio</a:t>
            </a:r>
            <a:endParaRPr sz="2000" b="0" i="0" u="none" strike="noStrike" cap="none">
              <a:latin typeface="Arial"/>
              <a:ea typeface="Arial"/>
              <a:cs typeface="Arial"/>
              <a:sym typeface="Arial"/>
            </a:endParaRPr>
          </a:p>
          <a:p>
            <a:pPr marL="228600" marR="0" lvl="0" indent="-177840" algn="l" rtl="0">
              <a:lnSpc>
                <a:spcPct val="90000"/>
              </a:lnSpc>
              <a:spcBef>
                <a:spcPts val="1001"/>
              </a:spcBef>
              <a:spcAft>
                <a:spcPts val="0"/>
              </a:spcAft>
              <a:buClr>
                <a:srgbClr val="FFA300"/>
              </a:buClr>
              <a:buSzPts val="900"/>
              <a:buFont typeface="Arial"/>
              <a:buChar char="•"/>
            </a:pPr>
            <a:r>
              <a:rPr lang="es-ES" sz="2000" b="0" i="0" u="none" strike="noStrike" cap="none">
                <a:solidFill>
                  <a:srgbClr val="007096"/>
                </a:solidFill>
                <a:latin typeface="Montserrat"/>
                <a:ea typeface="Montserrat"/>
                <a:cs typeface="Montserrat"/>
                <a:sym typeface="Montserrat"/>
              </a:rPr>
              <a:t>Esto es verdadero aun si el predio es comprado por un nuevo propietario</a:t>
            </a:r>
            <a:endParaRPr sz="2000" b="0" i="0" u="none" strike="noStrike" cap="none">
              <a:latin typeface="Arial"/>
              <a:ea typeface="Arial"/>
              <a:cs typeface="Arial"/>
              <a:sym typeface="Arial"/>
            </a:endParaRPr>
          </a:p>
          <a:p>
            <a:pPr marL="228600" marR="0" lvl="0" indent="0" algn="l" rtl="0">
              <a:lnSpc>
                <a:spcPct val="90000"/>
              </a:lnSpc>
              <a:spcBef>
                <a:spcPts val="1001"/>
              </a:spcBef>
              <a:spcAft>
                <a:spcPts val="0"/>
              </a:spcAft>
              <a:buNone/>
            </a:pPr>
            <a:r>
              <a:rPr lang="es-ES" sz="1600" b="0" i="0" u="sng" strike="noStrike" cap="none">
                <a:solidFill>
                  <a:schemeClr val="hlink"/>
                </a:solidFill>
                <a:latin typeface="Montserrat"/>
                <a:ea typeface="Montserrat"/>
                <a:cs typeface="Montserrat"/>
                <a:sym typeface="Montserrat"/>
                <a:hlinkClick r:id="rId3"/>
              </a:rPr>
              <a:t>https://cdola.colorado.gov/office-of-regulatory-oversight/mobile-home-park-oversight-program/mobile-home-park-resources</a:t>
            </a:r>
            <a:endParaRPr sz="1600" b="0" i="0" u="none" strike="noStrike" cap="none">
              <a:latin typeface="Arial"/>
              <a:ea typeface="Arial"/>
              <a:cs typeface="Arial"/>
              <a:sym typeface="Arial"/>
            </a:endParaRPr>
          </a:p>
        </p:txBody>
      </p:sp>
      <p:sp>
        <p:nvSpPr>
          <p:cNvPr id="408" name="Google Shape;408;p78"/>
          <p:cNvSpPr txBox="1"/>
          <p:nvPr/>
        </p:nvSpPr>
        <p:spPr>
          <a:xfrm>
            <a:off x="6872040" y="167760"/>
            <a:ext cx="5049720" cy="23450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2800" b="1" i="0" u="none" strike="noStrike" cap="none">
                <a:solidFill>
                  <a:srgbClr val="FFA300"/>
                </a:solidFill>
                <a:latin typeface="Barlow Condensed"/>
                <a:ea typeface="Barlow Condensed"/>
                <a:cs typeface="Barlow Condensed"/>
                <a:sym typeface="Barlow Condensed"/>
              </a:rPr>
              <a:t>Orientación del Departamento de Asuntos Locales </a:t>
            </a:r>
            <a:br>
              <a:rPr lang="es-ES" sz="1800" b="0" i="0" u="none" strike="noStrike" cap="none"/>
            </a:br>
            <a:r>
              <a:rPr lang="es-ES" sz="2800" b="1" i="0" u="none" strike="noStrike" cap="none">
                <a:solidFill>
                  <a:srgbClr val="FFA300"/>
                </a:solidFill>
                <a:latin typeface="Barlow Condensed"/>
                <a:ea typeface="Barlow Condensed"/>
                <a:cs typeface="Barlow Condensed"/>
                <a:sym typeface="Barlow Condensed"/>
              </a:rPr>
              <a:t>(DOLA, por sus siglas en inglés) Sobre Renovaciones de Arrendamientos </a:t>
            </a:r>
            <a:endParaRPr sz="2800" b="0" i="0" u="none" strike="noStrike" cap="none">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2"/>
        <p:cNvGrpSpPr/>
        <p:nvPr/>
      </p:nvGrpSpPr>
      <p:grpSpPr>
        <a:xfrm>
          <a:off x="0" y="0"/>
          <a:ext cx="0" cy="0"/>
          <a:chOff x="0" y="0"/>
          <a:chExt cx="0" cy="0"/>
        </a:xfrm>
      </p:grpSpPr>
      <p:sp>
        <p:nvSpPr>
          <p:cNvPr id="413" name="Google Shape;413;p79"/>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DOLA Guidance on Lease Renewals</a:t>
            </a:r>
            <a:endParaRPr sz="3200" b="0" i="0" u="none" strike="noStrike" cap="none">
              <a:latin typeface="Arial"/>
              <a:ea typeface="Arial"/>
              <a:cs typeface="Arial"/>
              <a:sym typeface="Arial"/>
            </a:endParaRPr>
          </a:p>
        </p:txBody>
      </p:sp>
      <p:sp>
        <p:nvSpPr>
          <p:cNvPr id="414" name="Google Shape;414;p79"/>
          <p:cNvSpPr txBox="1"/>
          <p:nvPr/>
        </p:nvSpPr>
        <p:spPr>
          <a:xfrm>
            <a:off x="6616440" y="1578600"/>
            <a:ext cx="4991040" cy="5125680"/>
          </a:xfrm>
          <a:prstGeom prst="rect">
            <a:avLst/>
          </a:prstGeom>
          <a:noFill/>
          <a:ln>
            <a:noFill/>
          </a:ln>
        </p:spPr>
        <p:txBody>
          <a:bodyPr spcFirstLastPara="1" wrap="square" lIns="91425" tIns="45700" rIns="91425" bIns="45700" anchor="t" anchorCtr="0">
            <a:noAutofit/>
          </a:bodyPr>
          <a:lstStyle/>
          <a:p>
            <a:pPr marL="743040" marR="0" lvl="0" indent="-28584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Los propietarios de casas móviles no están obligados a firmar la renovación del contrato de arrendamiento o nuevos contratos de arrendamiento, después de que finalice el plazo del contrato inicial o en cualquier otro momento del arrendamiento</a:t>
            </a:r>
            <a:endParaRPr sz="1800" b="0" i="0" u="none" strike="noStrike" cap="none">
              <a:latin typeface="Arial"/>
              <a:ea typeface="Arial"/>
              <a:cs typeface="Arial"/>
              <a:sym typeface="Arial"/>
            </a:endParaRPr>
          </a:p>
          <a:p>
            <a:pPr marL="743040" marR="0" lvl="0" indent="-28584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 </a:t>
            </a:r>
            <a:endParaRPr sz="1800" b="0" i="0" u="none" strike="noStrike" cap="none">
              <a:latin typeface="Arial"/>
              <a:ea typeface="Arial"/>
              <a:cs typeface="Arial"/>
              <a:sym typeface="Arial"/>
            </a:endParaRPr>
          </a:p>
          <a:p>
            <a:pPr marL="743040" marR="0" lvl="0" indent="-28584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Según la Ley de Predios de Casas Móviles (MHPA, por sus siglas en inglés), los propietarios sólo pueden rescindir el contrato a causa de razones legales</a:t>
            </a:r>
            <a:endParaRPr sz="1800" b="0" i="0" u="none" strike="noStrike" cap="none">
              <a:latin typeface="Arial"/>
              <a:ea typeface="Arial"/>
              <a:cs typeface="Arial"/>
              <a:sym typeface="Arial"/>
            </a:endParaRPr>
          </a:p>
          <a:p>
            <a:pPr marL="743040" marR="0" lvl="0" indent="-28584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 </a:t>
            </a:r>
            <a:endParaRPr sz="18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1600" b="0" i="0" u="sng" strike="noStrike" cap="none">
                <a:solidFill>
                  <a:schemeClr val="hlink"/>
                </a:solidFill>
                <a:latin typeface="Montserrat"/>
                <a:ea typeface="Montserrat"/>
                <a:cs typeface="Montserrat"/>
                <a:sym typeface="Montserrat"/>
                <a:hlinkClick r:id="rId3"/>
              </a:rPr>
              <a:t>https://cdola.colorado.gov/office-of-regulatory-oversight/mobile-home-park-oversight-program/mobile-home-park-resources</a:t>
            </a:r>
            <a:r>
              <a:rPr lang="es-ES" sz="1600" b="0" i="0" u="none" strike="noStrike" cap="none">
                <a:solidFill>
                  <a:srgbClr val="007096"/>
                </a:solidFill>
                <a:latin typeface="Montserrat"/>
                <a:ea typeface="Montserrat"/>
                <a:cs typeface="Montserrat"/>
                <a:sym typeface="Montserrat"/>
              </a:rPr>
              <a:t> </a:t>
            </a:r>
            <a:endParaRPr sz="1600" b="0" i="0" u="none" strike="noStrike" cap="none">
              <a:latin typeface="Arial"/>
              <a:ea typeface="Arial"/>
              <a:cs typeface="Arial"/>
              <a:sym typeface="Arial"/>
            </a:endParaRPr>
          </a:p>
        </p:txBody>
      </p:sp>
      <p:sp>
        <p:nvSpPr>
          <p:cNvPr id="415" name="Google Shape;415;p79"/>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50759"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Mobile home owners are not required to sign lease renewals or new leases after initial lease term ends or at any other point in tenancy</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Under MHPA, LL can only terminate for cause and for statutory reasons</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000" b="0" i="0" u="sng" strike="noStrike" cap="none">
                <a:solidFill>
                  <a:schemeClr val="hlink"/>
                </a:solidFill>
                <a:latin typeface="Montserrat"/>
                <a:ea typeface="Montserrat"/>
                <a:cs typeface="Montserrat"/>
                <a:sym typeface="Montserrat"/>
                <a:hlinkClick r:id="rId3"/>
              </a:rPr>
              <a:t>https://cdola.colorado.gov/office-of-regulatory-oversight/mobile-home-park-oversight-program/mobile-home-park-resources</a:t>
            </a:r>
            <a:endParaRPr sz="2000" b="0" i="0" u="none" strike="noStrike" cap="none">
              <a:latin typeface="Arial"/>
              <a:ea typeface="Arial"/>
              <a:cs typeface="Arial"/>
              <a:sym typeface="Arial"/>
            </a:endParaRPr>
          </a:p>
        </p:txBody>
      </p:sp>
      <p:sp>
        <p:nvSpPr>
          <p:cNvPr id="416" name="Google Shape;416;p79"/>
          <p:cNvSpPr txBox="1"/>
          <p:nvPr/>
        </p:nvSpPr>
        <p:spPr>
          <a:xfrm>
            <a:off x="6616440" y="167760"/>
            <a:ext cx="499104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Orientación DOLA </a:t>
            </a:r>
            <a:br>
              <a:rPr lang="es-ES" sz="1800" b="0" i="0" u="none" strike="noStrike" cap="none"/>
            </a:br>
            <a:r>
              <a:rPr lang="es-ES" sz="3000" b="1" i="0" u="none" strike="noStrike" cap="none">
                <a:solidFill>
                  <a:srgbClr val="FFA300"/>
                </a:solidFill>
                <a:latin typeface="Barlow Condensed"/>
                <a:ea typeface="Barlow Condensed"/>
                <a:cs typeface="Barlow Condensed"/>
                <a:sym typeface="Barlow Condensed"/>
              </a:rPr>
              <a:t>Sobre Renovaciones de Arrendamientos </a:t>
            </a:r>
            <a:endParaRPr sz="3000" b="0" i="0" u="none" strike="noStrike" cap="none">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0"/>
        <p:cNvGrpSpPr/>
        <p:nvPr/>
      </p:nvGrpSpPr>
      <p:grpSpPr>
        <a:xfrm>
          <a:off x="0" y="0"/>
          <a:ext cx="0" cy="0"/>
          <a:chOff x="0" y="0"/>
          <a:chExt cx="0" cy="0"/>
        </a:xfrm>
      </p:grpSpPr>
      <p:sp>
        <p:nvSpPr>
          <p:cNvPr id="421" name="Google Shape;421;p80"/>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DOLA Guidance on Lease Renewals</a:t>
            </a:r>
            <a:endParaRPr sz="3200" b="0" i="0" u="none" strike="noStrike" cap="none">
              <a:latin typeface="Arial"/>
              <a:ea typeface="Arial"/>
              <a:cs typeface="Arial"/>
              <a:sym typeface="Arial"/>
            </a:endParaRPr>
          </a:p>
        </p:txBody>
      </p:sp>
      <p:sp>
        <p:nvSpPr>
          <p:cNvPr id="422" name="Google Shape;422;p80"/>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461880" marR="0" lvl="0" indent="-290520" algn="l" rtl="0">
              <a:lnSpc>
                <a:spcPct val="90000"/>
              </a:lnSpc>
              <a:spcBef>
                <a:spcPts val="0"/>
              </a:spcBef>
              <a:spcAft>
                <a:spcPts val="0"/>
              </a:spcAft>
              <a:buNone/>
            </a:pPr>
            <a:r>
              <a:rPr lang="es-ES" sz="1800" b="0" i="0" u="none" strike="noStrike" cap="none">
                <a:solidFill>
                  <a:srgbClr val="007096"/>
                </a:solidFill>
                <a:latin typeface="Montserrat"/>
                <a:ea typeface="Montserrat"/>
                <a:cs typeface="Montserrat"/>
                <a:sym typeface="Montserrat"/>
              </a:rPr>
              <a:t>Ejemplos:</a:t>
            </a:r>
            <a:endParaRPr sz="1800" b="0" i="0" u="none" strike="noStrike" cap="none">
              <a:latin typeface="Arial"/>
              <a:ea typeface="Arial"/>
              <a:cs typeface="Arial"/>
              <a:sym typeface="Arial"/>
            </a:endParaRPr>
          </a:p>
          <a:p>
            <a:pPr marL="461880" marR="0" lvl="1" indent="-29052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El predio de casas móviles Sunnyside se vendió a nuevos propietarios, Sneakyside</a:t>
            </a:r>
            <a:endParaRPr sz="1800" b="0" i="0" u="none" strike="noStrike" cap="none">
              <a:latin typeface="Arial"/>
              <a:ea typeface="Arial"/>
              <a:cs typeface="Arial"/>
              <a:sym typeface="Arial"/>
            </a:endParaRPr>
          </a:p>
          <a:p>
            <a:pPr marL="461880" marR="0" lvl="1" indent="-29052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 </a:t>
            </a:r>
            <a:endParaRPr sz="1800" b="0" i="0" u="none" strike="noStrike" cap="none">
              <a:latin typeface="Arial"/>
              <a:ea typeface="Arial"/>
              <a:cs typeface="Arial"/>
              <a:sym typeface="Arial"/>
            </a:endParaRPr>
          </a:p>
          <a:p>
            <a:pPr marL="461880" marR="0" lvl="1" indent="-29052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¿Puede Sneakyside obligar a los residentes a firmar un nuevo contrato de arrendamiento?</a:t>
            </a:r>
            <a:endParaRPr sz="1800" b="0" i="0" u="none" strike="noStrike" cap="none">
              <a:latin typeface="Arial"/>
              <a:ea typeface="Arial"/>
              <a:cs typeface="Arial"/>
              <a:sym typeface="Arial"/>
            </a:endParaRPr>
          </a:p>
          <a:p>
            <a:pPr marL="461880" marR="0" lvl="1" indent="-29052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 </a:t>
            </a:r>
            <a:endParaRPr sz="1800" b="0" i="0" u="none" strike="noStrike" cap="none">
              <a:latin typeface="Arial"/>
              <a:ea typeface="Arial"/>
              <a:cs typeface="Arial"/>
              <a:sym typeface="Arial"/>
            </a:endParaRPr>
          </a:p>
          <a:p>
            <a:pPr marL="461880" marR="0" lvl="1" indent="-290520" algn="l" rtl="0">
              <a:lnSpc>
                <a:spcPct val="90000"/>
              </a:lnSpc>
              <a:spcBef>
                <a:spcPts val="0"/>
              </a:spcBef>
              <a:spcAft>
                <a:spcPts val="0"/>
              </a:spcAft>
              <a:buClr>
                <a:srgbClr val="003348"/>
              </a:buClr>
              <a:buSzPts val="810"/>
              <a:buFont typeface="Arial"/>
              <a:buChar char="•"/>
            </a:pPr>
            <a:r>
              <a:rPr lang="es-ES" sz="1800" b="0" i="0" u="sng" strike="noStrike" cap="none">
                <a:solidFill>
                  <a:srgbClr val="007096"/>
                </a:solidFill>
                <a:latin typeface="Montserrat"/>
                <a:ea typeface="Montserrat"/>
                <a:cs typeface="Montserrat"/>
                <a:sym typeface="Montserrat"/>
              </a:rPr>
              <a:t>NO</a:t>
            </a:r>
            <a:r>
              <a:rPr lang="es-ES" sz="1800" b="0" i="0" u="none" strike="noStrike" cap="none">
                <a:solidFill>
                  <a:srgbClr val="007096"/>
                </a:solidFill>
                <a:latin typeface="Montserrat"/>
                <a:ea typeface="Montserrat"/>
                <a:cs typeface="Montserrat"/>
                <a:sym typeface="Montserrat"/>
              </a:rPr>
              <a:t>, Sneakyside no puede obligar a un residente a firmar un nuevo contrato de arrendamiento.</a:t>
            </a:r>
            <a:endParaRPr sz="1800" b="0" i="0" u="none" strike="noStrike" cap="none">
              <a:latin typeface="Arial"/>
              <a:ea typeface="Arial"/>
              <a:cs typeface="Arial"/>
              <a:sym typeface="Arial"/>
            </a:endParaRPr>
          </a:p>
          <a:p>
            <a:pPr marL="461880" marR="0" lvl="1" indent="-29052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 </a:t>
            </a:r>
            <a:endParaRPr sz="1800" b="0" i="0" u="none" strike="noStrike" cap="none">
              <a:latin typeface="Arial"/>
              <a:ea typeface="Arial"/>
              <a:cs typeface="Arial"/>
              <a:sym typeface="Arial"/>
            </a:endParaRPr>
          </a:p>
          <a:p>
            <a:pPr marL="461880" marR="0" lvl="1" indent="-29052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Los nuevos propietarios  no pueden imponer nuevas reglas y regulaciones del predio, a menos que el cambio sea conforme al estatuto (que se describe a continuación)</a:t>
            </a:r>
            <a:endParaRPr sz="1800" b="0" i="0" u="none" strike="noStrike" cap="none">
              <a:latin typeface="Arial"/>
              <a:ea typeface="Arial"/>
              <a:cs typeface="Arial"/>
              <a:sym typeface="Arial"/>
            </a:endParaRPr>
          </a:p>
        </p:txBody>
      </p:sp>
      <p:sp>
        <p:nvSpPr>
          <p:cNvPr id="423" name="Google Shape;423;p80"/>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50759"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Example:</a:t>
            </a:r>
            <a:endParaRPr sz="28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MH Park, Sunnyside, is sold to new owners, Sneakyside</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Can Sneakyside force residents to sign new lease?</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sng" strike="noStrike" cap="none">
                <a:solidFill>
                  <a:srgbClr val="003348"/>
                </a:solidFill>
                <a:latin typeface="Montserrat"/>
                <a:ea typeface="Montserrat"/>
                <a:cs typeface="Montserrat"/>
                <a:sym typeface="Montserrat"/>
              </a:rPr>
              <a:t>NO</a:t>
            </a:r>
            <a:r>
              <a:rPr lang="es-ES" sz="2400" b="0" i="0" u="none" strike="noStrike" cap="none">
                <a:solidFill>
                  <a:srgbClr val="003348"/>
                </a:solidFill>
                <a:latin typeface="Montserrat"/>
                <a:ea typeface="Montserrat"/>
                <a:cs typeface="Montserrat"/>
                <a:sym typeface="Montserrat"/>
              </a:rPr>
              <a:t>, Sneakyside cannot force a resident to sign a new lease. </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New owners cannot impose new park rules and regulations unless change is pursuant to statute (covered below).</a:t>
            </a:r>
            <a:endParaRPr sz="2400" b="0" i="0" u="none" strike="noStrike" cap="none">
              <a:latin typeface="Arial"/>
              <a:ea typeface="Arial"/>
              <a:cs typeface="Arial"/>
              <a:sym typeface="Arial"/>
            </a:endParaRPr>
          </a:p>
        </p:txBody>
      </p:sp>
      <p:sp>
        <p:nvSpPr>
          <p:cNvPr id="424" name="Google Shape;424;p80"/>
          <p:cNvSpPr txBox="1"/>
          <p:nvPr/>
        </p:nvSpPr>
        <p:spPr>
          <a:xfrm>
            <a:off x="6934680" y="167760"/>
            <a:ext cx="467280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Orientación DOLA </a:t>
            </a:r>
            <a:br>
              <a:rPr lang="es-ES" sz="1800" b="0" i="0" u="none" strike="noStrike" cap="none"/>
            </a:br>
            <a:r>
              <a:rPr lang="es-ES" sz="3000" b="1" i="0" u="none" strike="noStrike" cap="none">
                <a:solidFill>
                  <a:srgbClr val="FFA300"/>
                </a:solidFill>
                <a:latin typeface="Barlow Condensed"/>
                <a:ea typeface="Barlow Condensed"/>
                <a:cs typeface="Barlow Condensed"/>
                <a:sym typeface="Barlow Condensed"/>
              </a:rPr>
              <a:t>Sobre Renovaciones de Arrendamientos </a:t>
            </a:r>
            <a:endParaRPr sz="3000" b="0" i="0" u="none" strike="noStrike" cap="none">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8"/>
        <p:cNvGrpSpPr/>
        <p:nvPr/>
      </p:nvGrpSpPr>
      <p:grpSpPr>
        <a:xfrm>
          <a:off x="0" y="0"/>
          <a:ext cx="0" cy="0"/>
          <a:chOff x="0" y="0"/>
          <a:chExt cx="0" cy="0"/>
        </a:xfrm>
      </p:grpSpPr>
      <p:sp>
        <p:nvSpPr>
          <p:cNvPr id="429" name="Google Shape;429;p81"/>
          <p:cNvSpPr txBox="1"/>
          <p:nvPr/>
        </p:nvSpPr>
        <p:spPr>
          <a:xfrm>
            <a:off x="1503000" y="1051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600" b="1" i="0" u="none" strike="noStrike" cap="none">
                <a:solidFill>
                  <a:srgbClr val="FFA300"/>
                </a:solidFill>
                <a:latin typeface="Barlow Condensed"/>
                <a:ea typeface="Barlow Condensed"/>
                <a:cs typeface="Barlow Condensed"/>
                <a:sym typeface="Barlow Condensed"/>
              </a:rPr>
              <a:t>Enforceability of Rules</a:t>
            </a:r>
            <a:endParaRPr sz="3600" b="0" i="0" u="none" strike="noStrike" cap="none">
              <a:latin typeface="Arial"/>
              <a:ea typeface="Arial"/>
              <a:cs typeface="Arial"/>
              <a:sym typeface="Arial"/>
            </a:endParaRPr>
          </a:p>
        </p:txBody>
      </p:sp>
      <p:sp>
        <p:nvSpPr>
          <p:cNvPr id="430" name="Google Shape;430;p81"/>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461880" marR="0" lvl="0" indent="-317520"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Las reglas del predio deben establecerse </a:t>
            </a:r>
            <a:r>
              <a:rPr lang="es-ES" sz="2000" b="0" i="0" u="sng" strike="noStrike" cap="none">
                <a:solidFill>
                  <a:srgbClr val="007096"/>
                </a:solidFill>
                <a:latin typeface="Montserrat"/>
                <a:ea typeface="Montserrat"/>
                <a:cs typeface="Montserrat"/>
                <a:sym typeface="Montserrat"/>
              </a:rPr>
              <a:t>por escrito </a:t>
            </a:r>
            <a:r>
              <a:rPr lang="es-ES" sz="2000" b="0" i="0" u="none" strike="noStrike" cap="none">
                <a:solidFill>
                  <a:srgbClr val="007096"/>
                </a:solidFill>
                <a:latin typeface="Montserrat"/>
                <a:ea typeface="Montserrat"/>
                <a:cs typeface="Montserrat"/>
                <a:sym typeface="Montserrat"/>
              </a:rPr>
              <a:t>en el contrato de alquiler al comienzo del arrendamiento</a:t>
            </a:r>
            <a:endParaRPr sz="2000" b="0" i="0" u="none" strike="noStrike" cap="none">
              <a:latin typeface="Arial"/>
              <a:ea typeface="Arial"/>
              <a:cs typeface="Arial"/>
              <a:sym typeface="Arial"/>
            </a:endParaRPr>
          </a:p>
          <a:p>
            <a:pPr marL="461880" marR="0" lvl="0" indent="-317520"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61880" marR="0" lvl="0" indent="-317520"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Las reglas  y las regulaciones del predio se pueden hacer cumplir </a:t>
            </a:r>
            <a:r>
              <a:rPr lang="es-ES" sz="2000" b="0" i="0" u="sng" strike="noStrike" cap="none">
                <a:solidFill>
                  <a:srgbClr val="007096"/>
                </a:solidFill>
                <a:latin typeface="Montserrat"/>
                <a:ea typeface="Montserrat"/>
                <a:cs typeface="Montserrat"/>
                <a:sym typeface="Montserrat"/>
              </a:rPr>
              <a:t>sólo</a:t>
            </a:r>
            <a:r>
              <a:rPr lang="es-ES" sz="2000" b="0" i="1" u="none" strike="noStrike" cap="none">
                <a:solidFill>
                  <a:srgbClr val="007096"/>
                </a:solidFill>
                <a:latin typeface="Montserrat"/>
                <a:ea typeface="Montserrat"/>
                <a:cs typeface="Montserrat"/>
                <a:sym typeface="Montserrat"/>
              </a:rPr>
              <a:t> </a:t>
            </a:r>
            <a:r>
              <a:rPr lang="es-ES" sz="2000" b="0" i="0" u="none" strike="noStrike" cap="none">
                <a:solidFill>
                  <a:srgbClr val="007096"/>
                </a:solidFill>
                <a:latin typeface="Montserrat"/>
                <a:ea typeface="Montserrat"/>
                <a:cs typeface="Montserrat"/>
                <a:sym typeface="Montserrat"/>
              </a:rPr>
              <a:t>sí:</a:t>
            </a:r>
            <a:endParaRPr sz="2000" b="0" i="0" u="none" strike="noStrike" cap="none">
              <a:latin typeface="Arial"/>
              <a:ea typeface="Arial"/>
              <a:cs typeface="Arial"/>
              <a:sym typeface="Arial"/>
            </a:endParaRPr>
          </a:p>
          <a:p>
            <a:pPr marL="461880" marR="0" lvl="0" indent="-31752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 </a:t>
            </a:r>
            <a:endParaRPr sz="1800" b="0" i="0" u="none" strike="noStrike" cap="none">
              <a:latin typeface="Arial"/>
              <a:ea typeface="Arial"/>
              <a:cs typeface="Arial"/>
              <a:sym typeface="Arial"/>
            </a:endParaRPr>
          </a:p>
          <a:p>
            <a:pPr marL="430200" marR="0" lvl="0" indent="-28584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El propósito de dichas reglas es:</a:t>
            </a:r>
            <a:endParaRPr sz="1800" b="0" i="0" u="none" strike="noStrike" cap="none">
              <a:latin typeface="Arial"/>
              <a:ea typeface="Arial"/>
              <a:cs typeface="Arial"/>
              <a:sym typeface="Arial"/>
            </a:endParaRPr>
          </a:p>
          <a:p>
            <a:pPr marL="887400" marR="0" lvl="1" indent="-28584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Promover la seguridad o el bienestar,</a:t>
            </a:r>
            <a:endParaRPr sz="1800" b="0" i="0" u="none" strike="noStrike" cap="none">
              <a:latin typeface="Arial"/>
              <a:ea typeface="Arial"/>
              <a:cs typeface="Arial"/>
              <a:sym typeface="Arial"/>
            </a:endParaRPr>
          </a:p>
          <a:p>
            <a:pPr marL="887400" marR="0" lvl="1" indent="-28584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Proteger y preservar las instalaciones de abusos o,</a:t>
            </a:r>
            <a:endParaRPr sz="1800" b="0" i="0" u="none" strike="noStrike" cap="none">
              <a:latin typeface="Arial"/>
              <a:ea typeface="Arial"/>
              <a:cs typeface="Arial"/>
              <a:sym typeface="Arial"/>
            </a:endParaRPr>
          </a:p>
          <a:p>
            <a:pPr marL="887400" marR="0" lvl="1" indent="-28584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Distribuir equitativamente los servicios/instalaciones </a:t>
            </a:r>
            <a:endParaRPr sz="1800" b="0" i="0" u="none" strike="noStrike" cap="none">
              <a:latin typeface="Arial"/>
              <a:ea typeface="Arial"/>
              <a:cs typeface="Arial"/>
              <a:sym typeface="Arial"/>
            </a:endParaRPr>
          </a:p>
        </p:txBody>
      </p:sp>
      <p:sp>
        <p:nvSpPr>
          <p:cNvPr id="431" name="Google Shape;431;p81"/>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Park rules must be established, </a:t>
            </a:r>
            <a:r>
              <a:rPr lang="es-ES" sz="2800" b="0" i="0" u="sng" strike="noStrike" cap="none">
                <a:solidFill>
                  <a:srgbClr val="003348"/>
                </a:solidFill>
                <a:latin typeface="Montserrat"/>
                <a:ea typeface="Montserrat"/>
                <a:cs typeface="Montserrat"/>
                <a:sym typeface="Montserrat"/>
              </a:rPr>
              <a:t>in writing</a:t>
            </a:r>
            <a:r>
              <a:rPr lang="es-ES" sz="2800" b="0" i="0" u="none" strike="noStrike" cap="none">
                <a:solidFill>
                  <a:srgbClr val="003348"/>
                </a:solidFill>
                <a:latin typeface="Montserrat"/>
                <a:ea typeface="Montserrat"/>
                <a:cs typeface="Montserrat"/>
                <a:sym typeface="Montserrat"/>
              </a:rPr>
              <a:t>, in rental agreement at beginning of tenancy</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Park rules and regulations enforceable </a:t>
            </a:r>
            <a:r>
              <a:rPr lang="es-ES" sz="2800" b="0" i="0" u="sng" strike="noStrike" cap="none">
                <a:solidFill>
                  <a:srgbClr val="003348"/>
                </a:solidFill>
                <a:latin typeface="Montserrat"/>
                <a:ea typeface="Montserrat"/>
                <a:cs typeface="Montserrat"/>
                <a:sym typeface="Montserrat"/>
              </a:rPr>
              <a:t>only</a:t>
            </a:r>
            <a:r>
              <a:rPr lang="es-ES" sz="2800" b="0" i="0" u="none" strike="noStrike" cap="none">
                <a:solidFill>
                  <a:srgbClr val="003348"/>
                </a:solidFill>
                <a:latin typeface="Montserrat"/>
                <a:ea typeface="Montserrat"/>
                <a:cs typeface="Montserrat"/>
                <a:sym typeface="Montserrat"/>
              </a:rPr>
              <a:t> if:</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Purpose is to:</a:t>
            </a:r>
            <a:endParaRPr sz="28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Promote safety or welfare,</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Protect and preserve the premises from abuse, or</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Fairly distributes services/facilities</a:t>
            </a:r>
            <a:endParaRPr sz="2400" b="0" i="0" u="none" strike="noStrike" cap="none">
              <a:latin typeface="Arial"/>
              <a:ea typeface="Arial"/>
              <a:cs typeface="Arial"/>
              <a:sym typeface="Arial"/>
            </a:endParaRPr>
          </a:p>
          <a:p>
            <a:pPr marL="685800" marR="0" lvl="1" indent="-50759" algn="l" rtl="0">
              <a:lnSpc>
                <a:spcPct val="90000"/>
              </a:lnSpc>
              <a:spcBef>
                <a:spcPts val="1001"/>
              </a:spcBef>
              <a:spcAft>
                <a:spcPts val="0"/>
              </a:spcAft>
              <a:buNone/>
            </a:pPr>
            <a:r>
              <a:rPr lang="es-ES" sz="2400" b="0" i="0" u="none" strike="noStrike" cap="none">
                <a:solidFill>
                  <a:srgbClr val="003348"/>
                </a:solidFill>
                <a:latin typeface="Montserrat"/>
                <a:ea typeface="Montserrat"/>
                <a:cs typeface="Montserrat"/>
                <a:sym typeface="Montserrat"/>
              </a:rPr>
              <a:t> </a:t>
            </a:r>
            <a:endParaRPr sz="2400" b="0" i="0" u="none" strike="noStrike" cap="none">
              <a:latin typeface="Arial"/>
              <a:ea typeface="Arial"/>
              <a:cs typeface="Arial"/>
              <a:sym typeface="Arial"/>
            </a:endParaRPr>
          </a:p>
        </p:txBody>
      </p:sp>
      <p:sp>
        <p:nvSpPr>
          <p:cNvPr id="432" name="Google Shape;432;p81"/>
          <p:cNvSpPr txBox="1"/>
          <p:nvPr/>
        </p:nvSpPr>
        <p:spPr>
          <a:xfrm>
            <a:off x="6934680" y="167760"/>
            <a:ext cx="467280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Aplicabilidad de las Reglas </a:t>
            </a:r>
            <a:endParaRPr sz="3000" b="0" i="0" u="none" strike="noStrike" cap="none">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6"/>
        <p:cNvGrpSpPr/>
        <p:nvPr/>
      </p:nvGrpSpPr>
      <p:grpSpPr>
        <a:xfrm>
          <a:off x="0" y="0"/>
          <a:ext cx="0" cy="0"/>
          <a:chOff x="0" y="0"/>
          <a:chExt cx="0" cy="0"/>
        </a:xfrm>
      </p:grpSpPr>
      <p:sp>
        <p:nvSpPr>
          <p:cNvPr id="437" name="Google Shape;437;p82"/>
          <p:cNvSpPr txBox="1"/>
          <p:nvPr/>
        </p:nvSpPr>
        <p:spPr>
          <a:xfrm>
            <a:off x="1503000" y="1051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600" b="1" i="0" u="none" strike="noStrike" cap="none">
                <a:solidFill>
                  <a:srgbClr val="FFA300"/>
                </a:solidFill>
                <a:latin typeface="Barlow Condensed"/>
                <a:ea typeface="Barlow Condensed"/>
                <a:cs typeface="Barlow Condensed"/>
                <a:sym typeface="Barlow Condensed"/>
              </a:rPr>
              <a:t>Enforceability of Rules (cont.)</a:t>
            </a:r>
            <a:endParaRPr sz="3600" b="0" i="0" u="none" strike="noStrike" cap="none">
              <a:latin typeface="Arial"/>
              <a:ea typeface="Arial"/>
              <a:cs typeface="Arial"/>
              <a:sym typeface="Arial"/>
            </a:endParaRPr>
          </a:p>
        </p:txBody>
      </p:sp>
      <p:sp>
        <p:nvSpPr>
          <p:cNvPr id="438" name="Google Shape;438;p82"/>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743040" marR="0" lvl="0" indent="-285840"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La regla debe estar razonablemente relacionada con uno de eso propósitos legítimos</a:t>
            </a:r>
            <a:endParaRPr sz="2000" b="0" i="0" u="none" strike="noStrike" cap="none">
              <a:latin typeface="Arial"/>
              <a:ea typeface="Arial"/>
              <a:cs typeface="Arial"/>
              <a:sym typeface="Arial"/>
            </a:endParaRPr>
          </a:p>
          <a:p>
            <a:pPr marL="743040" marR="0" lvl="0" indent="-285840"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 </a:t>
            </a:r>
            <a:endParaRPr sz="2000" b="0" i="0" u="none" strike="noStrike" cap="none">
              <a:latin typeface="Arial"/>
              <a:ea typeface="Arial"/>
              <a:cs typeface="Arial"/>
              <a:sym typeface="Arial"/>
            </a:endParaRPr>
          </a:p>
          <a:p>
            <a:pPr marL="743040" marR="0" lvl="0" indent="-285840"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NO arbitrario, caprichoso, irrazonable, de represalia o discriminatorio </a:t>
            </a:r>
            <a:endParaRPr sz="20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000" b="0" i="0" u="none" strike="noStrike" cap="none">
                <a:solidFill>
                  <a:srgbClr val="007096"/>
                </a:solidFill>
                <a:latin typeface="Montserrat"/>
                <a:ea typeface="Montserrat"/>
                <a:cs typeface="Montserrat"/>
                <a:sym typeface="Montserrat"/>
              </a:rPr>
              <a:t> </a:t>
            </a:r>
            <a:endParaRPr sz="2000" b="0" i="0" u="none" strike="noStrike" cap="none">
              <a:latin typeface="Arial"/>
              <a:ea typeface="Arial"/>
              <a:cs typeface="Arial"/>
              <a:sym typeface="Arial"/>
            </a:endParaRPr>
          </a:p>
          <a:p>
            <a:pPr marL="743040" marR="0" lvl="0" indent="-285840"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Suficientemente explícito para informar justamente al propietario lo que debe hacer para cumplir con la regla</a:t>
            </a:r>
            <a:endParaRPr sz="2000" b="0" i="0" u="none" strike="noStrike" cap="none">
              <a:latin typeface="Arial"/>
              <a:ea typeface="Arial"/>
              <a:cs typeface="Arial"/>
              <a:sym typeface="Arial"/>
            </a:endParaRPr>
          </a:p>
        </p:txBody>
      </p:sp>
      <p:sp>
        <p:nvSpPr>
          <p:cNvPr id="439" name="Google Shape;439;p82"/>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50759"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Rule must be reasonably related to one of those legitimate purposes</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NOT arbitrary, capricious, unreasonable, retaliatory, or discriminatory</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Sufficiently explicit to fairly inform owner what must do to comply</a:t>
            </a:r>
            <a:endParaRPr sz="2800" b="0" i="0" u="none" strike="noStrike" cap="none">
              <a:latin typeface="Arial"/>
              <a:ea typeface="Arial"/>
              <a:cs typeface="Arial"/>
              <a:sym typeface="Arial"/>
            </a:endParaRPr>
          </a:p>
          <a:p>
            <a:pPr marL="457200" marR="0" lvl="1" indent="0" algn="l" rtl="0">
              <a:lnSpc>
                <a:spcPct val="90000"/>
              </a:lnSpc>
              <a:spcBef>
                <a:spcPts val="1001"/>
              </a:spcBef>
              <a:spcAft>
                <a:spcPts val="0"/>
              </a:spcAft>
              <a:buNone/>
            </a:pPr>
            <a:r>
              <a:rPr lang="es-ES" sz="2400" b="0" i="0" u="none" strike="noStrike" cap="none">
                <a:solidFill>
                  <a:srgbClr val="003348"/>
                </a:solidFill>
                <a:latin typeface="Montserrat"/>
                <a:ea typeface="Montserrat"/>
                <a:cs typeface="Montserrat"/>
                <a:sym typeface="Montserrat"/>
              </a:rPr>
              <a:t> </a:t>
            </a:r>
            <a:endParaRPr sz="2400" b="0" i="0" u="none" strike="noStrike" cap="none">
              <a:latin typeface="Arial"/>
              <a:ea typeface="Arial"/>
              <a:cs typeface="Arial"/>
              <a:sym typeface="Arial"/>
            </a:endParaRPr>
          </a:p>
        </p:txBody>
      </p:sp>
      <p:sp>
        <p:nvSpPr>
          <p:cNvPr id="440" name="Google Shape;440;p82"/>
          <p:cNvSpPr txBox="1"/>
          <p:nvPr/>
        </p:nvSpPr>
        <p:spPr>
          <a:xfrm>
            <a:off x="6934680" y="167760"/>
            <a:ext cx="467280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Aplicabilidad de las Reglas, (cont.) </a:t>
            </a:r>
            <a:endParaRPr sz="3000" b="0" i="0" u="none" strike="noStrike" cap="none">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4"/>
        <p:cNvGrpSpPr/>
        <p:nvPr/>
      </p:nvGrpSpPr>
      <p:grpSpPr>
        <a:xfrm>
          <a:off x="0" y="0"/>
          <a:ext cx="0" cy="0"/>
          <a:chOff x="0" y="0"/>
          <a:chExt cx="0" cy="0"/>
        </a:xfrm>
      </p:grpSpPr>
      <p:sp>
        <p:nvSpPr>
          <p:cNvPr id="445" name="Google Shape;445;p83"/>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POP Quiz</a:t>
            </a:r>
            <a:endParaRPr sz="3200" b="0" i="0" u="none" strike="noStrike" cap="none">
              <a:latin typeface="Arial"/>
              <a:ea typeface="Arial"/>
              <a:cs typeface="Arial"/>
              <a:sym typeface="Arial"/>
            </a:endParaRPr>
          </a:p>
        </p:txBody>
      </p:sp>
      <p:sp>
        <p:nvSpPr>
          <p:cNvPr id="446" name="Google Shape;446;p83"/>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None/>
            </a:pPr>
            <a:r>
              <a:rPr lang="es-ES" sz="2200" b="0" i="0" u="sng" strike="noStrike" cap="none">
                <a:solidFill>
                  <a:srgbClr val="007096"/>
                </a:solidFill>
                <a:latin typeface="Montserrat"/>
                <a:ea typeface="Montserrat"/>
                <a:cs typeface="Montserrat"/>
                <a:sym typeface="Montserrat"/>
              </a:rPr>
              <a:t>Verdadero o Falso:</a:t>
            </a:r>
            <a:endParaRPr sz="22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200" b="0" i="0" u="none" strike="noStrike" cap="none">
                <a:solidFill>
                  <a:srgbClr val="007096"/>
                </a:solidFill>
                <a:latin typeface="Montserrat"/>
                <a:ea typeface="Montserrat"/>
                <a:cs typeface="Montserrat"/>
                <a:sym typeface="Montserrat"/>
              </a:rPr>
              <a:t>Una regla del predio que prohíbe a los inquilinos tener un oso pardo como mascota, ¿es una regla legítima?</a:t>
            </a:r>
            <a:endParaRPr sz="22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200" b="0" i="0" u="none" strike="noStrike" cap="none">
                <a:solidFill>
                  <a:srgbClr val="007096"/>
                </a:solidFill>
                <a:latin typeface="Montserrat"/>
                <a:ea typeface="Montserrat"/>
                <a:cs typeface="Montserrat"/>
                <a:sym typeface="Montserrat"/>
              </a:rPr>
              <a:t> </a:t>
            </a:r>
            <a:endParaRPr sz="22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200" b="0" i="0" u="none" strike="noStrike" cap="none">
                <a:solidFill>
                  <a:srgbClr val="007096"/>
                </a:solidFill>
                <a:latin typeface="Montserrat"/>
                <a:ea typeface="Montserrat"/>
                <a:cs typeface="Montserrat"/>
                <a:sym typeface="Montserrat"/>
              </a:rPr>
              <a:t>Respuesta: </a:t>
            </a:r>
            <a:endParaRPr sz="22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200" b="0" i="0" u="sng" strike="noStrike" cap="none">
                <a:solidFill>
                  <a:srgbClr val="007096"/>
                </a:solidFill>
                <a:latin typeface="Montserrat"/>
                <a:ea typeface="Montserrat"/>
                <a:cs typeface="Montserrat"/>
                <a:sym typeface="Montserrat"/>
              </a:rPr>
              <a:t>¡Verdadero!</a:t>
            </a:r>
            <a:endParaRPr sz="22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200" b="0" i="0" u="none" strike="noStrike" cap="none">
                <a:solidFill>
                  <a:srgbClr val="007096"/>
                </a:solidFill>
                <a:latin typeface="Montserrat"/>
                <a:ea typeface="Montserrat"/>
                <a:cs typeface="Montserrat"/>
                <a:sym typeface="Montserrat"/>
              </a:rPr>
              <a:t>Los osos pardos son peligrosos, por lo que la regla es legítima ya que promueve la seguridad y el bienestar de la comunidad.</a:t>
            </a:r>
            <a:endParaRPr sz="2200" b="0" i="0" u="none" strike="noStrike" cap="none">
              <a:latin typeface="Arial"/>
              <a:ea typeface="Arial"/>
              <a:cs typeface="Arial"/>
              <a:sym typeface="Arial"/>
            </a:endParaRPr>
          </a:p>
        </p:txBody>
      </p:sp>
      <p:sp>
        <p:nvSpPr>
          <p:cNvPr id="447" name="Google Shape;447;p83"/>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50759"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True or False: A park rule prohibiting tenants from keeping a grizzly bear as a pet is a legitimate rule.</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Answer: </a:t>
            </a:r>
            <a:r>
              <a:rPr lang="es-ES" sz="2800" b="0" i="0" u="sng" strike="noStrike" cap="none">
                <a:solidFill>
                  <a:srgbClr val="003348"/>
                </a:solidFill>
                <a:latin typeface="Montserrat"/>
                <a:ea typeface="Montserrat"/>
                <a:cs typeface="Montserrat"/>
                <a:sym typeface="Montserrat"/>
              </a:rPr>
              <a:t>True</a:t>
            </a:r>
            <a:r>
              <a:rPr lang="es-ES" sz="2800" b="0" i="0" u="none" strike="noStrike" cap="none">
                <a:solidFill>
                  <a:srgbClr val="003348"/>
                </a:solidFill>
                <a:latin typeface="Montserrat"/>
                <a:ea typeface="Montserrat"/>
                <a:cs typeface="Montserrat"/>
                <a:sym typeface="Montserrat"/>
              </a:rPr>
              <a:t>, grizzly bears are dangerous, thus the rule promotes safety and welfare.</a:t>
            </a:r>
            <a:endParaRPr sz="2800" b="0" i="0" u="none" strike="noStrike" cap="none">
              <a:latin typeface="Arial"/>
              <a:ea typeface="Arial"/>
              <a:cs typeface="Arial"/>
              <a:sym typeface="Arial"/>
            </a:endParaRPr>
          </a:p>
        </p:txBody>
      </p:sp>
      <p:sp>
        <p:nvSpPr>
          <p:cNvPr id="448" name="Google Shape;448;p83"/>
          <p:cNvSpPr txBox="1"/>
          <p:nvPr/>
        </p:nvSpPr>
        <p:spPr>
          <a:xfrm>
            <a:off x="6934680" y="167760"/>
            <a:ext cx="467280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¿Verdadero o Falso?</a:t>
            </a:r>
            <a:endParaRPr sz="3200" b="0" i="0" u="none" strike="noStrike" cap="none">
              <a:latin typeface="Arial"/>
              <a:ea typeface="Arial"/>
              <a:cs typeface="Arial"/>
              <a:sym typeface="Arial"/>
            </a:endParaRPr>
          </a:p>
        </p:txBody>
      </p:sp>
      <p:pic>
        <p:nvPicPr>
          <p:cNvPr id="449" name="Google Shape;449;p83"/>
          <p:cNvPicPr preferRelativeResize="0"/>
          <p:nvPr/>
        </p:nvPicPr>
        <p:blipFill rotWithShape="1">
          <a:blip r:embed="rId3">
            <a:alphaModFix/>
          </a:blip>
          <a:srcRect/>
          <a:stretch/>
        </p:blipFill>
        <p:spPr>
          <a:xfrm>
            <a:off x="3170160" y="4964400"/>
            <a:ext cx="2089080" cy="16714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3"/>
        <p:cNvGrpSpPr/>
        <p:nvPr/>
      </p:nvGrpSpPr>
      <p:grpSpPr>
        <a:xfrm>
          <a:off x="0" y="0"/>
          <a:ext cx="0" cy="0"/>
          <a:chOff x="0" y="0"/>
          <a:chExt cx="0" cy="0"/>
        </a:xfrm>
      </p:grpSpPr>
      <p:sp>
        <p:nvSpPr>
          <p:cNvPr id="454" name="Google Shape;454;p84"/>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POP Quiz</a:t>
            </a:r>
            <a:endParaRPr sz="3200" b="0" i="0" u="none" strike="noStrike" cap="none">
              <a:latin typeface="Arial"/>
              <a:ea typeface="Arial"/>
              <a:cs typeface="Arial"/>
              <a:sym typeface="Arial"/>
            </a:endParaRPr>
          </a:p>
        </p:txBody>
      </p:sp>
      <p:sp>
        <p:nvSpPr>
          <p:cNvPr id="455" name="Google Shape;455;p84"/>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None/>
            </a:pPr>
            <a:r>
              <a:rPr lang="es-ES" sz="2200" b="0" i="0" u="sng" strike="noStrike" cap="none">
                <a:solidFill>
                  <a:srgbClr val="007096"/>
                </a:solidFill>
                <a:latin typeface="Montserrat"/>
                <a:ea typeface="Montserrat"/>
                <a:cs typeface="Montserrat"/>
                <a:sym typeface="Montserrat"/>
              </a:rPr>
              <a:t>Verdadero o Falso:</a:t>
            </a:r>
            <a:endParaRPr sz="22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200" b="0" i="0" u="none" strike="noStrike" cap="none">
                <a:solidFill>
                  <a:srgbClr val="007096"/>
                </a:solidFill>
                <a:latin typeface="Montserrat"/>
                <a:ea typeface="Montserrat"/>
                <a:cs typeface="Montserrat"/>
                <a:sym typeface="Montserrat"/>
              </a:rPr>
              <a:t>Una regla del predio que requiere que todos los inquilinos instalen contraventanas contra huracanes, es una regla legítima.</a:t>
            </a:r>
            <a:endParaRPr sz="22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200" b="0" i="0" u="none" strike="noStrike" cap="none">
                <a:solidFill>
                  <a:srgbClr val="007096"/>
                </a:solidFill>
                <a:latin typeface="Montserrat"/>
                <a:ea typeface="Montserrat"/>
                <a:cs typeface="Montserrat"/>
                <a:sym typeface="Montserrat"/>
              </a:rPr>
              <a:t> </a:t>
            </a:r>
            <a:endParaRPr sz="22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200" b="0" i="0" u="none" strike="noStrike" cap="none">
                <a:solidFill>
                  <a:srgbClr val="007096"/>
                </a:solidFill>
                <a:latin typeface="Montserrat"/>
                <a:ea typeface="Montserrat"/>
                <a:cs typeface="Montserrat"/>
                <a:sym typeface="Montserrat"/>
              </a:rPr>
              <a:t>Respuesta: </a:t>
            </a:r>
            <a:endParaRPr sz="22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200" b="0" i="0" u="sng" strike="noStrike" cap="none">
                <a:solidFill>
                  <a:srgbClr val="007096"/>
                </a:solidFill>
                <a:latin typeface="Montserrat"/>
                <a:ea typeface="Montserrat"/>
                <a:cs typeface="Montserrat"/>
                <a:sym typeface="Montserrat"/>
              </a:rPr>
              <a:t>¡Falso!</a:t>
            </a:r>
            <a:r>
              <a:rPr lang="es-ES" sz="2200" b="0" i="0" u="none" strike="noStrike" cap="none">
                <a:solidFill>
                  <a:srgbClr val="007096"/>
                </a:solidFill>
                <a:latin typeface="Montserrat"/>
                <a:ea typeface="Montserrat"/>
                <a:cs typeface="Montserrat"/>
                <a:sym typeface="Montserrat"/>
              </a:rPr>
              <a:t>, aunque posiblemente se requiera para promover la seguridad y el bienestar, no hay huracanes en Colorado, por tanto, la regla es arbitraria y caprichosa</a:t>
            </a:r>
            <a:endParaRPr sz="2200" b="0" i="0" u="none" strike="noStrike" cap="none">
              <a:latin typeface="Arial"/>
              <a:ea typeface="Arial"/>
              <a:cs typeface="Arial"/>
              <a:sym typeface="Arial"/>
            </a:endParaRPr>
          </a:p>
        </p:txBody>
      </p:sp>
      <p:sp>
        <p:nvSpPr>
          <p:cNvPr id="456" name="Google Shape;456;p84"/>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50759"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True or False: A park rule requiring all tenants to install hurricane shutters is a legitimate rule.</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Answer: </a:t>
            </a:r>
            <a:r>
              <a:rPr lang="es-ES" sz="2800" b="0" i="0" u="sng" strike="noStrike" cap="none">
                <a:solidFill>
                  <a:srgbClr val="003348"/>
                </a:solidFill>
                <a:latin typeface="Montserrat"/>
                <a:ea typeface="Montserrat"/>
                <a:cs typeface="Montserrat"/>
                <a:sym typeface="Montserrat"/>
              </a:rPr>
              <a:t>False</a:t>
            </a:r>
            <a:r>
              <a:rPr lang="es-ES" sz="2800" b="0" i="0" u="none" strike="noStrike" cap="none">
                <a:solidFill>
                  <a:srgbClr val="003348"/>
                </a:solidFill>
                <a:latin typeface="Montserrat"/>
                <a:ea typeface="Montserrat"/>
                <a:cs typeface="Montserrat"/>
                <a:sym typeface="Montserrat"/>
              </a:rPr>
              <a:t>, while conceivably required to promote safety and welfare, there are no hurricanes in CO, thus the rule is arbitrary and capricious.</a:t>
            </a:r>
            <a:endParaRPr sz="2800" b="0" i="0" u="none" strike="noStrike" cap="none">
              <a:latin typeface="Arial"/>
              <a:ea typeface="Arial"/>
              <a:cs typeface="Arial"/>
              <a:sym typeface="Arial"/>
            </a:endParaRPr>
          </a:p>
        </p:txBody>
      </p:sp>
      <p:sp>
        <p:nvSpPr>
          <p:cNvPr id="457" name="Google Shape;457;p84"/>
          <p:cNvSpPr txBox="1"/>
          <p:nvPr/>
        </p:nvSpPr>
        <p:spPr>
          <a:xfrm>
            <a:off x="6934680" y="167760"/>
            <a:ext cx="4672800" cy="147564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2800" b="1" i="0" u="none" strike="noStrike" cap="none">
                <a:solidFill>
                  <a:srgbClr val="FFA300"/>
                </a:solidFill>
                <a:latin typeface="Barlow Condensed"/>
                <a:ea typeface="Barlow Condensed"/>
                <a:cs typeface="Barlow Condensed"/>
                <a:sym typeface="Barlow Condensed"/>
              </a:rPr>
              <a:t>¿Verdadero o Falso?</a:t>
            </a:r>
            <a:endParaRPr sz="2800" b="0" i="0" u="none" strike="noStrike" cap="none">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1"/>
        <p:cNvGrpSpPr/>
        <p:nvPr/>
      </p:nvGrpSpPr>
      <p:grpSpPr>
        <a:xfrm>
          <a:off x="0" y="0"/>
          <a:ext cx="0" cy="0"/>
          <a:chOff x="0" y="0"/>
          <a:chExt cx="0" cy="0"/>
        </a:xfrm>
      </p:grpSpPr>
      <p:sp>
        <p:nvSpPr>
          <p:cNvPr id="462" name="Google Shape;462;p85"/>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POP Quiz</a:t>
            </a:r>
            <a:endParaRPr sz="3200" b="0" i="0" u="none" strike="noStrike" cap="none">
              <a:latin typeface="Arial"/>
              <a:ea typeface="Arial"/>
              <a:cs typeface="Arial"/>
              <a:sym typeface="Arial"/>
            </a:endParaRPr>
          </a:p>
        </p:txBody>
      </p:sp>
      <p:sp>
        <p:nvSpPr>
          <p:cNvPr id="463" name="Google Shape;463;p85"/>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None/>
            </a:pPr>
            <a:r>
              <a:rPr lang="es-ES" sz="2000" b="0" i="0" u="sng" strike="noStrike" cap="none">
                <a:solidFill>
                  <a:srgbClr val="007096"/>
                </a:solidFill>
                <a:latin typeface="Montserrat"/>
                <a:ea typeface="Montserrat"/>
                <a:cs typeface="Montserrat"/>
                <a:sym typeface="Montserrat"/>
              </a:rPr>
              <a:t>Verdadero o Falso: </a:t>
            </a:r>
            <a:endParaRPr sz="20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000" b="0" i="0" u="none" strike="noStrike" cap="none">
                <a:solidFill>
                  <a:srgbClr val="007096"/>
                </a:solidFill>
                <a:latin typeface="Montserrat"/>
                <a:ea typeface="Montserrat"/>
                <a:cs typeface="Montserrat"/>
                <a:sym typeface="Montserrat"/>
              </a:rPr>
              <a:t>Una regla del predio que exige que las personas que no hablan inglés paguen una tarifa de traducción de $ 100, es una regla legítima.</a:t>
            </a:r>
            <a:endParaRPr sz="20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000" b="0" i="0" u="none" strike="noStrike" cap="none">
                <a:solidFill>
                  <a:srgbClr val="007096"/>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000" b="0" i="0" u="none" strike="noStrike" cap="none">
                <a:solidFill>
                  <a:srgbClr val="007096"/>
                </a:solidFill>
                <a:latin typeface="Montserrat"/>
                <a:ea typeface="Montserrat"/>
                <a:cs typeface="Montserrat"/>
                <a:sym typeface="Montserrat"/>
              </a:rPr>
              <a:t>Respuesta: </a:t>
            </a:r>
            <a:endParaRPr sz="20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000" b="0" i="0" u="sng" strike="noStrike" cap="none">
                <a:solidFill>
                  <a:srgbClr val="007096"/>
                </a:solidFill>
                <a:latin typeface="Montserrat"/>
                <a:ea typeface="Montserrat"/>
                <a:cs typeface="Montserrat"/>
                <a:sym typeface="Montserrat"/>
              </a:rPr>
              <a:t>¡Falso!</a:t>
            </a:r>
            <a:r>
              <a:rPr lang="es-ES" sz="2000" b="0" i="0" u="none" strike="noStrike" cap="none">
                <a:solidFill>
                  <a:srgbClr val="007096"/>
                </a:solidFill>
                <a:latin typeface="Montserrat"/>
                <a:ea typeface="Montserrat"/>
                <a:cs typeface="Montserrat"/>
                <a:sym typeface="Montserrat"/>
              </a:rPr>
              <a:t>, esta regla es discriminatoria a primera vista y no se puede hacer cumplir.</a:t>
            </a:r>
            <a:endParaRPr sz="2000" b="0" i="0" u="none" strike="noStrike" cap="none">
              <a:latin typeface="Arial"/>
              <a:ea typeface="Arial"/>
              <a:cs typeface="Arial"/>
              <a:sym typeface="Arial"/>
            </a:endParaRPr>
          </a:p>
        </p:txBody>
      </p:sp>
      <p:sp>
        <p:nvSpPr>
          <p:cNvPr id="464" name="Google Shape;464;p85"/>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50759"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True or False: A park rule requiring non-English speakers to pay a $100 translation fee is a legitimate rule.</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Answer: </a:t>
            </a:r>
            <a:r>
              <a:rPr lang="es-ES" sz="2800" b="0" i="0" u="sng" strike="noStrike" cap="none">
                <a:solidFill>
                  <a:srgbClr val="003348"/>
                </a:solidFill>
                <a:latin typeface="Montserrat"/>
                <a:ea typeface="Montserrat"/>
                <a:cs typeface="Montserrat"/>
                <a:sym typeface="Montserrat"/>
              </a:rPr>
              <a:t>False</a:t>
            </a:r>
            <a:r>
              <a:rPr lang="es-ES" sz="2800" b="0" i="0" u="none" strike="noStrike" cap="none">
                <a:solidFill>
                  <a:srgbClr val="003348"/>
                </a:solidFill>
                <a:latin typeface="Montserrat"/>
                <a:ea typeface="Montserrat"/>
                <a:cs typeface="Montserrat"/>
                <a:sym typeface="Montserrat"/>
              </a:rPr>
              <a:t>, this rule is discriminatory on its face, and is not enforceable.</a:t>
            </a:r>
            <a:endParaRPr sz="2800" b="0" i="0" u="none" strike="noStrike" cap="none">
              <a:latin typeface="Arial"/>
              <a:ea typeface="Arial"/>
              <a:cs typeface="Arial"/>
              <a:sym typeface="Arial"/>
            </a:endParaRPr>
          </a:p>
        </p:txBody>
      </p:sp>
      <p:sp>
        <p:nvSpPr>
          <p:cNvPr id="465" name="Google Shape;465;p85"/>
          <p:cNvSpPr txBox="1"/>
          <p:nvPr/>
        </p:nvSpPr>
        <p:spPr>
          <a:xfrm>
            <a:off x="6934680" y="167760"/>
            <a:ext cx="4672800" cy="147564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2800" b="1" i="0" u="none" strike="noStrike" cap="none">
                <a:solidFill>
                  <a:srgbClr val="FFA300"/>
                </a:solidFill>
                <a:latin typeface="Barlow Condensed"/>
                <a:ea typeface="Barlow Condensed"/>
                <a:cs typeface="Barlow Condensed"/>
                <a:sym typeface="Barlow Condensed"/>
              </a:rPr>
              <a:t>¿Verdadero o Falso?</a:t>
            </a:r>
            <a:endParaRPr sz="2800" b="0" i="0" u="none" strike="noStrike" cap="none">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9"/>
        <p:cNvGrpSpPr/>
        <p:nvPr/>
      </p:nvGrpSpPr>
      <p:grpSpPr>
        <a:xfrm>
          <a:off x="0" y="0"/>
          <a:ext cx="0" cy="0"/>
          <a:chOff x="0" y="0"/>
          <a:chExt cx="0" cy="0"/>
        </a:xfrm>
      </p:grpSpPr>
      <p:sp>
        <p:nvSpPr>
          <p:cNvPr id="470" name="Google Shape;470;p86"/>
          <p:cNvSpPr txBox="1"/>
          <p:nvPr/>
        </p:nvSpPr>
        <p:spPr>
          <a:xfrm>
            <a:off x="1503000" y="1051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600" b="1" i="0" u="none" strike="noStrike" cap="none">
                <a:solidFill>
                  <a:srgbClr val="FFA300"/>
                </a:solidFill>
                <a:latin typeface="Barlow Condensed"/>
                <a:ea typeface="Barlow Condensed"/>
                <a:cs typeface="Barlow Condensed"/>
                <a:sym typeface="Barlow Condensed"/>
              </a:rPr>
              <a:t>Enforceability of Rules</a:t>
            </a:r>
            <a:endParaRPr sz="3600" b="0" i="0" u="none" strike="noStrike" cap="none">
              <a:latin typeface="Arial"/>
              <a:ea typeface="Arial"/>
              <a:cs typeface="Arial"/>
              <a:sym typeface="Arial"/>
            </a:endParaRPr>
          </a:p>
        </p:txBody>
      </p:sp>
      <p:sp>
        <p:nvSpPr>
          <p:cNvPr id="471" name="Google Shape;471;p86"/>
          <p:cNvSpPr txBox="1"/>
          <p:nvPr/>
        </p:nvSpPr>
        <p:spPr>
          <a:xfrm>
            <a:off x="6777720" y="1147320"/>
            <a:ext cx="4830120" cy="5556960"/>
          </a:xfrm>
          <a:prstGeom prst="rect">
            <a:avLst/>
          </a:prstGeom>
          <a:noFill/>
          <a:ln>
            <a:noFill/>
          </a:ln>
        </p:spPr>
        <p:txBody>
          <a:bodyPr spcFirstLastPara="1" wrap="square" lIns="91425" tIns="45700" rIns="91425" bIns="45700" anchor="t" anchorCtr="0">
            <a:noAutofit/>
          </a:bodyPr>
          <a:lstStyle/>
          <a:p>
            <a:pPr marL="487440" marR="0" lvl="0" indent="-343080" algn="l" rtl="0">
              <a:lnSpc>
                <a:spcPct val="90000"/>
              </a:lnSpc>
              <a:spcBef>
                <a:spcPts val="0"/>
              </a:spcBef>
              <a:spcAft>
                <a:spcPts val="0"/>
              </a:spcAft>
              <a:buClr>
                <a:srgbClr val="003348"/>
              </a:buClr>
              <a:buSzPts val="1080"/>
              <a:buFont typeface="Arial"/>
              <a:buChar char="•"/>
            </a:pPr>
            <a:r>
              <a:rPr lang="es-ES" sz="2400" b="0" i="0" u="none" strike="noStrike" cap="none">
                <a:solidFill>
                  <a:srgbClr val="007096"/>
                </a:solidFill>
                <a:latin typeface="Montserrat"/>
                <a:ea typeface="Montserrat"/>
                <a:cs typeface="Montserrat"/>
                <a:sym typeface="Montserrat"/>
              </a:rPr>
              <a:t>¿Qué sucede con las enmiendas?</a:t>
            </a:r>
            <a:endParaRPr sz="2400" b="0" i="0" u="none" strike="noStrike" cap="none">
              <a:latin typeface="Arial"/>
              <a:ea typeface="Arial"/>
              <a:cs typeface="Arial"/>
              <a:sym typeface="Arial"/>
            </a:endParaRPr>
          </a:p>
          <a:p>
            <a:pPr marL="487440" marR="0" lvl="0" indent="-343080" algn="l" rtl="0">
              <a:lnSpc>
                <a:spcPct val="90000"/>
              </a:lnSpc>
              <a:spcBef>
                <a:spcPts val="0"/>
              </a:spcBef>
              <a:spcAft>
                <a:spcPts val="0"/>
              </a:spcAft>
              <a:buClr>
                <a:srgbClr val="003348"/>
              </a:buClr>
              <a:buSzPts val="1080"/>
              <a:buFont typeface="Arial"/>
              <a:buChar char="•"/>
            </a:pPr>
            <a:r>
              <a:rPr lang="es-ES" sz="2400" b="0" i="0" u="none" strike="noStrike" cap="none">
                <a:solidFill>
                  <a:srgbClr val="007096"/>
                </a:solidFill>
                <a:latin typeface="Montserrat"/>
                <a:ea typeface="Montserrat"/>
                <a:cs typeface="Montserrat"/>
                <a:sym typeface="Montserrat"/>
              </a:rPr>
              <a:t> </a:t>
            </a:r>
            <a:endParaRPr sz="2400" b="0" i="0" u="none" strike="noStrike" cap="none">
              <a:latin typeface="Arial"/>
              <a:ea typeface="Arial"/>
              <a:cs typeface="Arial"/>
              <a:sym typeface="Arial"/>
            </a:endParaRPr>
          </a:p>
          <a:p>
            <a:pPr marL="487440" marR="0" lvl="0" indent="-343080" algn="l" rtl="0">
              <a:lnSpc>
                <a:spcPct val="90000"/>
              </a:lnSpc>
              <a:spcBef>
                <a:spcPts val="0"/>
              </a:spcBef>
              <a:spcAft>
                <a:spcPts val="0"/>
              </a:spcAft>
              <a:buClr>
                <a:srgbClr val="003348"/>
              </a:buClr>
              <a:buSzPts val="1080"/>
              <a:buFont typeface="Arial"/>
              <a:buChar char="•"/>
            </a:pPr>
            <a:r>
              <a:rPr lang="es-ES" sz="2400" b="0" i="0" u="none" strike="noStrike" cap="none">
                <a:solidFill>
                  <a:srgbClr val="007096"/>
                </a:solidFill>
                <a:latin typeface="Montserrat"/>
                <a:ea typeface="Montserrat"/>
                <a:cs typeface="Montserrat"/>
                <a:sym typeface="Montserrat"/>
              </a:rPr>
              <a:t>¿Se pueden modificar las reglas del predio durante el arrendamiento? </a:t>
            </a:r>
            <a:r>
              <a:rPr lang="es-ES" sz="2400" b="0" i="0" u="sng" strike="noStrike" cap="none">
                <a:solidFill>
                  <a:srgbClr val="007096"/>
                </a:solidFill>
                <a:latin typeface="Montserrat"/>
                <a:ea typeface="Montserrat"/>
                <a:cs typeface="Montserrat"/>
                <a:sym typeface="Montserrat"/>
              </a:rPr>
              <a:t>Sí</a:t>
            </a:r>
            <a:r>
              <a:rPr lang="es-ES" sz="2400" b="0" i="0" u="none" strike="noStrike" cap="none">
                <a:solidFill>
                  <a:srgbClr val="007096"/>
                </a:solidFill>
                <a:latin typeface="Montserrat"/>
                <a:ea typeface="Montserrat"/>
                <a:cs typeface="Montserrat"/>
                <a:sym typeface="Montserrat"/>
              </a:rPr>
              <a:t>, pero sólo si:</a:t>
            </a:r>
            <a:endParaRPr sz="2400" b="0" i="0" u="none" strike="noStrike" cap="none">
              <a:latin typeface="Arial"/>
              <a:ea typeface="Arial"/>
              <a:cs typeface="Arial"/>
              <a:sym typeface="Arial"/>
            </a:endParaRPr>
          </a:p>
          <a:p>
            <a:pPr marL="944640" marR="0" lvl="1" indent="-34308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El propietario de la vivienda ha brindado su consentimiento para enmendar o,</a:t>
            </a:r>
            <a:endParaRPr sz="1800" b="0" i="0" u="none" strike="noStrike" cap="none">
              <a:latin typeface="Arial"/>
              <a:ea typeface="Arial"/>
              <a:cs typeface="Arial"/>
              <a:sym typeface="Arial"/>
            </a:endParaRPr>
          </a:p>
          <a:p>
            <a:pPr marL="944640" marR="0" lvl="1" indent="-34308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La gerencia ha dado aviso por escrito con 60 días de anticipación antes de que las reglas entren en vigencia</a:t>
            </a:r>
            <a:endParaRPr sz="1800" b="0" i="0" u="none" strike="noStrike" cap="none">
              <a:latin typeface="Arial"/>
              <a:ea typeface="Arial"/>
              <a:cs typeface="Arial"/>
              <a:sym typeface="Arial"/>
            </a:endParaRPr>
          </a:p>
          <a:p>
            <a:pPr marL="461880" marR="0" lvl="0" indent="-31752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 </a:t>
            </a:r>
            <a:endParaRPr sz="1800" b="0" i="0" u="none" strike="noStrike" cap="none">
              <a:latin typeface="Arial"/>
              <a:ea typeface="Arial"/>
              <a:cs typeface="Arial"/>
              <a:sym typeface="Arial"/>
            </a:endParaRPr>
          </a:p>
          <a:p>
            <a:pPr marL="461880" marR="0" lvl="0" indent="-31752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Excepción: si la casa se transfiere a un nuevo propietario (a menos que sea por fallecimiento, divorcio o matrimonio)</a:t>
            </a:r>
            <a:endParaRPr sz="1800" b="0" i="0" u="none" strike="noStrike" cap="none">
              <a:latin typeface="Arial"/>
              <a:ea typeface="Arial"/>
              <a:cs typeface="Arial"/>
              <a:sym typeface="Arial"/>
            </a:endParaRPr>
          </a:p>
        </p:txBody>
      </p:sp>
      <p:sp>
        <p:nvSpPr>
          <p:cNvPr id="472" name="Google Shape;472;p86"/>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What about amendments?</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Can park rules be amended during the tenancy? </a:t>
            </a:r>
            <a:r>
              <a:rPr lang="es-ES" sz="2800" b="0" i="0" u="sng" strike="noStrike" cap="none">
                <a:solidFill>
                  <a:srgbClr val="003348"/>
                </a:solidFill>
                <a:latin typeface="Montserrat"/>
                <a:ea typeface="Montserrat"/>
                <a:cs typeface="Montserrat"/>
                <a:sym typeface="Montserrat"/>
              </a:rPr>
              <a:t>Yes</a:t>
            </a:r>
            <a:r>
              <a:rPr lang="es-ES" sz="2800" b="0" i="0" u="none" strike="noStrike" cap="none">
                <a:solidFill>
                  <a:srgbClr val="003348"/>
                </a:solidFill>
                <a:latin typeface="Montserrat"/>
                <a:ea typeface="Montserrat"/>
                <a:cs typeface="Montserrat"/>
                <a:sym typeface="Montserrat"/>
              </a:rPr>
              <a:t>, but only if:</a:t>
            </a:r>
            <a:endParaRPr sz="28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Home owner has consented to amendment or</a:t>
            </a:r>
            <a:endParaRPr sz="20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Management has given 60 days’ written notice before rules go into effect</a:t>
            </a:r>
            <a:endParaRPr sz="20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Exception: if home transferred to new owner (unless pursuant to death, divorce, or marriage)</a:t>
            </a:r>
            <a:endParaRPr sz="2800" b="0" i="0" u="none" strike="noStrike" cap="none">
              <a:latin typeface="Arial"/>
              <a:ea typeface="Arial"/>
              <a:cs typeface="Arial"/>
              <a:sym typeface="Arial"/>
            </a:endParaRPr>
          </a:p>
          <a:p>
            <a:pPr marL="685800" marR="0" lvl="1" indent="-50759" algn="l" rtl="0">
              <a:lnSpc>
                <a:spcPct val="90000"/>
              </a:lnSpc>
              <a:spcBef>
                <a:spcPts val="1001"/>
              </a:spcBef>
              <a:spcAft>
                <a:spcPts val="0"/>
              </a:spcAft>
              <a:buNone/>
            </a:pPr>
            <a:r>
              <a:rPr lang="es-ES" sz="2400" b="0" i="0" u="none" strike="noStrike" cap="none">
                <a:solidFill>
                  <a:srgbClr val="003348"/>
                </a:solidFill>
                <a:latin typeface="Montserrat"/>
                <a:ea typeface="Montserrat"/>
                <a:cs typeface="Montserrat"/>
                <a:sym typeface="Montserrat"/>
              </a:rPr>
              <a:t> </a:t>
            </a:r>
            <a:endParaRPr sz="2400" b="0" i="0" u="none" strike="noStrike" cap="none">
              <a:latin typeface="Arial"/>
              <a:ea typeface="Arial"/>
              <a:cs typeface="Arial"/>
              <a:sym typeface="Arial"/>
            </a:endParaRPr>
          </a:p>
        </p:txBody>
      </p:sp>
      <p:sp>
        <p:nvSpPr>
          <p:cNvPr id="473" name="Google Shape;473;p86"/>
          <p:cNvSpPr txBox="1"/>
          <p:nvPr/>
        </p:nvSpPr>
        <p:spPr>
          <a:xfrm>
            <a:off x="6777720" y="167760"/>
            <a:ext cx="4830120" cy="107460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Aplicabilidad de las Reglas</a:t>
            </a:r>
            <a:endParaRPr sz="3000" b="0" i="0" u="none" strike="noStrike" cap="none">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7"/>
        <p:cNvGrpSpPr/>
        <p:nvPr/>
      </p:nvGrpSpPr>
      <p:grpSpPr>
        <a:xfrm>
          <a:off x="0" y="0"/>
          <a:ext cx="0" cy="0"/>
          <a:chOff x="0" y="0"/>
          <a:chExt cx="0" cy="0"/>
        </a:xfrm>
      </p:grpSpPr>
      <p:sp>
        <p:nvSpPr>
          <p:cNvPr id="478" name="Google Shape;478;p87"/>
          <p:cNvSpPr txBox="1"/>
          <p:nvPr/>
        </p:nvSpPr>
        <p:spPr>
          <a:xfrm>
            <a:off x="628560" y="331920"/>
            <a:ext cx="5359320" cy="309708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s-ES" sz="5400" b="1" i="1" u="none" strike="noStrike" cap="none">
                <a:solidFill>
                  <a:srgbClr val="FFA300"/>
                </a:solidFill>
                <a:latin typeface="Barlow Condensed"/>
                <a:ea typeface="Barlow Condensed"/>
                <a:cs typeface="Barlow Condensed"/>
                <a:sym typeface="Barlow Condensed"/>
              </a:rPr>
              <a:t>Landlord Statutory Responsibilities: Habitability</a:t>
            </a:r>
            <a:endParaRPr sz="5400" b="0" i="0" u="none" strike="noStrike" cap="none">
              <a:latin typeface="Arial"/>
              <a:ea typeface="Arial"/>
              <a:cs typeface="Arial"/>
              <a:sym typeface="Arial"/>
            </a:endParaRPr>
          </a:p>
        </p:txBody>
      </p:sp>
      <p:sp>
        <p:nvSpPr>
          <p:cNvPr id="479" name="Google Shape;479;p87"/>
          <p:cNvSpPr txBox="1"/>
          <p:nvPr/>
        </p:nvSpPr>
        <p:spPr>
          <a:xfrm>
            <a:off x="6206760" y="404640"/>
            <a:ext cx="4499640" cy="30243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4800" b="1" i="1" u="none" strike="noStrike" cap="none">
                <a:solidFill>
                  <a:srgbClr val="007096"/>
                </a:solidFill>
                <a:latin typeface="Barlow"/>
                <a:ea typeface="Barlow"/>
                <a:cs typeface="Barlow"/>
                <a:sym typeface="Barlow"/>
              </a:rPr>
              <a:t>Obligaciones Estatutarias del Arrendador: La Habitabilidad</a:t>
            </a:r>
            <a:endParaRPr sz="4800" b="0" i="0" u="none" strike="noStrike" cap="non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1"/>
        <p:cNvGrpSpPr/>
        <p:nvPr/>
      </p:nvGrpSpPr>
      <p:grpSpPr>
        <a:xfrm>
          <a:off x="0" y="0"/>
          <a:ext cx="0" cy="0"/>
          <a:chOff x="0" y="0"/>
          <a:chExt cx="0" cy="0"/>
        </a:xfrm>
      </p:grpSpPr>
      <p:sp>
        <p:nvSpPr>
          <p:cNvPr id="272" name="Google Shape;272;p61"/>
          <p:cNvSpPr txBox="1"/>
          <p:nvPr/>
        </p:nvSpPr>
        <p:spPr>
          <a:xfrm>
            <a:off x="6634800" y="1047600"/>
            <a:ext cx="4953600" cy="5528160"/>
          </a:xfrm>
          <a:prstGeom prst="rect">
            <a:avLst/>
          </a:prstGeom>
          <a:noFill/>
          <a:ln>
            <a:noFill/>
          </a:ln>
        </p:spPr>
        <p:txBody>
          <a:bodyPr spcFirstLastPara="1" wrap="square" lIns="91425" tIns="45700" rIns="91425" bIns="45700" anchor="t" anchorCtr="0">
            <a:noAutofit/>
          </a:bodyPr>
          <a:lstStyle/>
          <a:p>
            <a:pPr marL="122400" marR="0" lvl="0" indent="0" algn="l" rtl="0">
              <a:lnSpc>
                <a:spcPct val="100000"/>
              </a:lnSpc>
              <a:spcBef>
                <a:spcPts val="0"/>
              </a:spcBef>
              <a:spcAft>
                <a:spcPts val="0"/>
              </a:spcAft>
              <a:buNone/>
            </a:pPr>
            <a:r>
              <a:rPr lang="es-ES" sz="2400" b="0" i="0" u="sng" strike="noStrike" cap="none">
                <a:solidFill>
                  <a:srgbClr val="007096"/>
                </a:solidFill>
                <a:latin typeface="Montserrat Medium"/>
                <a:ea typeface="Montserrat Medium"/>
                <a:cs typeface="Montserrat Medium"/>
                <a:sym typeface="Montserrat Medium"/>
              </a:rPr>
              <a:t>Consulta Legal Gratuita:</a:t>
            </a:r>
            <a:endParaRPr sz="2400" b="0" i="0" u="none" strike="noStrike" cap="none">
              <a:latin typeface="Arial"/>
              <a:ea typeface="Arial"/>
              <a:cs typeface="Arial"/>
              <a:sym typeface="Arial"/>
            </a:endParaRPr>
          </a:p>
          <a:p>
            <a:pPr marL="465120" marR="0" lvl="0" indent="-343080" algn="l" rtl="0">
              <a:lnSpc>
                <a:spcPct val="10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a:ea typeface="Montserrat"/>
                <a:cs typeface="Montserrat"/>
                <a:sym typeface="Montserrat"/>
              </a:rPr>
              <a:t>El </a:t>
            </a:r>
            <a:r>
              <a:rPr lang="es-ES" sz="2000" b="1" i="0" u="none" strike="noStrike" cap="none">
                <a:solidFill>
                  <a:srgbClr val="FFA300"/>
                </a:solidFill>
                <a:latin typeface="Montserrat"/>
                <a:ea typeface="Montserrat"/>
                <a:cs typeface="Montserrat"/>
                <a:sym typeface="Montserrat"/>
              </a:rPr>
              <a:t>tercer miércoles </a:t>
            </a:r>
            <a:r>
              <a:rPr lang="es-ES" sz="2000" b="0" i="0" u="none" strike="noStrike" cap="none">
                <a:solidFill>
                  <a:srgbClr val="FFA300"/>
                </a:solidFill>
                <a:latin typeface="Montserrat"/>
                <a:ea typeface="Montserrat"/>
                <a:cs typeface="Montserrat"/>
                <a:sym typeface="Montserrat"/>
              </a:rPr>
              <a:t>del mes; </a:t>
            </a:r>
            <a:r>
              <a:rPr lang="es-ES" sz="1800" b="1" i="0" u="none" strike="noStrike" cap="none">
                <a:solidFill>
                  <a:srgbClr val="FFA300"/>
                </a:solidFill>
                <a:latin typeface="Montserrat"/>
                <a:ea typeface="Montserrat"/>
                <a:cs typeface="Montserrat"/>
                <a:sym typeface="Montserrat"/>
              </a:rPr>
              <a:t>4 - 6 PM </a:t>
            </a:r>
            <a:endParaRPr sz="1800" b="0" i="0" u="none" strike="noStrike" cap="none">
              <a:latin typeface="Arial"/>
              <a:ea typeface="Arial"/>
              <a:cs typeface="Arial"/>
              <a:sym typeface="Arial"/>
            </a:endParaRPr>
          </a:p>
          <a:p>
            <a:pPr marL="465120" marR="0" lvl="0" indent="-343080" algn="l" rtl="0">
              <a:lnSpc>
                <a:spcPct val="100000"/>
              </a:lnSpc>
              <a:spcBef>
                <a:spcPts val="0"/>
              </a:spcBef>
              <a:spcAft>
                <a:spcPts val="0"/>
              </a:spcAft>
              <a:buClr>
                <a:srgbClr val="003348"/>
              </a:buClr>
              <a:buSzPts val="900"/>
              <a:buFont typeface="Arial"/>
              <a:buChar char="•"/>
            </a:pPr>
            <a:r>
              <a:rPr lang="es-ES" sz="2000" b="1" i="1" u="none" strike="noStrike" cap="none">
                <a:solidFill>
                  <a:srgbClr val="FFA300"/>
                </a:solidFill>
                <a:latin typeface="Montserrat"/>
                <a:ea typeface="Montserrat"/>
                <a:cs typeface="Montserrat"/>
                <a:sym typeface="Montserrat"/>
              </a:rPr>
              <a:t>Stout Street Health Center</a:t>
            </a:r>
            <a:r>
              <a:rPr lang="es-ES" sz="2000" b="0" i="0" u="none" strike="noStrike" cap="none">
                <a:solidFill>
                  <a:srgbClr val="FFA300"/>
                </a:solidFill>
                <a:latin typeface="Montserrat"/>
                <a:ea typeface="Montserrat"/>
                <a:cs typeface="Montserrat"/>
                <a:sym typeface="Montserrat"/>
              </a:rPr>
              <a:t>, ubicado en </a:t>
            </a:r>
            <a:r>
              <a:rPr lang="es-ES" sz="2000" b="1" i="0" u="none" strike="noStrike" cap="none">
                <a:solidFill>
                  <a:srgbClr val="FFA300"/>
                </a:solidFill>
                <a:latin typeface="Montserrat"/>
                <a:ea typeface="Montserrat"/>
                <a:cs typeface="Montserrat"/>
                <a:sym typeface="Montserrat"/>
              </a:rPr>
              <a:t>2130 Stout St., Denver</a:t>
            </a:r>
            <a:endParaRPr sz="2000" b="0" i="0" u="none" strike="noStrike" cap="none">
              <a:latin typeface="Arial"/>
              <a:ea typeface="Arial"/>
              <a:cs typeface="Arial"/>
              <a:sym typeface="Arial"/>
            </a:endParaRPr>
          </a:p>
          <a:p>
            <a:pPr marL="444600" marR="0" lvl="0" indent="-343079" algn="l" rtl="0">
              <a:lnSpc>
                <a:spcPct val="100000"/>
              </a:lnSpc>
              <a:spcBef>
                <a:spcPts val="0"/>
              </a:spcBef>
              <a:spcAft>
                <a:spcPts val="0"/>
              </a:spcAft>
              <a:buClr>
                <a:srgbClr val="FFA300"/>
              </a:buClr>
              <a:buSzPts val="900"/>
              <a:buFont typeface="Arial"/>
              <a:buChar char="•"/>
            </a:pPr>
            <a:r>
              <a:rPr lang="es-ES" sz="2000" b="0" i="0" u="none" strike="noStrike" cap="none">
                <a:solidFill>
                  <a:srgbClr val="FFA300"/>
                </a:solidFill>
                <a:latin typeface="Montserrat"/>
                <a:ea typeface="Montserrat"/>
                <a:cs typeface="Montserrat"/>
                <a:sym typeface="Montserrat"/>
              </a:rPr>
              <a:t>Acompáñenos en persona, por teléfono/por Zoom en un “cuarto virtual privado”</a:t>
            </a:r>
            <a:endParaRPr sz="2000" b="0" i="0" u="none" strike="noStrike" cap="none">
              <a:latin typeface="Arial"/>
              <a:ea typeface="Arial"/>
              <a:cs typeface="Arial"/>
              <a:sym typeface="Arial"/>
            </a:endParaRPr>
          </a:p>
          <a:p>
            <a:pPr marL="444600" marR="0" lvl="0" indent="-343079" algn="l" rtl="0">
              <a:lnSpc>
                <a:spcPct val="100000"/>
              </a:lnSpc>
              <a:spcBef>
                <a:spcPts val="0"/>
              </a:spcBef>
              <a:spcAft>
                <a:spcPts val="0"/>
              </a:spcAft>
              <a:buClr>
                <a:srgbClr val="FFA300"/>
              </a:buClr>
              <a:buSzPts val="900"/>
              <a:buFont typeface="Arial"/>
              <a:buChar char="•"/>
            </a:pPr>
            <a:r>
              <a:rPr lang="es-ES" sz="2000" b="0" i="0" u="none" strike="noStrike" cap="none">
                <a:solidFill>
                  <a:srgbClr val="FFA300"/>
                </a:solidFill>
                <a:latin typeface="Montserrat"/>
                <a:ea typeface="Montserrat"/>
                <a:cs typeface="Montserrat"/>
                <a:sym typeface="Montserrat"/>
              </a:rPr>
              <a:t>Cara a cara con un abogado voluntario, para contestar sus preguntas</a:t>
            </a:r>
            <a:endParaRPr sz="2000" b="0" i="0" u="none" strike="noStrike" cap="none">
              <a:latin typeface="Arial"/>
              <a:ea typeface="Arial"/>
              <a:cs typeface="Arial"/>
              <a:sym typeface="Arial"/>
            </a:endParaRPr>
          </a:p>
          <a:p>
            <a:pPr marL="444600" marR="0" lvl="0" indent="-343079" algn="l" rtl="0">
              <a:lnSpc>
                <a:spcPct val="100000"/>
              </a:lnSpc>
              <a:spcBef>
                <a:spcPts val="0"/>
              </a:spcBef>
              <a:spcAft>
                <a:spcPts val="0"/>
              </a:spcAft>
              <a:buClr>
                <a:srgbClr val="FFA300"/>
              </a:buClr>
              <a:buSzPts val="900"/>
              <a:buFont typeface="Arial"/>
              <a:buChar char="•"/>
            </a:pPr>
            <a:r>
              <a:rPr lang="es-ES" sz="2000" b="0" i="0" u="sng" strike="noStrike" cap="none">
                <a:solidFill>
                  <a:srgbClr val="FFA300"/>
                </a:solidFill>
                <a:latin typeface="Montserrat"/>
                <a:ea typeface="Montserrat"/>
                <a:cs typeface="Montserrat"/>
                <a:sym typeface="Montserrat"/>
              </a:rPr>
              <a:t> </a:t>
            </a:r>
            <a:endParaRPr sz="2000" b="0" i="0" u="none" strike="noStrike" cap="none">
              <a:latin typeface="Arial"/>
              <a:ea typeface="Arial"/>
              <a:cs typeface="Arial"/>
              <a:sym typeface="Arial"/>
            </a:endParaRPr>
          </a:p>
          <a:p>
            <a:pPr marL="122400" marR="0" lvl="0" indent="0" algn="l" rtl="0">
              <a:lnSpc>
                <a:spcPct val="100000"/>
              </a:lnSpc>
              <a:spcBef>
                <a:spcPts val="0"/>
              </a:spcBef>
              <a:spcAft>
                <a:spcPts val="0"/>
              </a:spcAft>
              <a:buNone/>
            </a:pPr>
            <a:r>
              <a:rPr lang="es-ES" sz="2200" b="0" i="0" u="sng" strike="noStrike" cap="none">
                <a:solidFill>
                  <a:srgbClr val="007096"/>
                </a:solidFill>
                <a:latin typeface="Montserrat Medium"/>
                <a:ea typeface="Montserrat Medium"/>
                <a:cs typeface="Montserrat Medium"/>
                <a:sym typeface="Montserrat Medium"/>
              </a:rPr>
              <a:t>Inscríbase:</a:t>
            </a:r>
            <a:endParaRPr sz="2200" b="0" i="0" u="none" strike="noStrike" cap="none">
              <a:latin typeface="Arial"/>
              <a:ea typeface="Arial"/>
              <a:cs typeface="Arial"/>
              <a:sym typeface="Arial"/>
            </a:endParaRPr>
          </a:p>
          <a:p>
            <a:pPr marL="457200" marR="0" lvl="0" indent="-343080" algn="l" rtl="0">
              <a:lnSpc>
                <a:spcPct val="10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a:ea typeface="Montserrat"/>
                <a:cs typeface="Montserrat"/>
                <a:sym typeface="Montserrat"/>
              </a:rPr>
              <a:t>Visitando la </a:t>
            </a:r>
            <a:r>
              <a:rPr lang="es-ES" sz="2000" b="0" i="0" u="sng" strike="noStrike" cap="none">
                <a:solidFill>
                  <a:schemeClr val="hlink"/>
                </a:solidFill>
                <a:latin typeface="Montserrat"/>
                <a:ea typeface="Montserrat"/>
                <a:cs typeface="Montserrat"/>
                <a:sym typeface="Montserrat"/>
                <a:hlinkClick r:id="rId3"/>
              </a:rPr>
              <a:t>pág</a:t>
            </a:r>
            <a:r>
              <a:rPr lang="es-ES" sz="1900" b="0" i="0" u="sng" strike="noStrike" cap="none">
                <a:solidFill>
                  <a:schemeClr val="hlink"/>
                </a:solidFill>
                <a:latin typeface="Montserrat"/>
                <a:ea typeface="Montserrat"/>
                <a:cs typeface="Montserrat"/>
                <a:sym typeface="Montserrat"/>
                <a:hlinkClick r:id="rId3"/>
              </a:rPr>
              <a:t>. de Eventos</a:t>
            </a:r>
            <a:r>
              <a:rPr lang="es-ES" sz="1900" b="0" i="0" u="none" strike="noStrike" cap="none">
                <a:solidFill>
                  <a:srgbClr val="FFA300"/>
                </a:solidFill>
                <a:latin typeface="Montserrat"/>
                <a:ea typeface="Montserrat"/>
                <a:cs typeface="Montserrat"/>
                <a:sym typeface="Montserrat"/>
              </a:rPr>
              <a:t> en nuestro sitio web (haga clic en ‘</a:t>
            </a:r>
            <a:r>
              <a:rPr lang="es-ES" sz="1900" b="0" i="1" u="none" strike="noStrike" cap="none">
                <a:solidFill>
                  <a:srgbClr val="FFA300"/>
                </a:solidFill>
                <a:latin typeface="Montserrat"/>
                <a:ea typeface="Montserrat"/>
                <a:cs typeface="Montserrat"/>
                <a:sym typeface="Montserrat"/>
              </a:rPr>
              <a:t>RSVP</a:t>
            </a:r>
            <a:r>
              <a:rPr lang="es-ES" sz="1900" b="0" i="0" u="none" strike="noStrike" cap="none">
                <a:solidFill>
                  <a:srgbClr val="FFA300"/>
                </a:solidFill>
                <a:latin typeface="Montserrat"/>
                <a:ea typeface="Montserrat"/>
                <a:cs typeface="Montserrat"/>
                <a:sym typeface="Montserrat"/>
              </a:rPr>
              <a:t>’); o enviando un correo a: </a:t>
            </a:r>
            <a:r>
              <a:rPr lang="es-ES" sz="1900" b="0" i="0" u="sng" strike="noStrike" cap="none">
                <a:solidFill>
                  <a:schemeClr val="hlink"/>
                </a:solidFill>
                <a:latin typeface="Montserrat"/>
                <a:ea typeface="Montserrat"/>
                <a:cs typeface="Montserrat"/>
                <a:sym typeface="Montserrat"/>
                <a:hlinkClick r:id="rId4"/>
              </a:rPr>
              <a:t>contact@copovertylawproject.org</a:t>
            </a:r>
            <a:r>
              <a:rPr lang="es-ES" sz="1900" b="0" i="0" u="sng" strike="noStrike" cap="none">
                <a:solidFill>
                  <a:srgbClr val="FFA300"/>
                </a:solidFill>
                <a:latin typeface="Montserrat"/>
                <a:ea typeface="Montserrat"/>
                <a:cs typeface="Montserrat"/>
                <a:sym typeface="Montserrat"/>
              </a:rPr>
              <a:t> </a:t>
            </a:r>
            <a:endParaRPr sz="1900" b="0" i="0" u="none" strike="noStrike" cap="none">
              <a:latin typeface="Arial"/>
              <a:ea typeface="Arial"/>
              <a:cs typeface="Arial"/>
              <a:sym typeface="Arial"/>
            </a:endParaRPr>
          </a:p>
          <a:p>
            <a:pPr marL="457200" marR="0" lvl="0" indent="-343080" algn="l" rtl="0">
              <a:lnSpc>
                <a:spcPct val="100000"/>
              </a:lnSpc>
              <a:spcBef>
                <a:spcPts val="0"/>
              </a:spcBef>
              <a:spcAft>
                <a:spcPts val="0"/>
              </a:spcAft>
              <a:buClr>
                <a:srgbClr val="FFA300"/>
              </a:buClr>
              <a:buSzPts val="855"/>
              <a:buFont typeface="Arial"/>
              <a:buChar char="•"/>
            </a:pPr>
            <a:r>
              <a:rPr lang="es-ES" sz="1900" b="0" i="0" u="none" strike="noStrike" cap="none">
                <a:solidFill>
                  <a:srgbClr val="FFA300"/>
                </a:solidFill>
                <a:latin typeface="Montserrat"/>
                <a:ea typeface="Montserrat"/>
                <a:cs typeface="Montserrat"/>
                <a:sym typeface="Montserrat"/>
              </a:rPr>
              <a:t>O llame al </a:t>
            </a:r>
            <a:r>
              <a:rPr lang="es-ES" sz="1900" b="1" i="0" u="none" strike="noStrike" cap="none">
                <a:solidFill>
                  <a:srgbClr val="007096"/>
                </a:solidFill>
                <a:latin typeface="Montserrat"/>
                <a:ea typeface="Montserrat"/>
                <a:cs typeface="Montserrat"/>
                <a:sym typeface="Montserrat"/>
              </a:rPr>
              <a:t>720-500-2587 </a:t>
            </a:r>
            <a:endParaRPr sz="1900" b="0" i="0" u="none" strike="noStrike" cap="none">
              <a:latin typeface="Arial"/>
              <a:ea typeface="Arial"/>
              <a:cs typeface="Arial"/>
              <a:sym typeface="Arial"/>
            </a:endParaRPr>
          </a:p>
          <a:p>
            <a:pPr marL="571680" marR="0" lvl="1" indent="0" algn="l" rtl="0">
              <a:lnSpc>
                <a:spcPct val="100000"/>
              </a:lnSpc>
              <a:spcBef>
                <a:spcPts val="0"/>
              </a:spcBef>
              <a:spcAft>
                <a:spcPts val="0"/>
              </a:spcAft>
              <a:buNone/>
            </a:pPr>
            <a:r>
              <a:rPr lang="es-ES" sz="1400" b="0" i="0" u="none" strike="noStrike" cap="none">
                <a:solidFill>
                  <a:srgbClr val="FFA300"/>
                </a:solidFill>
                <a:latin typeface="Montserrat"/>
                <a:ea typeface="Montserrat"/>
                <a:cs typeface="Montserrat"/>
                <a:sym typeface="Montserrat"/>
              </a:rPr>
              <a:t>(</a:t>
            </a:r>
            <a:r>
              <a:rPr lang="es-ES" sz="1400" b="0" i="0" u="none" strike="noStrike" cap="none">
                <a:solidFill>
                  <a:srgbClr val="007096"/>
                </a:solidFill>
                <a:latin typeface="Montserrat"/>
                <a:ea typeface="Montserrat"/>
                <a:cs typeface="Montserrat"/>
                <a:sym typeface="Montserrat"/>
              </a:rPr>
              <a:t>Para los que hablan español</a:t>
            </a:r>
            <a:r>
              <a:rPr lang="es-ES" sz="1400" b="0" i="0" u="none" strike="noStrike" cap="none">
                <a:solidFill>
                  <a:srgbClr val="FFA300"/>
                </a:solidFill>
                <a:latin typeface="Montserrat"/>
                <a:ea typeface="Montserrat"/>
                <a:cs typeface="Montserrat"/>
                <a:sym typeface="Montserrat"/>
              </a:rPr>
              <a:t>)</a:t>
            </a:r>
            <a:endParaRPr sz="1400" b="0" i="0" u="none" strike="noStrike" cap="none">
              <a:latin typeface="Arial"/>
              <a:ea typeface="Arial"/>
              <a:cs typeface="Arial"/>
              <a:sym typeface="Arial"/>
            </a:endParaRPr>
          </a:p>
        </p:txBody>
      </p:sp>
      <p:sp>
        <p:nvSpPr>
          <p:cNvPr id="273" name="Google Shape;273;p61"/>
          <p:cNvSpPr txBox="1"/>
          <p:nvPr/>
        </p:nvSpPr>
        <p:spPr>
          <a:xfrm>
            <a:off x="1583280" y="1047600"/>
            <a:ext cx="4884480" cy="56566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2800" b="0" i="0" u="sng" strike="noStrike" cap="none">
                <a:solidFill>
                  <a:srgbClr val="003348"/>
                </a:solidFill>
                <a:latin typeface="Montserrat"/>
                <a:ea typeface="Montserrat"/>
                <a:cs typeface="Montserrat"/>
                <a:sym typeface="Montserrat"/>
              </a:rPr>
              <a:t>Monthly Legal Clinic</a:t>
            </a: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0"/>
              </a:spcBef>
              <a:spcAft>
                <a:spcPts val="0"/>
              </a:spcAft>
              <a:buClr>
                <a:srgbClr val="003348"/>
              </a:buClr>
              <a:buSzPts val="1170"/>
              <a:buFont typeface="Arial"/>
              <a:buChar char="•"/>
            </a:pPr>
            <a:r>
              <a:rPr lang="es-ES" sz="2600" b="0" i="0" u="none" strike="noStrike" cap="none">
                <a:solidFill>
                  <a:srgbClr val="003348"/>
                </a:solidFill>
                <a:latin typeface="Montserrat"/>
                <a:ea typeface="Montserrat"/>
                <a:cs typeface="Montserrat"/>
                <a:sym typeface="Montserrat"/>
              </a:rPr>
              <a:t>Third Wednesday 4-6pm </a:t>
            </a:r>
            <a:endParaRPr sz="2600" b="0" i="0" u="none" strike="noStrike" cap="none">
              <a:latin typeface="Arial"/>
              <a:ea typeface="Arial"/>
              <a:cs typeface="Arial"/>
              <a:sym typeface="Arial"/>
            </a:endParaRPr>
          </a:p>
          <a:p>
            <a:pPr marL="228600" marR="0" lvl="0" indent="-228600" algn="l" rtl="0">
              <a:lnSpc>
                <a:spcPct val="90000"/>
              </a:lnSpc>
              <a:spcBef>
                <a:spcPts val="0"/>
              </a:spcBef>
              <a:spcAft>
                <a:spcPts val="0"/>
              </a:spcAft>
              <a:buClr>
                <a:srgbClr val="003348"/>
              </a:buClr>
              <a:buSzPts val="1170"/>
              <a:buFont typeface="Arial"/>
              <a:buChar char="•"/>
            </a:pPr>
            <a:r>
              <a:rPr lang="es-ES" sz="2600" b="0" i="0" u="none" strike="noStrike" cap="none">
                <a:solidFill>
                  <a:srgbClr val="003348"/>
                </a:solidFill>
                <a:latin typeface="Montserrat"/>
                <a:ea typeface="Montserrat"/>
                <a:cs typeface="Montserrat"/>
                <a:sym typeface="Montserrat"/>
              </a:rPr>
              <a:t>Stout Street Health Center (2130 Stout)</a:t>
            </a:r>
            <a:endParaRPr sz="2600" b="0" i="0" u="none" strike="noStrike" cap="none">
              <a:latin typeface="Arial"/>
              <a:ea typeface="Arial"/>
              <a:cs typeface="Arial"/>
              <a:sym typeface="Arial"/>
            </a:endParaRPr>
          </a:p>
          <a:p>
            <a:pPr marL="228600" marR="0" lvl="0" indent="-216000" algn="l" rtl="0">
              <a:lnSpc>
                <a:spcPct val="90000"/>
              </a:lnSpc>
              <a:spcBef>
                <a:spcPts val="0"/>
              </a:spcBef>
              <a:spcAft>
                <a:spcPts val="0"/>
              </a:spcAft>
              <a:buClr>
                <a:srgbClr val="003348"/>
              </a:buClr>
              <a:buSzPts val="1170"/>
              <a:buFont typeface="Arial"/>
              <a:buChar char="•"/>
            </a:pPr>
            <a:r>
              <a:rPr lang="es-ES" sz="2600" b="0" i="0" u="none" strike="noStrike" cap="none">
                <a:solidFill>
                  <a:srgbClr val="003348"/>
                </a:solidFill>
                <a:latin typeface="Montserrat"/>
                <a:ea typeface="Montserrat"/>
                <a:cs typeface="Montserrat"/>
                <a:sym typeface="Montserrat"/>
              </a:rPr>
              <a:t>Join in person or by Zoom/phone in private virtual “room”</a:t>
            </a:r>
            <a:endParaRPr sz="2600" b="0" i="0" u="none" strike="noStrike" cap="none">
              <a:latin typeface="Arial"/>
              <a:ea typeface="Arial"/>
              <a:cs typeface="Arial"/>
              <a:sym typeface="Arial"/>
            </a:endParaRPr>
          </a:p>
          <a:p>
            <a:pPr marL="228600" marR="0" lvl="0" indent="-216000" algn="l" rtl="0">
              <a:lnSpc>
                <a:spcPct val="90000"/>
              </a:lnSpc>
              <a:spcBef>
                <a:spcPts val="0"/>
              </a:spcBef>
              <a:spcAft>
                <a:spcPts val="0"/>
              </a:spcAft>
              <a:buClr>
                <a:srgbClr val="003348"/>
              </a:buClr>
              <a:buSzPts val="1170"/>
              <a:buFont typeface="Arial"/>
              <a:buChar char="•"/>
            </a:pPr>
            <a:r>
              <a:rPr lang="es-ES" sz="2600" b="0" i="0" u="none" strike="noStrike" cap="none">
                <a:solidFill>
                  <a:srgbClr val="003348"/>
                </a:solidFill>
                <a:latin typeface="Montserrat"/>
                <a:ea typeface="Montserrat"/>
                <a:cs typeface="Montserrat"/>
                <a:sym typeface="Montserrat"/>
              </a:rPr>
              <a:t>Speak 1-on-1 with a volunteer lawyer</a:t>
            </a:r>
            <a:endParaRPr sz="2600" b="0" i="0" u="none" strike="noStrike" cap="none">
              <a:latin typeface="Arial"/>
              <a:ea typeface="Arial"/>
              <a:cs typeface="Arial"/>
              <a:sym typeface="Arial"/>
            </a:endParaRPr>
          </a:p>
          <a:p>
            <a:pPr marL="228600" marR="0" lvl="0" indent="0" algn="l" rtl="0">
              <a:lnSpc>
                <a:spcPct val="90000"/>
              </a:lnSpc>
              <a:spcBef>
                <a:spcPts val="0"/>
              </a:spcBef>
              <a:spcAft>
                <a:spcPts val="0"/>
              </a:spcAft>
              <a:buNone/>
            </a:pPr>
            <a:r>
              <a:rPr lang="es-ES" sz="2600" b="0" i="0" u="none" strike="noStrike" cap="none">
                <a:solidFill>
                  <a:srgbClr val="003348"/>
                </a:solidFill>
                <a:latin typeface="Montserrat"/>
                <a:ea typeface="Montserrat"/>
                <a:cs typeface="Montserrat"/>
                <a:sym typeface="Montserrat"/>
              </a:rPr>
              <a:t> </a:t>
            </a:r>
            <a:endParaRPr sz="26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ES" sz="2800" b="0" i="0" u="sng" strike="noStrike" cap="none">
                <a:solidFill>
                  <a:srgbClr val="003348"/>
                </a:solidFill>
                <a:latin typeface="Montserrat"/>
                <a:ea typeface="Montserrat"/>
                <a:cs typeface="Montserrat"/>
                <a:sym typeface="Montserrat"/>
              </a:rPr>
              <a:t>How to Sign Up:</a:t>
            </a:r>
            <a:endParaRPr sz="2800" b="0" i="0" u="none" strike="noStrike" cap="none">
              <a:latin typeface="Arial"/>
              <a:ea typeface="Arial"/>
              <a:cs typeface="Arial"/>
              <a:sym typeface="Arial"/>
            </a:endParaRPr>
          </a:p>
          <a:p>
            <a:pPr marL="228600" marR="0" lvl="0" indent="-177840"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RSVP on our website</a:t>
            </a:r>
            <a:endParaRPr sz="2000" b="0" i="0" u="none" strike="noStrike" cap="none">
              <a:latin typeface="Arial"/>
              <a:ea typeface="Arial"/>
              <a:cs typeface="Arial"/>
              <a:sym typeface="Arial"/>
            </a:endParaRPr>
          </a:p>
          <a:p>
            <a:pPr marL="228600" marR="0" lvl="0" indent="0" algn="l" rtl="0">
              <a:lnSpc>
                <a:spcPct val="90000"/>
              </a:lnSpc>
              <a:spcBef>
                <a:spcPts val="0"/>
              </a:spcBef>
              <a:spcAft>
                <a:spcPts val="0"/>
              </a:spcAft>
              <a:buNone/>
            </a:pPr>
            <a:r>
              <a:rPr lang="es-ES" sz="2000" b="0" i="0" u="sng" strike="noStrike" cap="none">
                <a:solidFill>
                  <a:schemeClr val="hlink"/>
                </a:solidFill>
                <a:latin typeface="Montserrat"/>
                <a:ea typeface="Montserrat"/>
                <a:cs typeface="Montserrat"/>
                <a:sym typeface="Montserrat"/>
                <a:hlinkClick r:id="rId5"/>
              </a:rPr>
              <a:t>CPLP Events</a:t>
            </a:r>
            <a:endParaRPr sz="2000" b="0" i="0" u="none" strike="noStrike" cap="none">
              <a:latin typeface="Arial"/>
              <a:ea typeface="Arial"/>
              <a:cs typeface="Arial"/>
              <a:sym typeface="Arial"/>
            </a:endParaRPr>
          </a:p>
          <a:p>
            <a:pPr marL="228600" marR="0" lvl="0" indent="-177840" algn="l" rtl="0">
              <a:lnSpc>
                <a:spcPct val="90000"/>
              </a:lnSpc>
              <a:spcBef>
                <a:spcPts val="0"/>
              </a:spcBef>
              <a:spcAft>
                <a:spcPts val="0"/>
              </a:spcAft>
              <a:buClr>
                <a:srgbClr val="003348"/>
              </a:buClr>
              <a:buSzPts val="900"/>
              <a:buFont typeface="Arial"/>
              <a:buChar char="•"/>
            </a:pPr>
            <a:r>
              <a:rPr lang="es-ES" sz="2000" b="0" i="0" u="sng" strike="noStrike" cap="none">
                <a:solidFill>
                  <a:schemeClr val="hlink"/>
                </a:solidFill>
                <a:latin typeface="Montserrat"/>
                <a:ea typeface="Montserrat"/>
                <a:cs typeface="Montserrat"/>
                <a:sym typeface="Montserrat"/>
                <a:hlinkClick r:id="rId4"/>
              </a:rPr>
              <a:t>contact@copovertylawproject.org</a:t>
            </a:r>
            <a:r>
              <a:rPr lang="es-ES" sz="2000" b="0" i="0" u="none" strike="noStrike" cap="none">
                <a:solidFill>
                  <a:srgbClr val="003348"/>
                </a:solidFill>
                <a:latin typeface="Montserrat"/>
                <a:ea typeface="Montserrat"/>
                <a:cs typeface="Montserrat"/>
                <a:sym typeface="Montserrat"/>
              </a:rPr>
              <a:t> </a:t>
            </a:r>
            <a:endParaRPr sz="2000" b="0" i="0" u="none" strike="noStrike" cap="none">
              <a:latin typeface="Arial"/>
              <a:ea typeface="Arial"/>
              <a:cs typeface="Arial"/>
              <a:sym typeface="Arial"/>
            </a:endParaRPr>
          </a:p>
          <a:p>
            <a:pPr marL="228600" marR="0" lvl="0" indent="-177840"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Call </a:t>
            </a:r>
            <a:r>
              <a:rPr lang="es-ES" sz="1800" b="1" i="0" u="none" strike="noStrike" cap="none">
                <a:solidFill>
                  <a:srgbClr val="003348"/>
                </a:solidFill>
                <a:latin typeface="Montserrat"/>
                <a:ea typeface="Montserrat"/>
                <a:cs typeface="Montserrat"/>
                <a:sym typeface="Montserrat"/>
              </a:rPr>
              <a:t>720-515-6130</a:t>
            </a:r>
            <a:endParaRPr sz="1800" b="0" i="0" u="none" strike="noStrike" cap="none">
              <a:latin typeface="Arial"/>
              <a:ea typeface="Arial"/>
              <a:cs typeface="Arial"/>
              <a:sym typeface="Arial"/>
            </a:endParaRPr>
          </a:p>
          <a:p>
            <a:pPr marL="228600" marR="0" lvl="0" indent="0" algn="l" rtl="0">
              <a:lnSpc>
                <a:spcPct val="90000"/>
              </a:lnSpc>
              <a:spcBef>
                <a:spcPts val="0"/>
              </a:spcBef>
              <a:spcAft>
                <a:spcPts val="0"/>
              </a:spcAft>
              <a:buNone/>
            </a:pPr>
            <a:r>
              <a:rPr lang="es-ES" sz="2000" b="0" i="0" u="none" strike="noStrike" cap="none">
                <a:solidFill>
                  <a:srgbClr val="003348"/>
                </a:solidFill>
                <a:latin typeface="Montserrat"/>
                <a:ea typeface="Montserrat"/>
                <a:cs typeface="Montserrat"/>
                <a:sym typeface="Montserrat"/>
              </a:rPr>
              <a:t>(For English speakers)</a:t>
            </a:r>
            <a:endParaRPr sz="2000" b="0" i="0" u="none" strike="noStrike" cap="none">
              <a:latin typeface="Arial"/>
              <a:ea typeface="Arial"/>
              <a:cs typeface="Arial"/>
              <a:sym typeface="Arial"/>
            </a:endParaRPr>
          </a:p>
        </p:txBody>
      </p:sp>
      <p:sp>
        <p:nvSpPr>
          <p:cNvPr id="274" name="Google Shape;274;p61"/>
          <p:cNvSpPr txBox="1"/>
          <p:nvPr/>
        </p:nvSpPr>
        <p:spPr>
          <a:xfrm>
            <a:off x="1774800" y="153720"/>
            <a:ext cx="8902080" cy="8942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4800" b="1" i="0" u="none" strike="noStrike" cap="none">
                <a:solidFill>
                  <a:srgbClr val="FFA300"/>
                </a:solidFill>
                <a:latin typeface="Barlow Condensed"/>
                <a:ea typeface="Barlow Condensed"/>
                <a:cs typeface="Barlow Condensed"/>
                <a:sym typeface="Barlow Condensed"/>
              </a:rPr>
              <a:t>Colorado Poverty Law Project</a:t>
            </a:r>
            <a:endParaRPr sz="4800" b="0" i="0" u="none" strike="noStrike" cap="none">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3"/>
        <p:cNvGrpSpPr/>
        <p:nvPr/>
      </p:nvGrpSpPr>
      <p:grpSpPr>
        <a:xfrm>
          <a:off x="0" y="0"/>
          <a:ext cx="0" cy="0"/>
          <a:chOff x="0" y="0"/>
          <a:chExt cx="0" cy="0"/>
        </a:xfrm>
      </p:grpSpPr>
      <p:sp>
        <p:nvSpPr>
          <p:cNvPr id="484" name="Google Shape;484;p88"/>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Habitability Definition</a:t>
            </a:r>
            <a:endParaRPr sz="3200" b="0" i="0" u="none" strike="noStrike" cap="none">
              <a:latin typeface="Arial"/>
              <a:ea typeface="Arial"/>
              <a:cs typeface="Arial"/>
              <a:sym typeface="Arial"/>
            </a:endParaRPr>
          </a:p>
        </p:txBody>
      </p:sp>
      <p:sp>
        <p:nvSpPr>
          <p:cNvPr id="485" name="Google Shape;485;p88"/>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407880" marR="0" lvl="0" indent="-352440" algn="l" rtl="0">
              <a:lnSpc>
                <a:spcPct val="9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Medium"/>
                <a:ea typeface="Montserrat Medium"/>
                <a:cs typeface="Montserrat Medium"/>
                <a:sym typeface="Montserrat Medium"/>
              </a:rPr>
              <a:t>Una responsabilidad que recae sobre los arrendadores de hacer que una residencia pueda ser habitada por personas</a:t>
            </a:r>
            <a:endParaRPr sz="20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000" b="0" i="0" u="none" strike="noStrike" cap="none">
                <a:solidFill>
                  <a:srgbClr val="FFA300"/>
                </a:solidFill>
                <a:latin typeface="Montserrat Medium"/>
                <a:ea typeface="Montserrat Medium"/>
                <a:cs typeface="Montserrat Medium"/>
                <a:sym typeface="Montserrat Medium"/>
              </a:rPr>
              <a:t> </a:t>
            </a:r>
            <a:endParaRPr sz="2000" b="0" i="0" u="none" strike="noStrike" cap="none">
              <a:latin typeface="Arial"/>
              <a:ea typeface="Arial"/>
              <a:cs typeface="Arial"/>
              <a:sym typeface="Arial"/>
            </a:endParaRPr>
          </a:p>
          <a:p>
            <a:pPr marL="407880" marR="0" lvl="0" indent="-352440" algn="l" rtl="0">
              <a:lnSpc>
                <a:spcPct val="9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Medium"/>
                <a:ea typeface="Montserrat Medium"/>
                <a:cs typeface="Montserrat Medium"/>
                <a:sym typeface="Montserrat Medium"/>
              </a:rPr>
              <a:t>Dos fuentes para las obligaciones de los arrendadores respecto a los residentes de casas móviles en Colorado:</a:t>
            </a:r>
            <a:endParaRPr sz="2000" b="0" i="0" u="none" strike="noStrike" cap="none">
              <a:latin typeface="Arial"/>
              <a:ea typeface="Arial"/>
              <a:cs typeface="Arial"/>
              <a:sym typeface="Arial"/>
            </a:endParaRPr>
          </a:p>
          <a:p>
            <a:pPr marL="407880" marR="0" lvl="0" indent="-352440" algn="l" rtl="0">
              <a:lnSpc>
                <a:spcPct val="90000"/>
              </a:lnSpc>
              <a:spcBef>
                <a:spcPts val="0"/>
              </a:spcBef>
              <a:spcAft>
                <a:spcPts val="0"/>
              </a:spcAft>
              <a:buClr>
                <a:srgbClr val="003348"/>
              </a:buClr>
              <a:buSzPts val="990"/>
              <a:buFont typeface="Arial"/>
              <a:buChar char="•"/>
            </a:pPr>
            <a:r>
              <a:rPr lang="es-ES" sz="2200" b="0" i="0" u="none" strike="noStrike" cap="none">
                <a:solidFill>
                  <a:srgbClr val="FFA300"/>
                </a:solidFill>
                <a:latin typeface="Montserrat Medium"/>
                <a:ea typeface="Montserrat Medium"/>
                <a:cs typeface="Montserrat Medium"/>
                <a:sym typeface="Montserrat Medium"/>
              </a:rPr>
              <a:t> </a:t>
            </a:r>
            <a:endParaRPr sz="2200" b="0" i="0" u="none" strike="noStrike" cap="none">
              <a:latin typeface="Arial"/>
              <a:ea typeface="Arial"/>
              <a:cs typeface="Arial"/>
              <a:sym typeface="Arial"/>
            </a:endParaRPr>
          </a:p>
          <a:p>
            <a:pPr marL="865080" marR="0" lvl="2" indent="-352440" algn="l" rtl="0">
              <a:lnSpc>
                <a:spcPct val="90000"/>
              </a:lnSpc>
              <a:spcBef>
                <a:spcPts val="0"/>
              </a:spcBef>
              <a:spcAft>
                <a:spcPts val="0"/>
              </a:spcAft>
              <a:buClr>
                <a:srgbClr val="003348"/>
              </a:buClr>
              <a:buSzPts val="810"/>
              <a:buFont typeface="Arial"/>
              <a:buChar char="•"/>
            </a:pPr>
            <a:r>
              <a:rPr lang="es-ES" sz="1800" b="0" i="0" u="none" strike="noStrike" cap="none">
                <a:solidFill>
                  <a:srgbClr val="FFA300"/>
                </a:solidFill>
                <a:latin typeface="Montserrat Medium"/>
                <a:ea typeface="Montserrat Medium"/>
                <a:cs typeface="Montserrat Medium"/>
                <a:sym typeface="Montserrat Medium"/>
              </a:rPr>
              <a:t>Ley de Predios de Casas Móviles (MHPA, por sus siglas en inglés)</a:t>
            </a:r>
            <a:endParaRPr sz="1800" b="0" i="0" u="none" strike="noStrike" cap="none">
              <a:latin typeface="Arial"/>
              <a:ea typeface="Arial"/>
              <a:cs typeface="Arial"/>
              <a:sym typeface="Arial"/>
            </a:endParaRPr>
          </a:p>
          <a:p>
            <a:pPr marL="865080" marR="0" lvl="2" indent="-352440" algn="l" rtl="0">
              <a:lnSpc>
                <a:spcPct val="90000"/>
              </a:lnSpc>
              <a:spcBef>
                <a:spcPts val="0"/>
              </a:spcBef>
              <a:spcAft>
                <a:spcPts val="0"/>
              </a:spcAft>
              <a:buClr>
                <a:srgbClr val="003348"/>
              </a:buClr>
              <a:buSzPts val="810"/>
              <a:buFont typeface="Arial"/>
              <a:buChar char="•"/>
            </a:pPr>
            <a:r>
              <a:rPr lang="es-ES" sz="1800" b="0" i="0" u="none" strike="noStrike" cap="none">
                <a:solidFill>
                  <a:srgbClr val="FFA300"/>
                </a:solidFill>
                <a:latin typeface="Montserrat Medium"/>
                <a:ea typeface="Montserrat Medium"/>
                <a:cs typeface="Montserrat Medium"/>
                <a:sym typeface="Montserrat Medium"/>
              </a:rPr>
              <a:t> </a:t>
            </a:r>
            <a:endParaRPr sz="1800" b="0" i="0" u="none" strike="noStrike" cap="none">
              <a:latin typeface="Arial"/>
              <a:ea typeface="Arial"/>
              <a:cs typeface="Arial"/>
              <a:sym typeface="Arial"/>
            </a:endParaRPr>
          </a:p>
          <a:p>
            <a:pPr marL="865080" marR="0" lvl="2" indent="-352440" algn="l" rtl="0">
              <a:lnSpc>
                <a:spcPct val="90000"/>
              </a:lnSpc>
              <a:spcBef>
                <a:spcPts val="0"/>
              </a:spcBef>
              <a:spcAft>
                <a:spcPts val="0"/>
              </a:spcAft>
              <a:buClr>
                <a:srgbClr val="003348"/>
              </a:buClr>
              <a:buSzPts val="810"/>
              <a:buFont typeface="Arial"/>
              <a:buChar char="•"/>
            </a:pPr>
            <a:r>
              <a:rPr lang="es-ES" sz="1800" b="0" i="0" u="none" strike="noStrike" cap="none">
                <a:solidFill>
                  <a:srgbClr val="FFA300"/>
                </a:solidFill>
                <a:latin typeface="Montserrat Medium"/>
                <a:ea typeface="Montserrat Medium"/>
                <a:cs typeface="Montserrat Medium"/>
                <a:sym typeface="Montserrat Medium"/>
              </a:rPr>
              <a:t>Garantía de Habitabilidad (WOH, por sus siglas en inglés)</a:t>
            </a:r>
            <a:endParaRPr sz="1800" b="0" i="0" u="none" strike="noStrike" cap="none">
              <a:latin typeface="Arial"/>
              <a:ea typeface="Arial"/>
              <a:cs typeface="Arial"/>
              <a:sym typeface="Arial"/>
            </a:endParaRPr>
          </a:p>
        </p:txBody>
      </p:sp>
      <p:sp>
        <p:nvSpPr>
          <p:cNvPr id="486" name="Google Shape;486;p88"/>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A responsibility placed on landlords to make a residence capable of being inhabited by people</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Two sources for landlord obligations to mobile homes residents in CO:</a:t>
            </a:r>
            <a:endParaRPr sz="28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Mobile Home Park Act (MHPA)</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Warranty of Habitability (WOH)</a:t>
            </a:r>
            <a:endParaRPr sz="24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487" name="Google Shape;487;p88"/>
          <p:cNvSpPr txBox="1"/>
          <p:nvPr/>
        </p:nvSpPr>
        <p:spPr>
          <a:xfrm>
            <a:off x="6934680" y="167760"/>
            <a:ext cx="467280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2800" b="1" i="0" u="none" strike="noStrike" cap="none">
                <a:solidFill>
                  <a:srgbClr val="FFA300"/>
                </a:solidFill>
                <a:latin typeface="Barlow Condensed"/>
                <a:ea typeface="Barlow Condensed"/>
                <a:cs typeface="Barlow Condensed"/>
                <a:sym typeface="Barlow Condensed"/>
              </a:rPr>
              <a:t>Definición de Habitabilidad </a:t>
            </a:r>
            <a:endParaRPr sz="2800" b="0" i="0" u="none" strike="noStrike" cap="none">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1"/>
        <p:cNvGrpSpPr/>
        <p:nvPr/>
      </p:nvGrpSpPr>
      <p:grpSpPr>
        <a:xfrm>
          <a:off x="0" y="0"/>
          <a:ext cx="0" cy="0"/>
          <a:chOff x="0" y="0"/>
          <a:chExt cx="0" cy="0"/>
        </a:xfrm>
      </p:grpSpPr>
      <p:sp>
        <p:nvSpPr>
          <p:cNvPr id="492" name="Google Shape;492;p89"/>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Habitability Definition</a:t>
            </a:r>
            <a:endParaRPr sz="3200" b="0" i="0" u="none" strike="noStrike" cap="none">
              <a:latin typeface="Arial"/>
              <a:ea typeface="Arial"/>
              <a:cs typeface="Arial"/>
              <a:sym typeface="Arial"/>
            </a:endParaRPr>
          </a:p>
        </p:txBody>
      </p:sp>
      <p:sp>
        <p:nvSpPr>
          <p:cNvPr id="493" name="Google Shape;493;p89"/>
          <p:cNvSpPr txBox="1"/>
          <p:nvPr/>
        </p:nvSpPr>
        <p:spPr>
          <a:xfrm>
            <a:off x="6857640" y="1578600"/>
            <a:ext cx="4749840" cy="5125680"/>
          </a:xfrm>
          <a:prstGeom prst="rect">
            <a:avLst/>
          </a:prstGeom>
          <a:noFill/>
          <a:ln>
            <a:noFill/>
          </a:ln>
        </p:spPr>
        <p:txBody>
          <a:bodyPr spcFirstLastPara="1" wrap="square" lIns="91425" tIns="45700" rIns="91425" bIns="45700" anchor="t" anchorCtr="0">
            <a:noAutofit/>
          </a:bodyPr>
          <a:lstStyle/>
          <a:p>
            <a:pPr marL="511200" marR="0" lvl="0" indent="-343080"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¿Cómo saber qué estatuto aplica?</a:t>
            </a:r>
            <a:endParaRPr sz="2000" b="0" i="0" u="none" strike="noStrike" cap="none">
              <a:latin typeface="Arial"/>
              <a:ea typeface="Arial"/>
              <a:cs typeface="Arial"/>
              <a:sym typeface="Arial"/>
            </a:endParaRPr>
          </a:p>
          <a:p>
            <a:pPr marL="511200" marR="0" lvl="0" indent="-343080"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 </a:t>
            </a:r>
            <a:endParaRPr sz="2000" b="0" i="0" u="none" strike="noStrike" cap="none">
              <a:latin typeface="Arial"/>
              <a:ea typeface="Arial"/>
              <a:cs typeface="Arial"/>
              <a:sym typeface="Arial"/>
            </a:endParaRPr>
          </a:p>
          <a:p>
            <a:pPr marL="511200" marR="0" lvl="0" indent="-343080"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Revise la relación entre el inquilino y el arrendador:</a:t>
            </a:r>
            <a:endParaRPr sz="2000" b="0" i="0" u="none" strike="noStrike" cap="none">
              <a:latin typeface="Arial"/>
              <a:ea typeface="Arial"/>
              <a:cs typeface="Arial"/>
              <a:sym typeface="Arial"/>
            </a:endParaRPr>
          </a:p>
          <a:p>
            <a:pPr marL="511200" marR="0" lvl="0" indent="-343080" algn="l" rtl="0">
              <a:lnSpc>
                <a:spcPct val="90000"/>
              </a:lnSpc>
              <a:spcBef>
                <a:spcPts val="0"/>
              </a:spcBef>
              <a:spcAft>
                <a:spcPts val="0"/>
              </a:spcAft>
              <a:buClr>
                <a:srgbClr val="003348"/>
              </a:buClr>
              <a:buSzPts val="720"/>
              <a:buFont typeface="Arial"/>
              <a:buChar char="•"/>
            </a:pPr>
            <a:r>
              <a:rPr lang="es-ES" sz="1600" b="0" i="0" u="none" strike="noStrike" cap="none">
                <a:solidFill>
                  <a:srgbClr val="003348"/>
                </a:solidFill>
                <a:latin typeface="Montserrat"/>
                <a:ea typeface="Montserrat"/>
                <a:cs typeface="Montserrat"/>
                <a:sym typeface="Montserrat"/>
              </a:rPr>
              <a:t> </a:t>
            </a:r>
            <a:endParaRPr sz="1600" b="0" i="0" u="none" strike="noStrike" cap="none">
              <a:latin typeface="Arial"/>
              <a:ea typeface="Arial"/>
              <a:cs typeface="Arial"/>
              <a:sym typeface="Arial"/>
            </a:endParaRPr>
          </a:p>
          <a:p>
            <a:pPr marL="968400" marR="0" lvl="2" indent="-343079" algn="l" rtl="0">
              <a:lnSpc>
                <a:spcPct val="90000"/>
              </a:lnSpc>
              <a:spcBef>
                <a:spcPts val="0"/>
              </a:spcBef>
              <a:spcAft>
                <a:spcPts val="0"/>
              </a:spcAft>
              <a:buClr>
                <a:srgbClr val="003348"/>
              </a:buClr>
              <a:buSzPts val="720"/>
              <a:buFont typeface="Arial"/>
              <a:buChar char="•"/>
            </a:pPr>
            <a:r>
              <a:rPr lang="es-ES" sz="1600" b="0" i="0" u="none" strike="noStrike" cap="none">
                <a:solidFill>
                  <a:srgbClr val="003348"/>
                </a:solidFill>
                <a:latin typeface="Montserrat"/>
                <a:ea typeface="Montserrat"/>
                <a:cs typeface="Montserrat"/>
                <a:sym typeface="Montserrat"/>
              </a:rPr>
              <a:t>Inquilino que alquila una casa móvil al dueño de la casa = el estatuto WOH aplica si hay un problema con la casa; sin embargo, el estatuto MHPA aplica, si el problema es con las conexiones de servicios públicos o con el lote/áreas comunes</a:t>
            </a:r>
            <a:endParaRPr sz="1600" b="0" i="0" u="none" strike="noStrike" cap="none">
              <a:latin typeface="Arial"/>
              <a:ea typeface="Arial"/>
              <a:cs typeface="Arial"/>
              <a:sym typeface="Arial"/>
            </a:endParaRPr>
          </a:p>
          <a:p>
            <a:pPr marL="968400" marR="0" lvl="2" indent="-343079" algn="l" rtl="0">
              <a:lnSpc>
                <a:spcPct val="90000"/>
              </a:lnSpc>
              <a:spcBef>
                <a:spcPts val="0"/>
              </a:spcBef>
              <a:spcAft>
                <a:spcPts val="0"/>
              </a:spcAft>
              <a:buClr>
                <a:srgbClr val="003348"/>
              </a:buClr>
              <a:buSzPts val="720"/>
              <a:buFont typeface="Arial"/>
              <a:buChar char="•"/>
            </a:pPr>
            <a:r>
              <a:rPr lang="es-ES" sz="1600" b="0" i="0" u="none" strike="noStrike" cap="none">
                <a:solidFill>
                  <a:srgbClr val="003348"/>
                </a:solidFill>
                <a:latin typeface="Montserrat"/>
                <a:ea typeface="Montserrat"/>
                <a:cs typeface="Montserrat"/>
                <a:sym typeface="Montserrat"/>
              </a:rPr>
              <a:t> </a:t>
            </a:r>
            <a:endParaRPr sz="1600" b="0" i="0" u="none" strike="noStrike" cap="none">
              <a:latin typeface="Arial"/>
              <a:ea typeface="Arial"/>
              <a:cs typeface="Arial"/>
              <a:sym typeface="Arial"/>
            </a:endParaRPr>
          </a:p>
          <a:p>
            <a:pPr marL="968400" marR="0" lvl="2" indent="-343079" algn="l" rtl="0">
              <a:lnSpc>
                <a:spcPct val="90000"/>
              </a:lnSpc>
              <a:spcBef>
                <a:spcPts val="0"/>
              </a:spcBef>
              <a:spcAft>
                <a:spcPts val="0"/>
              </a:spcAft>
              <a:buClr>
                <a:srgbClr val="003348"/>
              </a:buClr>
              <a:buSzPts val="720"/>
              <a:buFont typeface="Arial"/>
              <a:buChar char="•"/>
            </a:pPr>
            <a:r>
              <a:rPr lang="es-ES" sz="1600" b="0" i="0" u="none" strike="noStrike" cap="none">
                <a:solidFill>
                  <a:srgbClr val="003348"/>
                </a:solidFill>
                <a:latin typeface="Montserrat"/>
                <a:ea typeface="Montserrat"/>
                <a:cs typeface="Montserrat"/>
                <a:sym typeface="Montserrat"/>
              </a:rPr>
              <a:t>¿Cual estatuto aplica para un propietario (de una casa móvil) que alquila solamente un lote de la administración del predio?</a:t>
            </a:r>
            <a:endParaRPr sz="1600" b="0" i="0" u="none" strike="noStrike" cap="none">
              <a:latin typeface="Arial"/>
              <a:ea typeface="Arial"/>
              <a:cs typeface="Arial"/>
              <a:sym typeface="Arial"/>
            </a:endParaRPr>
          </a:p>
          <a:p>
            <a:pPr marL="1425600" marR="0" lvl="3" indent="-343080" algn="l" rtl="0">
              <a:lnSpc>
                <a:spcPct val="90000"/>
              </a:lnSpc>
              <a:spcBef>
                <a:spcPts val="0"/>
              </a:spcBef>
              <a:spcAft>
                <a:spcPts val="0"/>
              </a:spcAft>
              <a:buClr>
                <a:srgbClr val="003348"/>
              </a:buClr>
              <a:buSzPts val="630"/>
              <a:buFont typeface="Arial"/>
              <a:buChar char="•"/>
            </a:pPr>
            <a:r>
              <a:rPr lang="es-ES" sz="1400" b="0" i="0" u="none" strike="noStrike" cap="none">
                <a:solidFill>
                  <a:srgbClr val="003348"/>
                </a:solidFill>
                <a:latin typeface="Montserrat"/>
                <a:ea typeface="Montserrat"/>
                <a:cs typeface="Montserrat"/>
                <a:sym typeface="Montserrat"/>
              </a:rPr>
              <a:t>El estatuto MHPA, porque el lote es un área comun</a:t>
            </a:r>
            <a:endParaRPr sz="14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1600" b="0" i="0" u="none" strike="noStrike" cap="none">
                <a:solidFill>
                  <a:srgbClr val="003348"/>
                </a:solidFill>
                <a:latin typeface="Montserrat"/>
                <a:ea typeface="Montserrat"/>
                <a:cs typeface="Montserrat"/>
                <a:sym typeface="Montserrat"/>
              </a:rPr>
              <a:t> </a:t>
            </a:r>
            <a:endParaRPr sz="1600" b="0" i="0" u="none" strike="noStrike" cap="none">
              <a:latin typeface="Arial"/>
              <a:ea typeface="Arial"/>
              <a:cs typeface="Arial"/>
              <a:sym typeface="Arial"/>
            </a:endParaRPr>
          </a:p>
        </p:txBody>
      </p:sp>
      <p:sp>
        <p:nvSpPr>
          <p:cNvPr id="494" name="Google Shape;494;p89"/>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How to know which statute applies?</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Look at relationship of tenant-landlord:</a:t>
            </a:r>
            <a:endParaRPr sz="28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Tenant renting mobile home from home owner = WOH if issue with home itself </a:t>
            </a:r>
            <a:r>
              <a:rPr lang="es-ES" sz="2400" b="0" i="0" u="sng" strike="noStrike" cap="none">
                <a:solidFill>
                  <a:srgbClr val="003348"/>
                </a:solidFill>
                <a:latin typeface="Montserrat"/>
                <a:ea typeface="Montserrat"/>
                <a:cs typeface="Montserrat"/>
                <a:sym typeface="Montserrat"/>
              </a:rPr>
              <a:t>but</a:t>
            </a:r>
            <a:r>
              <a:rPr lang="es-ES" sz="2400" b="0" i="0" u="none" strike="noStrike" cap="none">
                <a:solidFill>
                  <a:srgbClr val="003348"/>
                </a:solidFill>
                <a:latin typeface="Montserrat"/>
                <a:ea typeface="Montserrat"/>
                <a:cs typeface="Montserrat"/>
                <a:sym typeface="Montserrat"/>
              </a:rPr>
              <a:t> MHPA if issue is with utility connections or lot/common areas</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Mobile home owner renting lot space from park management = MHPA </a:t>
            </a:r>
            <a:endParaRPr sz="24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495" name="Google Shape;495;p89"/>
          <p:cNvSpPr txBox="1"/>
          <p:nvPr/>
        </p:nvSpPr>
        <p:spPr>
          <a:xfrm>
            <a:off x="6657840" y="167760"/>
            <a:ext cx="494964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Definición de Habitabilidad </a:t>
            </a:r>
            <a:endParaRPr sz="3000" b="0" i="0" u="none" strike="noStrike" cap="none">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9"/>
        <p:cNvGrpSpPr/>
        <p:nvPr/>
      </p:nvGrpSpPr>
      <p:grpSpPr>
        <a:xfrm>
          <a:off x="0" y="0"/>
          <a:ext cx="0" cy="0"/>
          <a:chOff x="0" y="0"/>
          <a:chExt cx="0" cy="0"/>
        </a:xfrm>
      </p:grpSpPr>
      <p:sp>
        <p:nvSpPr>
          <p:cNvPr id="500" name="Google Shape;500;p90"/>
          <p:cNvSpPr txBox="1"/>
          <p:nvPr/>
        </p:nvSpPr>
        <p:spPr>
          <a:xfrm>
            <a:off x="3544920" y="620640"/>
            <a:ext cx="6137640" cy="8416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5400" b="1" i="0" u="none" strike="noStrike" cap="none">
                <a:solidFill>
                  <a:srgbClr val="FFA300"/>
                </a:solidFill>
                <a:latin typeface="Barlow Condensed"/>
                <a:ea typeface="Barlow Condensed"/>
                <a:cs typeface="Barlow Condensed"/>
                <a:sym typeface="Barlow Condensed"/>
              </a:rPr>
              <a:t>MHPA Vs. WOH</a:t>
            </a:r>
            <a:endParaRPr sz="5400" b="0" i="0" u="none" strike="noStrike" cap="none">
              <a:latin typeface="Arial"/>
              <a:ea typeface="Arial"/>
              <a:cs typeface="Arial"/>
              <a:sym typeface="Arial"/>
            </a:endParaRPr>
          </a:p>
        </p:txBody>
      </p:sp>
      <p:sp>
        <p:nvSpPr>
          <p:cNvPr id="501" name="Google Shape;501;p90"/>
          <p:cNvSpPr txBox="1"/>
          <p:nvPr/>
        </p:nvSpPr>
        <p:spPr>
          <a:xfrm>
            <a:off x="1583280" y="946800"/>
            <a:ext cx="5194440" cy="5757480"/>
          </a:xfrm>
          <a:prstGeom prst="rect">
            <a:avLst/>
          </a:prstGeom>
          <a:noFill/>
          <a:ln>
            <a:noFill/>
          </a:ln>
        </p:spPr>
        <p:txBody>
          <a:bodyPr spcFirstLastPara="1" wrap="square" lIns="91425" tIns="45700" rIns="91425" bIns="45700" anchor="t" anchorCtr="1">
            <a:noAutofit/>
          </a:bodyPr>
          <a:lstStyle/>
          <a:p>
            <a:pPr marL="0" marR="0" lvl="0" indent="0" algn="ctr"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50759" algn="ctr"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502" name="Google Shape;502;p90"/>
          <p:cNvSpPr txBox="1"/>
          <p:nvPr/>
        </p:nvSpPr>
        <p:spPr>
          <a:xfrm>
            <a:off x="6997680" y="2160000"/>
            <a:ext cx="4338360" cy="345600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2800" b="1" i="0" u="none" strike="noStrike" cap="none">
                <a:solidFill>
                  <a:srgbClr val="007096"/>
                </a:solidFill>
                <a:latin typeface="Barlow Condensed"/>
                <a:ea typeface="Barlow Condensed"/>
                <a:cs typeface="Barlow Condensed"/>
                <a:sym typeface="Barlow Condensed"/>
              </a:rPr>
              <a:t>Ley de Predios de </a:t>
            </a:r>
            <a:br>
              <a:rPr lang="es-ES" sz="1800" b="0" i="0" u="none" strike="noStrike" cap="none"/>
            </a:br>
            <a:r>
              <a:rPr lang="es-ES" sz="2800" b="1" i="0" u="none" strike="noStrike" cap="none">
                <a:solidFill>
                  <a:srgbClr val="007096"/>
                </a:solidFill>
                <a:latin typeface="Barlow Condensed"/>
                <a:ea typeface="Barlow Condensed"/>
                <a:cs typeface="Barlow Condensed"/>
                <a:sym typeface="Barlow Condensed"/>
              </a:rPr>
              <a:t>Casas Móviles</a:t>
            </a:r>
            <a:br>
              <a:rPr lang="es-ES" sz="1800" b="0" i="0" u="none" strike="noStrike" cap="none"/>
            </a:br>
            <a:r>
              <a:rPr lang="es-ES" sz="2400" b="0" i="0" u="none" strike="noStrike" cap="none">
                <a:solidFill>
                  <a:srgbClr val="007096"/>
                </a:solidFill>
                <a:latin typeface="Barlow Condensed"/>
                <a:ea typeface="Barlow Condensed"/>
                <a:cs typeface="Barlow Condensed"/>
                <a:sym typeface="Barlow Condensed"/>
              </a:rPr>
              <a:t>(MHPA, por sus siglas en inglés) </a:t>
            </a:r>
            <a:br>
              <a:rPr lang="es-ES" sz="1800" b="0" i="0" u="none" strike="noStrike" cap="none"/>
            </a:br>
            <a:br>
              <a:rPr lang="es-ES" sz="1800" b="0" i="0" u="none" strike="noStrike" cap="none"/>
            </a:br>
            <a:r>
              <a:rPr lang="es-ES" sz="2800" b="1" i="0" u="none" strike="noStrike" cap="none">
                <a:solidFill>
                  <a:srgbClr val="007096"/>
                </a:solidFill>
                <a:latin typeface="Barlow Condensed"/>
                <a:ea typeface="Barlow Condensed"/>
                <a:cs typeface="Barlow Condensed"/>
                <a:sym typeface="Barlow Condensed"/>
              </a:rPr>
              <a:t>Vs.</a:t>
            </a:r>
            <a:br>
              <a:rPr lang="es-ES" sz="1800" b="0" i="0" u="none" strike="noStrike" cap="none"/>
            </a:br>
            <a:br>
              <a:rPr lang="es-ES" sz="1800" b="0" i="0" u="none" strike="noStrike" cap="none"/>
            </a:br>
            <a:r>
              <a:rPr lang="es-ES" sz="2800" b="1" i="0" u="none" strike="noStrike" cap="none">
                <a:solidFill>
                  <a:srgbClr val="007096"/>
                </a:solidFill>
                <a:latin typeface="Barlow Condensed"/>
                <a:ea typeface="Barlow Condensed"/>
                <a:cs typeface="Barlow Condensed"/>
                <a:sym typeface="Barlow Condensed"/>
              </a:rPr>
              <a:t>Garantía de  Habitabilidad </a:t>
            </a:r>
            <a:br>
              <a:rPr lang="es-ES" sz="1800" b="0" i="0" u="none" strike="noStrike" cap="none"/>
            </a:br>
            <a:r>
              <a:rPr lang="es-ES" sz="2400" b="0" i="0" u="none" strike="noStrike" cap="none">
                <a:solidFill>
                  <a:srgbClr val="007096"/>
                </a:solidFill>
                <a:latin typeface="Barlow Condensed"/>
                <a:ea typeface="Barlow Condensed"/>
                <a:cs typeface="Barlow Condensed"/>
                <a:sym typeface="Barlow Condensed"/>
              </a:rPr>
              <a:t>(WOH, por sus siglas en inglés)</a:t>
            </a:r>
            <a:endParaRPr sz="2400" b="0" i="0" u="none" strike="noStrike" cap="none">
              <a:latin typeface="Arial"/>
              <a:ea typeface="Arial"/>
              <a:cs typeface="Arial"/>
              <a:sym typeface="Arial"/>
            </a:endParaRPr>
          </a:p>
        </p:txBody>
      </p:sp>
      <p:pic>
        <p:nvPicPr>
          <p:cNvPr id="503" name="Google Shape;503;p90"/>
          <p:cNvPicPr preferRelativeResize="0"/>
          <p:nvPr/>
        </p:nvPicPr>
        <p:blipFill rotWithShape="1">
          <a:blip r:embed="rId3">
            <a:alphaModFix/>
          </a:blip>
          <a:srcRect/>
          <a:stretch/>
        </p:blipFill>
        <p:spPr>
          <a:xfrm>
            <a:off x="1583280" y="1575000"/>
            <a:ext cx="5315040" cy="450108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7"/>
        <p:cNvGrpSpPr/>
        <p:nvPr/>
      </p:nvGrpSpPr>
      <p:grpSpPr>
        <a:xfrm>
          <a:off x="0" y="0"/>
          <a:ext cx="0" cy="0"/>
          <a:chOff x="0" y="0"/>
          <a:chExt cx="0" cy="0"/>
        </a:xfrm>
      </p:grpSpPr>
      <p:sp>
        <p:nvSpPr>
          <p:cNvPr id="508" name="Google Shape;508;p91"/>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Landlord Obligations under MHPA vs WOH</a:t>
            </a:r>
            <a:endParaRPr sz="3200" b="0" i="0" u="none" strike="noStrike" cap="none">
              <a:latin typeface="Arial"/>
              <a:ea typeface="Arial"/>
              <a:cs typeface="Arial"/>
              <a:sym typeface="Arial"/>
            </a:endParaRPr>
          </a:p>
        </p:txBody>
      </p:sp>
      <p:sp>
        <p:nvSpPr>
          <p:cNvPr id="509" name="Google Shape;509;p91"/>
          <p:cNvSpPr txBox="1"/>
          <p:nvPr/>
        </p:nvSpPr>
        <p:spPr>
          <a:xfrm>
            <a:off x="6955560" y="1326240"/>
            <a:ext cx="4672800" cy="5125680"/>
          </a:xfrm>
          <a:prstGeom prst="rect">
            <a:avLst/>
          </a:prstGeom>
          <a:noFill/>
          <a:ln>
            <a:noFill/>
          </a:ln>
        </p:spPr>
        <p:txBody>
          <a:bodyPr spcFirstLastPara="1" wrap="square" lIns="91425" tIns="45700" rIns="91425" bIns="45700" anchor="t" anchorCtr="0">
            <a:noAutofit/>
          </a:bodyPr>
          <a:lstStyle/>
          <a:p>
            <a:pPr marL="463679" marR="0" lvl="0" indent="-341280" algn="l" rtl="0">
              <a:lnSpc>
                <a:spcPct val="90000"/>
              </a:lnSpc>
              <a:spcBef>
                <a:spcPts val="0"/>
              </a:spcBef>
              <a:spcAft>
                <a:spcPts val="0"/>
              </a:spcAft>
              <a:buClr>
                <a:srgbClr val="003348"/>
              </a:buClr>
              <a:buSzPts val="900"/>
              <a:buFont typeface="Arial"/>
              <a:buChar char="•"/>
            </a:pPr>
            <a:r>
              <a:rPr lang="es-ES" sz="2000" b="1" i="0" u="none" strike="noStrike" cap="none">
                <a:solidFill>
                  <a:srgbClr val="003348"/>
                </a:solidFill>
                <a:latin typeface="Montserrat"/>
                <a:ea typeface="Montserrat"/>
                <a:cs typeface="Montserrat"/>
                <a:sym typeface="Montserrat"/>
              </a:rPr>
              <a:t>Ejemplo: </a:t>
            </a:r>
            <a:r>
              <a:rPr lang="es-ES" sz="2000" b="0" i="1" u="none" strike="noStrike" cap="none">
                <a:solidFill>
                  <a:srgbClr val="003348"/>
                </a:solidFill>
                <a:latin typeface="Montserrat"/>
                <a:ea typeface="Montserrat"/>
                <a:cs typeface="Montserrat"/>
                <a:sym typeface="Montserrat"/>
              </a:rPr>
              <a:t>Rex</a:t>
            </a:r>
            <a:r>
              <a:rPr lang="es-ES" sz="2000" b="0" i="0" u="none" strike="noStrike" cap="none">
                <a:solidFill>
                  <a:srgbClr val="003348"/>
                </a:solidFill>
                <a:latin typeface="Montserrat"/>
                <a:ea typeface="Montserrat"/>
                <a:cs typeface="Montserrat"/>
                <a:sym typeface="Montserrat"/>
              </a:rPr>
              <a:t> </a:t>
            </a:r>
            <a:r>
              <a:rPr lang="es-ES" sz="2000" b="0" i="1" u="none" strike="noStrike" cap="none">
                <a:solidFill>
                  <a:srgbClr val="003348"/>
                </a:solidFill>
                <a:latin typeface="Montserrat"/>
                <a:ea typeface="Montserrat"/>
                <a:cs typeface="Montserrat"/>
                <a:sym typeface="Montserrat"/>
              </a:rPr>
              <a:t>Inquilino</a:t>
            </a:r>
            <a:r>
              <a:rPr lang="es-ES" sz="2000" b="0" i="0" u="none" strike="noStrike" cap="none">
                <a:solidFill>
                  <a:srgbClr val="003348"/>
                </a:solidFill>
                <a:latin typeface="Montserrat"/>
                <a:ea typeface="Montserrat"/>
                <a:cs typeface="Montserrat"/>
                <a:sym typeface="Montserrat"/>
              </a:rPr>
              <a:t> está alquilando una casa móvil de una propietaria de casa móvil, </a:t>
            </a:r>
            <a:r>
              <a:rPr lang="es-ES" sz="2000" b="0" i="1" u="none" strike="noStrike" cap="none">
                <a:solidFill>
                  <a:srgbClr val="003348"/>
                </a:solidFill>
                <a:latin typeface="Montserrat"/>
                <a:ea typeface="Montserrat"/>
                <a:cs typeface="Montserrat"/>
                <a:sym typeface="Montserrat"/>
              </a:rPr>
              <a:t>Laura</a:t>
            </a:r>
            <a:r>
              <a:rPr lang="es-ES" sz="2000" b="0" i="0" u="none" strike="noStrike" cap="none">
                <a:solidFill>
                  <a:srgbClr val="003348"/>
                </a:solidFill>
                <a:latin typeface="Montserrat"/>
                <a:ea typeface="Montserrat"/>
                <a:cs typeface="Montserrat"/>
                <a:sym typeface="Montserrat"/>
              </a:rPr>
              <a:t> </a:t>
            </a:r>
            <a:r>
              <a:rPr lang="es-ES" sz="2000" b="0" i="1" u="none" strike="noStrike" cap="none">
                <a:solidFill>
                  <a:srgbClr val="003348"/>
                </a:solidFill>
                <a:latin typeface="Montserrat"/>
                <a:ea typeface="Montserrat"/>
                <a:cs typeface="Montserrat"/>
                <a:sym typeface="Montserrat"/>
              </a:rPr>
              <a:t>Arrendadora</a:t>
            </a:r>
            <a:r>
              <a:rPr lang="es-ES" sz="2000" b="0" i="0" u="none" strike="noStrike" cap="none">
                <a:solidFill>
                  <a:srgbClr val="003348"/>
                </a:solidFill>
                <a:latin typeface="Montserrat"/>
                <a:ea typeface="Montserrat"/>
                <a:cs typeface="Montserrat"/>
                <a:sym typeface="Montserrat"/>
              </a:rPr>
              <a:t>, quién, a su vez, alquila un lote de </a:t>
            </a:r>
            <a:r>
              <a:rPr lang="es-ES" sz="2000" b="0" i="1" u="none" strike="noStrike" cap="none">
                <a:solidFill>
                  <a:srgbClr val="003348"/>
                </a:solidFill>
                <a:latin typeface="Montserrat"/>
                <a:ea typeface="Montserrat"/>
                <a:cs typeface="Montserrat"/>
                <a:sym typeface="Montserrat"/>
              </a:rPr>
              <a:t>Sunnyside</a:t>
            </a:r>
            <a:r>
              <a:rPr lang="es-ES" sz="2000" b="0" i="0" u="none" strike="noStrike" cap="none">
                <a:solidFill>
                  <a:srgbClr val="003348"/>
                </a:solidFill>
                <a:latin typeface="Montserrat"/>
                <a:ea typeface="Montserrat"/>
                <a:cs typeface="Montserrat"/>
                <a:sym typeface="Montserrat"/>
              </a:rPr>
              <a:t>.</a:t>
            </a:r>
            <a:endParaRPr sz="2000" b="0" i="0" u="none" strike="noStrike" cap="none">
              <a:latin typeface="Arial"/>
              <a:ea typeface="Arial"/>
              <a:cs typeface="Arial"/>
              <a:sym typeface="Arial"/>
            </a:endParaRPr>
          </a:p>
          <a:p>
            <a:pPr marL="463679" marR="0" lvl="0" indent="-341280"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63679" marR="0" lvl="0" indent="-341280"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Hay un agujero en el techo: </a:t>
            </a:r>
            <a:r>
              <a:rPr lang="es-ES" sz="2000" b="1" i="0" u="none" strike="noStrike" cap="none">
                <a:solidFill>
                  <a:srgbClr val="003348"/>
                </a:solidFill>
                <a:latin typeface="Montserrat"/>
                <a:ea typeface="Montserrat"/>
                <a:cs typeface="Montserrat"/>
                <a:sym typeface="Montserrat"/>
              </a:rPr>
              <a:t>¿Quién debe arreglarlo?</a:t>
            </a:r>
            <a:endParaRPr sz="2000" b="0" i="0" u="none" strike="noStrike" cap="none">
              <a:latin typeface="Arial"/>
              <a:ea typeface="Arial"/>
              <a:cs typeface="Arial"/>
              <a:sym typeface="Arial"/>
            </a:endParaRPr>
          </a:p>
          <a:p>
            <a:pPr marL="463679" marR="0" lvl="0" indent="-341280"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63679" marR="0" lvl="0" indent="-341280"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Laura Arrendadora, es a quien habrá de solicitarle que solucione el problema (después de que se brinde la notificación adecuada).</a:t>
            </a:r>
            <a:endParaRPr sz="2000" b="0" i="0" u="none" strike="noStrike" cap="none">
              <a:latin typeface="Arial"/>
              <a:ea typeface="Arial"/>
              <a:cs typeface="Arial"/>
              <a:sym typeface="Arial"/>
            </a:endParaRPr>
          </a:p>
          <a:p>
            <a:pPr marL="463679" marR="0" lvl="0" indent="-341280"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63679" marR="0" lvl="1" indent="-341280" algn="l" rtl="0">
              <a:lnSpc>
                <a:spcPct val="90000"/>
              </a:lnSpc>
              <a:spcBef>
                <a:spcPts val="0"/>
              </a:spcBef>
              <a:spcAft>
                <a:spcPts val="0"/>
              </a:spcAft>
              <a:buClr>
                <a:srgbClr val="003348"/>
              </a:buClr>
              <a:buSzPts val="900"/>
              <a:buFont typeface="Arial"/>
              <a:buChar char="•"/>
            </a:pPr>
            <a:r>
              <a:rPr lang="es-ES" sz="2000" b="0" i="1" u="none" strike="noStrike" cap="none">
                <a:solidFill>
                  <a:srgbClr val="003348"/>
                </a:solidFill>
                <a:latin typeface="Montserrat"/>
                <a:ea typeface="Montserrat"/>
                <a:cs typeface="Montserrat"/>
                <a:sym typeface="Montserrat"/>
              </a:rPr>
              <a:t>Sunnyside</a:t>
            </a:r>
            <a:r>
              <a:rPr lang="es-ES" sz="2000" b="0" i="0" u="none" strike="noStrike" cap="none">
                <a:solidFill>
                  <a:srgbClr val="003348"/>
                </a:solidFill>
                <a:latin typeface="Montserrat"/>
                <a:ea typeface="Montserrat"/>
                <a:cs typeface="Montserrat"/>
                <a:sym typeface="Montserrat"/>
              </a:rPr>
              <a:t>, no es el requerido para  solucionar el agujero.</a:t>
            </a:r>
            <a:endParaRPr sz="2000" b="0" i="0" u="none" strike="noStrike" cap="none">
              <a:latin typeface="Arial"/>
              <a:ea typeface="Arial"/>
              <a:cs typeface="Arial"/>
              <a:sym typeface="Arial"/>
            </a:endParaRPr>
          </a:p>
        </p:txBody>
      </p:sp>
      <p:sp>
        <p:nvSpPr>
          <p:cNvPr id="510" name="Google Shape;510;p91"/>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Example: Rex Renter is renting a MH from MH owner Laura Landlord, who in turn is renting lot space from Sunnyside.</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There is a hole in ceiling, who needs to fix?</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Laura Landlord is required to fix the issue (after adequate notice is given).</a:t>
            </a:r>
            <a:endParaRPr sz="2800" b="0" i="0" u="none" strike="noStrike" cap="none">
              <a:latin typeface="Arial"/>
              <a:ea typeface="Arial"/>
              <a:cs typeface="Arial"/>
              <a:sym typeface="Arial"/>
            </a:endParaRPr>
          </a:p>
          <a:p>
            <a:pPr marL="685800" marR="0" lvl="1" indent="-2286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Sunnyside is not required to fix hole</a:t>
            </a:r>
            <a:endParaRPr sz="24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511" name="Google Shape;511;p91"/>
          <p:cNvSpPr txBox="1"/>
          <p:nvPr/>
        </p:nvSpPr>
        <p:spPr>
          <a:xfrm>
            <a:off x="6777720" y="167760"/>
            <a:ext cx="5028480" cy="11584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Obligaciones del Arrendador según MHPA vs WOH</a:t>
            </a:r>
            <a:endParaRPr sz="3000" b="0" i="0" u="none" strike="noStrike" cap="none">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5"/>
        <p:cNvGrpSpPr/>
        <p:nvPr/>
      </p:nvGrpSpPr>
      <p:grpSpPr>
        <a:xfrm>
          <a:off x="0" y="0"/>
          <a:ext cx="0" cy="0"/>
          <a:chOff x="0" y="0"/>
          <a:chExt cx="0" cy="0"/>
        </a:xfrm>
      </p:grpSpPr>
      <p:sp>
        <p:nvSpPr>
          <p:cNvPr id="516" name="Google Shape;516;p92"/>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Landlord Obligations under MHPA vs WOH</a:t>
            </a:r>
            <a:endParaRPr sz="3200" b="0" i="0" u="none" strike="noStrike" cap="none">
              <a:latin typeface="Arial"/>
              <a:ea typeface="Arial"/>
              <a:cs typeface="Arial"/>
              <a:sym typeface="Arial"/>
            </a:endParaRPr>
          </a:p>
        </p:txBody>
      </p:sp>
      <p:sp>
        <p:nvSpPr>
          <p:cNvPr id="517" name="Google Shape;517;p92"/>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463679" marR="0" lvl="0" indent="-322199" algn="l" rtl="0">
              <a:lnSpc>
                <a:spcPct val="90000"/>
              </a:lnSpc>
              <a:spcBef>
                <a:spcPts val="0"/>
              </a:spcBef>
              <a:spcAft>
                <a:spcPts val="0"/>
              </a:spcAft>
              <a:buClr>
                <a:srgbClr val="003348"/>
              </a:buClr>
              <a:buSzPts val="900"/>
              <a:buFont typeface="Arial"/>
              <a:buChar char="•"/>
            </a:pPr>
            <a:r>
              <a:rPr lang="es-ES" sz="2000" b="1" i="0" u="none" strike="noStrike" cap="none">
                <a:solidFill>
                  <a:srgbClr val="003348"/>
                </a:solidFill>
                <a:latin typeface="Montserrat"/>
                <a:ea typeface="Montserrat"/>
                <a:cs typeface="Montserrat"/>
                <a:sym typeface="Montserrat"/>
              </a:rPr>
              <a:t>Ejemplo: </a:t>
            </a:r>
            <a:r>
              <a:rPr lang="es-ES" sz="2000" b="0" i="1" u="none" strike="noStrike" cap="none">
                <a:solidFill>
                  <a:srgbClr val="003348"/>
                </a:solidFill>
                <a:latin typeface="Montserrat"/>
                <a:ea typeface="Montserrat"/>
                <a:cs typeface="Montserrat"/>
                <a:sym typeface="Montserrat"/>
              </a:rPr>
              <a:t>Rex Inquilino </a:t>
            </a:r>
            <a:r>
              <a:rPr lang="es-ES" sz="2000" b="0" i="0" u="none" strike="noStrike" cap="none">
                <a:solidFill>
                  <a:srgbClr val="003348"/>
                </a:solidFill>
                <a:latin typeface="Montserrat"/>
                <a:ea typeface="Montserrat"/>
                <a:cs typeface="Montserrat"/>
                <a:sym typeface="Montserrat"/>
              </a:rPr>
              <a:t>está alquilando una Casa Móvil de una propietaria de Casa Móvil, </a:t>
            </a:r>
            <a:r>
              <a:rPr lang="es-ES" sz="2000" b="0" i="1" u="none" strike="noStrike" cap="none">
                <a:solidFill>
                  <a:srgbClr val="003348"/>
                </a:solidFill>
                <a:latin typeface="Montserrat"/>
                <a:ea typeface="Montserrat"/>
                <a:cs typeface="Montserrat"/>
                <a:sym typeface="Montserrat"/>
              </a:rPr>
              <a:t>Laura Arrendadora</a:t>
            </a:r>
            <a:r>
              <a:rPr lang="es-ES" sz="2000" b="0" i="0" u="none" strike="noStrike" cap="none">
                <a:solidFill>
                  <a:srgbClr val="003348"/>
                </a:solidFill>
                <a:latin typeface="Montserrat"/>
                <a:ea typeface="Montserrat"/>
                <a:cs typeface="Montserrat"/>
                <a:sym typeface="Montserrat"/>
              </a:rPr>
              <a:t>, quién, a su vez, alquila un lote de </a:t>
            </a:r>
            <a:r>
              <a:rPr lang="es-ES" sz="2000" b="0" i="1" u="none" strike="noStrike" cap="none">
                <a:solidFill>
                  <a:srgbClr val="003348"/>
                </a:solidFill>
                <a:latin typeface="Montserrat"/>
                <a:ea typeface="Montserrat"/>
                <a:cs typeface="Montserrat"/>
                <a:sym typeface="Montserrat"/>
              </a:rPr>
              <a:t>Sunnyside</a:t>
            </a:r>
            <a:r>
              <a:rPr lang="es-ES" sz="2000" b="0" i="0" u="none" strike="noStrike" cap="none">
                <a:solidFill>
                  <a:srgbClr val="003348"/>
                </a:solidFill>
                <a:latin typeface="Montserrat"/>
                <a:ea typeface="Montserrat"/>
                <a:cs typeface="Montserrat"/>
                <a:sym typeface="Montserrat"/>
              </a:rPr>
              <a:t>.</a:t>
            </a:r>
            <a:endParaRPr sz="2000" b="0" i="0" u="none" strike="noStrike" cap="none">
              <a:latin typeface="Arial"/>
              <a:ea typeface="Arial"/>
              <a:cs typeface="Arial"/>
              <a:sym typeface="Arial"/>
            </a:endParaRPr>
          </a:p>
          <a:p>
            <a:pPr marL="463679" marR="0" lvl="0" indent="-322199"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63679" marR="0" lvl="0" indent="-322199"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La casa está infestada de chinches: </a:t>
            </a:r>
            <a:r>
              <a:rPr lang="es-ES" sz="2000" b="1" i="0" u="none" strike="noStrike" cap="none">
                <a:solidFill>
                  <a:srgbClr val="003348"/>
                </a:solidFill>
                <a:latin typeface="Montserrat"/>
                <a:ea typeface="Montserrat"/>
                <a:cs typeface="Montserrat"/>
                <a:sym typeface="Montserrat"/>
              </a:rPr>
              <a:t>¿Quién debe de pagar por el exterminio?</a:t>
            </a:r>
            <a:endParaRPr sz="2000" b="0" i="0" u="none" strike="noStrike" cap="none">
              <a:latin typeface="Arial"/>
              <a:ea typeface="Arial"/>
              <a:cs typeface="Arial"/>
              <a:sym typeface="Arial"/>
            </a:endParaRPr>
          </a:p>
          <a:p>
            <a:pPr marL="463679" marR="0" lvl="0" indent="-322199"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63679" marR="0" lvl="0" indent="-322199" algn="l" rtl="0">
              <a:lnSpc>
                <a:spcPct val="90000"/>
              </a:lnSpc>
              <a:spcBef>
                <a:spcPts val="0"/>
              </a:spcBef>
              <a:spcAft>
                <a:spcPts val="0"/>
              </a:spcAft>
              <a:buClr>
                <a:srgbClr val="003348"/>
              </a:buClr>
              <a:buSzPts val="900"/>
              <a:buFont typeface="Arial"/>
              <a:buChar char="•"/>
            </a:pPr>
            <a:r>
              <a:rPr lang="es-ES" sz="2000" b="0" i="1" u="none" strike="noStrike" cap="none">
                <a:solidFill>
                  <a:srgbClr val="003348"/>
                </a:solidFill>
                <a:latin typeface="Montserrat"/>
                <a:ea typeface="Montserrat"/>
                <a:cs typeface="Montserrat"/>
                <a:sym typeface="Montserrat"/>
              </a:rPr>
              <a:t>Laura Arrendadora</a:t>
            </a:r>
            <a:r>
              <a:rPr lang="es-ES" sz="2000" b="0" i="0" u="none" strike="noStrike" cap="none">
                <a:solidFill>
                  <a:srgbClr val="003348"/>
                </a:solidFill>
                <a:latin typeface="Montserrat"/>
                <a:ea typeface="Montserrat"/>
                <a:cs typeface="Montserrat"/>
                <a:sym typeface="Montserrat"/>
              </a:rPr>
              <a:t>, es quien debe solucionar el problema.</a:t>
            </a:r>
            <a:endParaRPr sz="2000" b="0" i="0" u="none" strike="noStrike" cap="none">
              <a:latin typeface="Arial"/>
              <a:ea typeface="Arial"/>
              <a:cs typeface="Arial"/>
              <a:sym typeface="Arial"/>
            </a:endParaRPr>
          </a:p>
          <a:p>
            <a:pPr marL="463679" marR="0" lvl="0" indent="-322199"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63679" marR="0" lvl="1" indent="-322199" algn="l" rtl="0">
              <a:lnSpc>
                <a:spcPct val="90000"/>
              </a:lnSpc>
              <a:spcBef>
                <a:spcPts val="0"/>
              </a:spcBef>
              <a:spcAft>
                <a:spcPts val="0"/>
              </a:spcAft>
              <a:buClr>
                <a:srgbClr val="003348"/>
              </a:buClr>
              <a:buSzPts val="900"/>
              <a:buFont typeface="Arial"/>
              <a:buChar char="•"/>
            </a:pPr>
            <a:r>
              <a:rPr lang="es-ES" sz="2000" b="0" i="1" u="none" strike="noStrike" cap="none">
                <a:solidFill>
                  <a:srgbClr val="003348"/>
                </a:solidFill>
                <a:latin typeface="Montserrat"/>
                <a:ea typeface="Montserrat"/>
                <a:cs typeface="Montserrat"/>
                <a:sym typeface="Montserrat"/>
              </a:rPr>
              <a:t>Sunnyside</a:t>
            </a:r>
            <a:r>
              <a:rPr lang="es-ES" sz="2000" b="0" i="0" u="none" strike="noStrike" cap="none">
                <a:solidFill>
                  <a:srgbClr val="003348"/>
                </a:solidFill>
                <a:latin typeface="Montserrat"/>
                <a:ea typeface="Montserrat"/>
                <a:cs typeface="Montserrat"/>
                <a:sym typeface="Montserrat"/>
              </a:rPr>
              <a:t>,  no tiene la obligación de contratar a un exterminador</a:t>
            </a:r>
            <a:endParaRPr sz="20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1600" b="0" i="0" u="none" strike="noStrike" cap="none">
                <a:solidFill>
                  <a:srgbClr val="003348"/>
                </a:solidFill>
                <a:latin typeface="Montserrat"/>
                <a:ea typeface="Montserrat"/>
                <a:cs typeface="Montserrat"/>
                <a:sym typeface="Montserrat"/>
              </a:rPr>
              <a:t> </a:t>
            </a:r>
            <a:endParaRPr sz="1600" b="0" i="0" u="none" strike="noStrike" cap="none">
              <a:latin typeface="Arial"/>
              <a:ea typeface="Arial"/>
              <a:cs typeface="Arial"/>
              <a:sym typeface="Arial"/>
            </a:endParaRPr>
          </a:p>
        </p:txBody>
      </p:sp>
      <p:sp>
        <p:nvSpPr>
          <p:cNvPr id="518" name="Google Shape;518;p92"/>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Example: Rex Renter is renting a MH from MH owner Laura Landlord, who in turn is renting lot space from Sunnyside.</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MH infested with bedbugs. Who needs to pay for extermination?</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Laura Landlord is required to fix the issue.</a:t>
            </a:r>
            <a:endParaRPr sz="2800" b="0" i="0" u="none" strike="noStrike" cap="none">
              <a:latin typeface="Arial"/>
              <a:ea typeface="Arial"/>
              <a:cs typeface="Arial"/>
              <a:sym typeface="Arial"/>
            </a:endParaRPr>
          </a:p>
          <a:p>
            <a:pPr marL="685800" marR="0" lvl="1" indent="-2286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Sunnyside is not required to hire exterminator</a:t>
            </a:r>
            <a:endParaRPr sz="24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519" name="Google Shape;519;p92"/>
          <p:cNvSpPr txBox="1"/>
          <p:nvPr/>
        </p:nvSpPr>
        <p:spPr>
          <a:xfrm>
            <a:off x="6674040" y="277560"/>
            <a:ext cx="5194440" cy="12560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Obligaciones del Arrendador según MHPA vs WOH</a:t>
            </a:r>
            <a:endParaRPr sz="3000" b="0" i="0" u="none" strike="noStrike" cap="none">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3"/>
        <p:cNvGrpSpPr/>
        <p:nvPr/>
      </p:nvGrpSpPr>
      <p:grpSpPr>
        <a:xfrm>
          <a:off x="0" y="0"/>
          <a:ext cx="0" cy="0"/>
          <a:chOff x="0" y="0"/>
          <a:chExt cx="0" cy="0"/>
        </a:xfrm>
      </p:grpSpPr>
      <p:sp>
        <p:nvSpPr>
          <p:cNvPr id="524" name="Google Shape;524;p93"/>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Landlord Obligations under MHPA vs WOH</a:t>
            </a:r>
            <a:endParaRPr sz="3200" b="0" i="0" u="none" strike="noStrike" cap="none">
              <a:latin typeface="Arial"/>
              <a:ea typeface="Arial"/>
              <a:cs typeface="Arial"/>
              <a:sym typeface="Arial"/>
            </a:endParaRPr>
          </a:p>
        </p:txBody>
      </p:sp>
      <p:sp>
        <p:nvSpPr>
          <p:cNvPr id="525" name="Google Shape;525;p93"/>
          <p:cNvSpPr txBox="1"/>
          <p:nvPr/>
        </p:nvSpPr>
        <p:spPr>
          <a:xfrm>
            <a:off x="6777720" y="1414440"/>
            <a:ext cx="5012640" cy="5275800"/>
          </a:xfrm>
          <a:prstGeom prst="rect">
            <a:avLst/>
          </a:prstGeom>
          <a:noFill/>
          <a:ln>
            <a:noFill/>
          </a:ln>
        </p:spPr>
        <p:txBody>
          <a:bodyPr spcFirstLastPara="1" wrap="square" lIns="91425" tIns="45700" rIns="91425" bIns="45700" anchor="t" anchorCtr="0">
            <a:noAutofit/>
          </a:bodyPr>
          <a:lstStyle/>
          <a:p>
            <a:pPr marL="463679" marR="0" lvl="0" indent="-341280" algn="l" rtl="0">
              <a:lnSpc>
                <a:spcPct val="90000"/>
              </a:lnSpc>
              <a:spcBef>
                <a:spcPts val="0"/>
              </a:spcBef>
              <a:spcAft>
                <a:spcPts val="0"/>
              </a:spcAft>
              <a:buClr>
                <a:srgbClr val="003348"/>
              </a:buClr>
              <a:buSzPts val="810"/>
              <a:buFont typeface="Arial"/>
              <a:buChar char="•"/>
            </a:pPr>
            <a:r>
              <a:rPr lang="es-ES" sz="1800" b="1" i="0" u="none" strike="noStrike" cap="none">
                <a:solidFill>
                  <a:srgbClr val="003348"/>
                </a:solidFill>
                <a:latin typeface="Montserrat"/>
                <a:ea typeface="Montserrat"/>
                <a:cs typeface="Montserrat"/>
                <a:sym typeface="Montserrat"/>
              </a:rPr>
              <a:t>Ejemplo: </a:t>
            </a:r>
            <a:r>
              <a:rPr lang="es-ES" sz="1800" b="0" i="1" u="none" strike="noStrike" cap="none">
                <a:solidFill>
                  <a:srgbClr val="003348"/>
                </a:solidFill>
                <a:latin typeface="Montserrat"/>
                <a:ea typeface="Montserrat"/>
                <a:cs typeface="Montserrat"/>
                <a:sym typeface="Montserrat"/>
              </a:rPr>
              <a:t>Rex</a:t>
            </a:r>
            <a:r>
              <a:rPr lang="es-ES" sz="1800" b="0" i="0" u="none" strike="noStrike" cap="none">
                <a:solidFill>
                  <a:srgbClr val="003348"/>
                </a:solidFill>
                <a:latin typeface="Montserrat"/>
                <a:ea typeface="Montserrat"/>
                <a:cs typeface="Montserrat"/>
                <a:sym typeface="Montserrat"/>
              </a:rPr>
              <a:t> </a:t>
            </a:r>
            <a:r>
              <a:rPr lang="es-ES" sz="1800" b="0" i="1" u="none" strike="noStrike" cap="none">
                <a:solidFill>
                  <a:srgbClr val="003348"/>
                </a:solidFill>
                <a:latin typeface="Montserrat"/>
                <a:ea typeface="Montserrat"/>
                <a:cs typeface="Montserrat"/>
                <a:sym typeface="Montserrat"/>
              </a:rPr>
              <a:t>Inquilino</a:t>
            </a:r>
            <a:r>
              <a:rPr lang="es-ES" sz="1800" b="0" i="0" u="none" strike="noStrike" cap="none">
                <a:solidFill>
                  <a:srgbClr val="003348"/>
                </a:solidFill>
                <a:latin typeface="Montserrat"/>
                <a:ea typeface="Montserrat"/>
                <a:cs typeface="Montserrat"/>
                <a:sym typeface="Montserrat"/>
              </a:rPr>
              <a:t> está alquilando una casa móvil de una propietaria de casa móvil, </a:t>
            </a:r>
            <a:r>
              <a:rPr lang="es-ES" sz="1800" b="0" i="1" u="none" strike="noStrike" cap="none">
                <a:solidFill>
                  <a:srgbClr val="003348"/>
                </a:solidFill>
                <a:latin typeface="Montserrat"/>
                <a:ea typeface="Montserrat"/>
                <a:cs typeface="Montserrat"/>
                <a:sym typeface="Montserrat"/>
              </a:rPr>
              <a:t>Laura</a:t>
            </a:r>
            <a:r>
              <a:rPr lang="es-ES" sz="1800" b="0" i="0" u="none" strike="noStrike" cap="none">
                <a:solidFill>
                  <a:srgbClr val="003348"/>
                </a:solidFill>
                <a:latin typeface="Montserrat"/>
                <a:ea typeface="Montserrat"/>
                <a:cs typeface="Montserrat"/>
                <a:sym typeface="Montserrat"/>
              </a:rPr>
              <a:t> </a:t>
            </a:r>
            <a:r>
              <a:rPr lang="es-ES" sz="1800" b="0" i="1" u="none" strike="noStrike" cap="none">
                <a:solidFill>
                  <a:srgbClr val="003348"/>
                </a:solidFill>
                <a:latin typeface="Montserrat"/>
                <a:ea typeface="Montserrat"/>
                <a:cs typeface="Montserrat"/>
                <a:sym typeface="Montserrat"/>
              </a:rPr>
              <a:t>Arrendadora</a:t>
            </a:r>
            <a:r>
              <a:rPr lang="es-ES" sz="1800" b="0" i="0" u="none" strike="noStrike" cap="none">
                <a:solidFill>
                  <a:srgbClr val="003348"/>
                </a:solidFill>
                <a:latin typeface="Montserrat"/>
                <a:ea typeface="Montserrat"/>
                <a:cs typeface="Montserrat"/>
                <a:sym typeface="Montserrat"/>
              </a:rPr>
              <a:t>, quién, a su vez, alquila un lote de </a:t>
            </a:r>
            <a:r>
              <a:rPr lang="es-ES" sz="1800" b="0" i="1" u="none" strike="noStrike" cap="none">
                <a:solidFill>
                  <a:srgbClr val="003348"/>
                </a:solidFill>
                <a:latin typeface="Montserrat"/>
                <a:ea typeface="Montserrat"/>
                <a:cs typeface="Montserrat"/>
                <a:sym typeface="Montserrat"/>
              </a:rPr>
              <a:t>Sunnyside</a:t>
            </a:r>
            <a:r>
              <a:rPr lang="es-ES" sz="1800" b="0" i="0" u="none" strike="noStrike" cap="none">
                <a:solidFill>
                  <a:srgbClr val="003348"/>
                </a:solidFill>
                <a:latin typeface="Montserrat"/>
                <a:ea typeface="Montserrat"/>
                <a:cs typeface="Montserrat"/>
                <a:sym typeface="Montserrat"/>
              </a:rPr>
              <a:t>.</a:t>
            </a:r>
            <a:endParaRPr sz="1800" b="0" i="0" u="none" strike="noStrike" cap="none">
              <a:latin typeface="Arial"/>
              <a:ea typeface="Arial"/>
              <a:cs typeface="Arial"/>
              <a:sym typeface="Arial"/>
            </a:endParaRPr>
          </a:p>
          <a:p>
            <a:pPr marL="463679" marR="0" lvl="0" indent="-341280" algn="l" rtl="0">
              <a:lnSpc>
                <a:spcPct val="90000"/>
              </a:lnSpc>
              <a:spcBef>
                <a:spcPts val="0"/>
              </a:spcBef>
              <a:spcAft>
                <a:spcPts val="0"/>
              </a:spcAft>
              <a:buClr>
                <a:srgbClr val="003348"/>
              </a:buClr>
              <a:buSzPts val="810"/>
              <a:buFont typeface="Arial"/>
              <a:buChar char="•"/>
            </a:pPr>
            <a:r>
              <a:rPr lang="es-ES" sz="1800" b="0" i="0" u="none" strike="noStrike" cap="none">
                <a:solidFill>
                  <a:srgbClr val="003348"/>
                </a:solidFill>
                <a:latin typeface="Montserrat"/>
                <a:ea typeface="Montserrat"/>
                <a:cs typeface="Montserrat"/>
                <a:sym typeface="Montserrat"/>
              </a:rPr>
              <a:t> </a:t>
            </a:r>
            <a:endParaRPr sz="1800" b="0" i="0" u="none" strike="noStrike" cap="none">
              <a:latin typeface="Arial"/>
              <a:ea typeface="Arial"/>
              <a:cs typeface="Arial"/>
              <a:sym typeface="Arial"/>
            </a:endParaRPr>
          </a:p>
          <a:p>
            <a:pPr marL="463679" marR="0" lvl="0" indent="-369719" algn="l" rtl="0">
              <a:lnSpc>
                <a:spcPct val="90000"/>
              </a:lnSpc>
              <a:spcBef>
                <a:spcPts val="0"/>
              </a:spcBef>
              <a:spcAft>
                <a:spcPts val="0"/>
              </a:spcAft>
              <a:buClr>
                <a:srgbClr val="003348"/>
              </a:buClr>
              <a:buSzPts val="810"/>
              <a:buFont typeface="Arial"/>
              <a:buChar char="•"/>
            </a:pPr>
            <a:r>
              <a:rPr lang="es-ES" sz="1800" b="0" i="0" u="none" strike="noStrike" cap="none">
                <a:solidFill>
                  <a:srgbClr val="003348"/>
                </a:solidFill>
                <a:latin typeface="Montserrat"/>
                <a:ea typeface="Montserrat"/>
                <a:cs typeface="Montserrat"/>
                <a:sym typeface="Montserrat"/>
              </a:rPr>
              <a:t>No hay agua en una casa móvil debido a una grieta en la línea de agua que va hacia el espacio del lote: </a:t>
            </a:r>
            <a:r>
              <a:rPr lang="es-ES" sz="1800" b="1" i="0" u="none" strike="noStrike" cap="none">
                <a:solidFill>
                  <a:srgbClr val="003348"/>
                </a:solidFill>
                <a:latin typeface="Montserrat"/>
                <a:ea typeface="Montserrat"/>
                <a:cs typeface="Montserrat"/>
                <a:sym typeface="Montserrat"/>
              </a:rPr>
              <a:t>¿Quién es el responsable?</a:t>
            </a:r>
            <a:endParaRPr sz="1800" b="0" i="0" u="none" strike="noStrike" cap="none">
              <a:latin typeface="Arial"/>
              <a:ea typeface="Arial"/>
              <a:cs typeface="Arial"/>
              <a:sym typeface="Arial"/>
            </a:endParaRPr>
          </a:p>
          <a:p>
            <a:pPr marL="463679" marR="0" lvl="0" indent="-341280" algn="l" rtl="0">
              <a:lnSpc>
                <a:spcPct val="90000"/>
              </a:lnSpc>
              <a:spcBef>
                <a:spcPts val="0"/>
              </a:spcBef>
              <a:spcAft>
                <a:spcPts val="0"/>
              </a:spcAft>
              <a:buClr>
                <a:srgbClr val="003348"/>
              </a:buClr>
              <a:buSzPts val="810"/>
              <a:buFont typeface="Arial"/>
              <a:buChar char="•"/>
            </a:pPr>
            <a:r>
              <a:rPr lang="es-ES" sz="1800" b="0" i="0" u="none" strike="noStrike" cap="none">
                <a:solidFill>
                  <a:srgbClr val="003348"/>
                </a:solidFill>
                <a:latin typeface="Montserrat"/>
                <a:ea typeface="Montserrat"/>
                <a:cs typeface="Montserrat"/>
                <a:sym typeface="Montserrat"/>
              </a:rPr>
              <a:t> </a:t>
            </a:r>
            <a:endParaRPr sz="1800" b="0" i="0" u="none" strike="noStrike" cap="none">
              <a:latin typeface="Arial"/>
              <a:ea typeface="Arial"/>
              <a:cs typeface="Arial"/>
              <a:sym typeface="Arial"/>
            </a:endParaRPr>
          </a:p>
          <a:p>
            <a:pPr marL="463679" marR="0" lvl="1" indent="-341280" algn="l" rtl="0">
              <a:lnSpc>
                <a:spcPct val="90000"/>
              </a:lnSpc>
              <a:spcBef>
                <a:spcPts val="0"/>
              </a:spcBef>
              <a:spcAft>
                <a:spcPts val="0"/>
              </a:spcAft>
              <a:buClr>
                <a:srgbClr val="003348"/>
              </a:buClr>
              <a:buSzPts val="810"/>
              <a:buFont typeface="Arial"/>
              <a:buChar char="•"/>
            </a:pPr>
            <a:r>
              <a:rPr lang="es-ES" sz="1800" b="0" i="0" u="none" strike="noStrike" cap="none">
                <a:solidFill>
                  <a:srgbClr val="003348"/>
                </a:solidFill>
                <a:latin typeface="Montserrat"/>
                <a:ea typeface="Montserrat"/>
                <a:cs typeface="Montserrat"/>
                <a:sym typeface="Montserrat"/>
              </a:rPr>
              <a:t>Es responsabilidad de la </a:t>
            </a:r>
            <a:r>
              <a:rPr lang="es-ES" sz="1800" b="0" i="1" u="none" strike="noStrike" cap="none">
                <a:solidFill>
                  <a:srgbClr val="003348"/>
                </a:solidFill>
                <a:latin typeface="Montserrat"/>
                <a:ea typeface="Montserrat"/>
                <a:cs typeface="Montserrat"/>
                <a:sym typeface="Montserrat"/>
              </a:rPr>
              <a:t>administración de Sunnyside</a:t>
            </a:r>
            <a:r>
              <a:rPr lang="es-ES" sz="1800" b="0" i="0" u="none" strike="noStrike" cap="none">
                <a:solidFill>
                  <a:srgbClr val="003348"/>
                </a:solidFill>
                <a:latin typeface="Montserrat"/>
                <a:ea typeface="Montserrat"/>
                <a:cs typeface="Montserrat"/>
                <a:sym typeface="Montserrat"/>
              </a:rPr>
              <a:t>, solucionar este problema.</a:t>
            </a:r>
            <a:endParaRPr sz="1800" b="0" i="0" u="none" strike="noStrike" cap="none">
              <a:latin typeface="Arial"/>
              <a:ea typeface="Arial"/>
              <a:cs typeface="Arial"/>
              <a:sym typeface="Arial"/>
            </a:endParaRPr>
          </a:p>
          <a:p>
            <a:pPr marL="1200240" marR="0" lvl="1" indent="-285840" algn="l" rtl="0">
              <a:lnSpc>
                <a:spcPct val="90000"/>
              </a:lnSpc>
              <a:spcBef>
                <a:spcPts val="0"/>
              </a:spcBef>
              <a:spcAft>
                <a:spcPts val="0"/>
              </a:spcAft>
              <a:buClr>
                <a:srgbClr val="003348"/>
              </a:buClr>
              <a:buSzPts val="810"/>
              <a:buFont typeface="Arial"/>
              <a:buChar char="•"/>
            </a:pPr>
            <a:r>
              <a:rPr lang="es-ES" sz="1800" b="0" i="0" u="none" strike="noStrike" cap="none">
                <a:solidFill>
                  <a:srgbClr val="003348"/>
                </a:solidFill>
                <a:latin typeface="Montserrat"/>
                <a:ea typeface="Montserrat"/>
                <a:cs typeface="Montserrat"/>
                <a:sym typeface="Montserrat"/>
              </a:rPr>
              <a:t> </a:t>
            </a:r>
            <a:endParaRPr sz="1800" b="0" i="0" u="none" strike="noStrike" cap="none">
              <a:latin typeface="Arial"/>
              <a:ea typeface="Arial"/>
              <a:cs typeface="Arial"/>
              <a:sym typeface="Arial"/>
            </a:endParaRPr>
          </a:p>
          <a:p>
            <a:pPr marL="747720" marR="0" lvl="1" indent="-274680" algn="l" rtl="0">
              <a:lnSpc>
                <a:spcPct val="90000"/>
              </a:lnSpc>
              <a:spcBef>
                <a:spcPts val="0"/>
              </a:spcBef>
              <a:spcAft>
                <a:spcPts val="0"/>
              </a:spcAft>
              <a:buClr>
                <a:srgbClr val="003348"/>
              </a:buClr>
              <a:buSzPts val="810"/>
              <a:buFont typeface="Arial"/>
              <a:buChar char="•"/>
            </a:pPr>
            <a:r>
              <a:rPr lang="es-ES" sz="1800" b="0" i="0" u="none" strike="noStrike" cap="none">
                <a:solidFill>
                  <a:srgbClr val="003348"/>
                </a:solidFill>
                <a:latin typeface="Montserrat"/>
                <a:ea typeface="Montserrat"/>
                <a:cs typeface="Montserrat"/>
                <a:sym typeface="Montserrat"/>
              </a:rPr>
              <a:t>Aunque el arrendador, no tiene la obligación de solucionar el problema, debería de informar a la administración que se presento un problema</a:t>
            </a:r>
            <a:endParaRPr sz="1800" b="0" i="0" u="none" strike="noStrike" cap="none">
              <a:latin typeface="Arial"/>
              <a:ea typeface="Arial"/>
              <a:cs typeface="Arial"/>
              <a:sym typeface="Arial"/>
            </a:endParaRPr>
          </a:p>
        </p:txBody>
      </p:sp>
      <p:sp>
        <p:nvSpPr>
          <p:cNvPr id="526" name="Google Shape;526;p93"/>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Example: Rex Renter is renting a MH from MH owner Laura Landlord, who in turn is renting lot space from Sunnyside.</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No water running into MH due to crack in water line to the lot space: who is responsible?</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Sunnyside MGMT needs to fix</a:t>
            </a:r>
            <a:endParaRPr sz="2800" b="0" i="0" u="none" strike="noStrike" cap="none">
              <a:latin typeface="Arial"/>
              <a:ea typeface="Arial"/>
              <a:cs typeface="Arial"/>
              <a:sym typeface="Arial"/>
            </a:endParaRPr>
          </a:p>
          <a:p>
            <a:pPr marL="685800" marR="0" lvl="1" indent="-2286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LL not required, but should inform MGMT of the issue</a:t>
            </a:r>
            <a:endParaRPr sz="2400" b="0" i="0" u="none" strike="noStrike" cap="none">
              <a:latin typeface="Arial"/>
              <a:ea typeface="Arial"/>
              <a:cs typeface="Arial"/>
              <a:sym typeface="Arial"/>
            </a:endParaRPr>
          </a:p>
        </p:txBody>
      </p:sp>
      <p:sp>
        <p:nvSpPr>
          <p:cNvPr id="527" name="Google Shape;527;p93"/>
          <p:cNvSpPr txBox="1"/>
          <p:nvPr/>
        </p:nvSpPr>
        <p:spPr>
          <a:xfrm>
            <a:off x="6752160" y="167760"/>
            <a:ext cx="5038200" cy="14108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Obligaciones del Arrendador según MHPA vs WOH</a:t>
            </a:r>
            <a:endParaRPr sz="3000" b="0" i="0" u="none" strike="noStrike" cap="none">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1"/>
        <p:cNvGrpSpPr/>
        <p:nvPr/>
      </p:nvGrpSpPr>
      <p:grpSpPr>
        <a:xfrm>
          <a:off x="0" y="0"/>
          <a:ext cx="0" cy="0"/>
          <a:chOff x="0" y="0"/>
          <a:chExt cx="0" cy="0"/>
        </a:xfrm>
      </p:grpSpPr>
      <p:sp>
        <p:nvSpPr>
          <p:cNvPr id="532" name="Google Shape;532;p94"/>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Landlord Obligations under MHPA vs WOH</a:t>
            </a:r>
            <a:endParaRPr sz="3200" b="0" i="0" u="none" strike="noStrike" cap="none">
              <a:latin typeface="Arial"/>
              <a:ea typeface="Arial"/>
              <a:cs typeface="Arial"/>
              <a:sym typeface="Arial"/>
            </a:endParaRPr>
          </a:p>
        </p:txBody>
      </p:sp>
      <p:sp>
        <p:nvSpPr>
          <p:cNvPr id="533" name="Google Shape;533;p94"/>
          <p:cNvSpPr txBox="1"/>
          <p:nvPr/>
        </p:nvSpPr>
        <p:spPr>
          <a:xfrm>
            <a:off x="6777720" y="1578600"/>
            <a:ext cx="4880880" cy="5125680"/>
          </a:xfrm>
          <a:prstGeom prst="rect">
            <a:avLst/>
          </a:prstGeom>
          <a:noFill/>
          <a:ln>
            <a:noFill/>
          </a:ln>
        </p:spPr>
        <p:txBody>
          <a:bodyPr spcFirstLastPara="1" wrap="square" lIns="91425" tIns="45700" rIns="91425" bIns="45700" anchor="t" anchorCtr="0">
            <a:noAutofit/>
          </a:bodyPr>
          <a:lstStyle/>
          <a:p>
            <a:pPr marL="417600" marR="0" lvl="0" indent="-343080" algn="l" rtl="0">
              <a:lnSpc>
                <a:spcPct val="90000"/>
              </a:lnSpc>
              <a:spcBef>
                <a:spcPts val="0"/>
              </a:spcBef>
              <a:spcAft>
                <a:spcPts val="0"/>
              </a:spcAft>
              <a:buClr>
                <a:srgbClr val="003348"/>
              </a:buClr>
              <a:buSzPts val="900"/>
              <a:buFont typeface="Arial"/>
              <a:buChar char="•"/>
            </a:pPr>
            <a:r>
              <a:rPr lang="es-ES" sz="2000" b="1" i="0" u="none" strike="noStrike" cap="none">
                <a:solidFill>
                  <a:srgbClr val="003348"/>
                </a:solidFill>
                <a:latin typeface="Montserrat"/>
                <a:ea typeface="Montserrat"/>
                <a:cs typeface="Montserrat"/>
                <a:sym typeface="Montserrat"/>
              </a:rPr>
              <a:t>Ejemplo: </a:t>
            </a:r>
            <a:r>
              <a:rPr lang="es-ES" sz="2000" b="0" i="1" u="none" strike="noStrike" cap="none">
                <a:solidFill>
                  <a:srgbClr val="003348"/>
                </a:solidFill>
                <a:latin typeface="Montserrat"/>
                <a:ea typeface="Montserrat"/>
                <a:cs typeface="Montserrat"/>
                <a:sym typeface="Montserrat"/>
              </a:rPr>
              <a:t>Laura Arrendadora</a:t>
            </a:r>
            <a:r>
              <a:rPr lang="es-ES" sz="2000" b="0" i="0" u="none" strike="noStrike" cap="none">
                <a:solidFill>
                  <a:srgbClr val="003348"/>
                </a:solidFill>
                <a:latin typeface="Montserrat"/>
                <a:ea typeface="Montserrat"/>
                <a:cs typeface="Montserrat"/>
                <a:sym typeface="Montserrat"/>
              </a:rPr>
              <a:t>, es propietaria de una casa móvil y vivé allí; ella está alquilando un lote a </a:t>
            </a:r>
            <a:r>
              <a:rPr lang="es-ES" sz="2000" b="0" i="1" u="none" strike="noStrike" cap="none">
                <a:solidFill>
                  <a:srgbClr val="003348"/>
                </a:solidFill>
                <a:latin typeface="Montserrat"/>
                <a:ea typeface="Montserrat"/>
                <a:cs typeface="Montserrat"/>
                <a:sym typeface="Montserrat"/>
              </a:rPr>
              <a:t>Sunnyside</a:t>
            </a:r>
            <a:r>
              <a:rPr lang="es-ES" sz="2000" b="0" i="0" u="none" strike="noStrike" cap="none">
                <a:solidFill>
                  <a:srgbClr val="003348"/>
                </a:solidFill>
                <a:latin typeface="Montserrat"/>
                <a:ea typeface="Montserrat"/>
                <a:cs typeface="Montserrat"/>
                <a:sym typeface="Montserrat"/>
              </a:rPr>
              <a:t>.</a:t>
            </a:r>
            <a:endParaRPr sz="2000" b="0" i="0" u="none" strike="noStrike" cap="none">
              <a:latin typeface="Arial"/>
              <a:ea typeface="Arial"/>
              <a:cs typeface="Arial"/>
              <a:sym typeface="Arial"/>
            </a:endParaRPr>
          </a:p>
          <a:p>
            <a:pPr marL="417600" marR="0" lvl="0" indent="-343080"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17600" marR="0" lvl="0" indent="-343080"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Moho negro es detectado en una casa móvil: </a:t>
            </a:r>
            <a:r>
              <a:rPr lang="es-ES" sz="2000" b="1" i="0" u="none" strike="noStrike" cap="none">
                <a:solidFill>
                  <a:srgbClr val="003348"/>
                </a:solidFill>
                <a:latin typeface="Montserrat"/>
                <a:ea typeface="Montserrat"/>
                <a:cs typeface="Montserrat"/>
                <a:sym typeface="Montserrat"/>
              </a:rPr>
              <a:t>¿Quién es responsable?</a:t>
            </a:r>
            <a:endParaRPr sz="2000" b="0" i="0" u="none" strike="noStrike" cap="none">
              <a:latin typeface="Arial"/>
              <a:ea typeface="Arial"/>
              <a:cs typeface="Arial"/>
              <a:sym typeface="Arial"/>
            </a:endParaRPr>
          </a:p>
          <a:p>
            <a:pPr marL="417600" marR="0" lvl="0" indent="-343079" algn="l" rtl="0">
              <a:lnSpc>
                <a:spcPct val="90000"/>
              </a:lnSpc>
              <a:spcBef>
                <a:spcPts val="0"/>
              </a:spcBef>
              <a:spcAft>
                <a:spcPts val="0"/>
              </a:spcAft>
              <a:buClr>
                <a:srgbClr val="003348"/>
              </a:buClr>
              <a:buSzPts val="810"/>
              <a:buFont typeface="Arial"/>
              <a:buChar char="•"/>
            </a:pPr>
            <a:r>
              <a:rPr lang="es-ES" sz="1800" b="1" i="0" u="none" strike="noStrike" cap="none">
                <a:solidFill>
                  <a:srgbClr val="003348"/>
                </a:solidFill>
                <a:latin typeface="Montserrat"/>
                <a:ea typeface="Montserrat"/>
                <a:cs typeface="Montserrat"/>
                <a:sym typeface="Montserrat"/>
              </a:rPr>
              <a:t> </a:t>
            </a:r>
            <a:endParaRPr sz="1800" b="0" i="0" u="none" strike="noStrike" cap="none">
              <a:latin typeface="Arial"/>
              <a:ea typeface="Arial"/>
              <a:cs typeface="Arial"/>
              <a:sym typeface="Arial"/>
            </a:endParaRPr>
          </a:p>
          <a:p>
            <a:pPr marL="874800" marR="0" lvl="1" indent="-343079" algn="l" rtl="0">
              <a:lnSpc>
                <a:spcPct val="90000"/>
              </a:lnSpc>
              <a:spcBef>
                <a:spcPts val="0"/>
              </a:spcBef>
              <a:spcAft>
                <a:spcPts val="0"/>
              </a:spcAft>
              <a:buClr>
                <a:srgbClr val="003348"/>
              </a:buClr>
              <a:buSzPts val="810"/>
              <a:buFont typeface="Arial"/>
              <a:buChar char="•"/>
            </a:pPr>
            <a:r>
              <a:rPr lang="es-ES" sz="1800" b="0" i="1" u="none" strike="noStrike" cap="none">
                <a:solidFill>
                  <a:srgbClr val="003348"/>
                </a:solidFill>
                <a:latin typeface="Montserrat"/>
                <a:ea typeface="Montserrat"/>
                <a:cs typeface="Montserrat"/>
                <a:sym typeface="Montserrat"/>
              </a:rPr>
              <a:t>Sunnyside</a:t>
            </a:r>
            <a:r>
              <a:rPr lang="es-ES" sz="1800" b="0" i="0" u="none" strike="noStrike" cap="none">
                <a:solidFill>
                  <a:srgbClr val="003348"/>
                </a:solidFill>
                <a:latin typeface="Montserrat"/>
                <a:ea typeface="Montserrat"/>
                <a:cs typeface="Montserrat"/>
                <a:sym typeface="Montserrat"/>
              </a:rPr>
              <a:t> no es responsable, siempre y cuando el moho no sea causado por conexiones de servicios públicos. </a:t>
            </a:r>
            <a:endParaRPr sz="1800" b="0" i="0" u="none" strike="noStrike" cap="none">
              <a:latin typeface="Arial"/>
              <a:ea typeface="Arial"/>
              <a:cs typeface="Arial"/>
              <a:sym typeface="Arial"/>
            </a:endParaRPr>
          </a:p>
          <a:p>
            <a:pPr marL="874800" marR="0" lvl="1" indent="-343079" algn="l" rtl="0">
              <a:lnSpc>
                <a:spcPct val="90000"/>
              </a:lnSpc>
              <a:spcBef>
                <a:spcPts val="0"/>
              </a:spcBef>
              <a:spcAft>
                <a:spcPts val="0"/>
              </a:spcAft>
              <a:buClr>
                <a:srgbClr val="003348"/>
              </a:buClr>
              <a:buSzPts val="810"/>
              <a:buFont typeface="Arial"/>
              <a:buChar char="•"/>
            </a:pPr>
            <a:r>
              <a:rPr lang="es-ES" sz="1800" b="0" i="0" u="none" strike="noStrike" cap="none">
                <a:solidFill>
                  <a:srgbClr val="003348"/>
                </a:solidFill>
                <a:latin typeface="Montserrat"/>
                <a:ea typeface="Montserrat"/>
                <a:cs typeface="Montserrat"/>
                <a:sym typeface="Montserrat"/>
              </a:rPr>
              <a:t> </a:t>
            </a:r>
            <a:endParaRPr sz="1800" b="0" i="0" u="none" strike="noStrike" cap="none">
              <a:latin typeface="Arial"/>
              <a:ea typeface="Arial"/>
              <a:cs typeface="Arial"/>
              <a:sym typeface="Arial"/>
            </a:endParaRPr>
          </a:p>
          <a:p>
            <a:pPr marL="874800" marR="0" lvl="1" indent="-343079" algn="l" rtl="0">
              <a:lnSpc>
                <a:spcPct val="90000"/>
              </a:lnSpc>
              <a:spcBef>
                <a:spcPts val="0"/>
              </a:spcBef>
              <a:spcAft>
                <a:spcPts val="0"/>
              </a:spcAft>
              <a:buClr>
                <a:srgbClr val="003348"/>
              </a:buClr>
              <a:buSzPts val="810"/>
              <a:buFont typeface="Arial"/>
              <a:buChar char="•"/>
            </a:pPr>
            <a:r>
              <a:rPr lang="es-ES" sz="1800" b="0" i="0" u="none" strike="noStrike" cap="none">
                <a:solidFill>
                  <a:srgbClr val="003348"/>
                </a:solidFill>
                <a:latin typeface="Montserrat"/>
                <a:ea typeface="Montserrat"/>
                <a:cs typeface="Montserrat"/>
                <a:sym typeface="Montserrat"/>
              </a:rPr>
              <a:t>Pero si </a:t>
            </a:r>
            <a:r>
              <a:rPr lang="es-ES" sz="1800" b="0" i="1" u="none" strike="noStrike" cap="none">
                <a:solidFill>
                  <a:srgbClr val="003348"/>
                </a:solidFill>
                <a:latin typeface="Montserrat"/>
                <a:ea typeface="Montserrat"/>
                <a:cs typeface="Montserrat"/>
                <a:sym typeface="Montserrat"/>
              </a:rPr>
              <a:t>Laura</a:t>
            </a:r>
            <a:r>
              <a:rPr lang="es-ES" sz="1800" b="0" i="0" u="none" strike="noStrike" cap="none">
                <a:solidFill>
                  <a:srgbClr val="003348"/>
                </a:solidFill>
                <a:latin typeface="Montserrat"/>
                <a:ea typeface="Montserrat"/>
                <a:cs typeface="Montserrat"/>
                <a:sym typeface="Montserrat"/>
              </a:rPr>
              <a:t> puede demostrar de que el moho es causado por una rotura en la tubería de agua del lote, podría ser responsabilidad de </a:t>
            </a:r>
            <a:r>
              <a:rPr lang="es-ES" sz="1800" b="0" i="1" u="none" strike="noStrike" cap="none">
                <a:solidFill>
                  <a:srgbClr val="003348"/>
                </a:solidFill>
                <a:latin typeface="Montserrat"/>
                <a:ea typeface="Montserrat"/>
                <a:cs typeface="Montserrat"/>
                <a:sym typeface="Montserrat"/>
              </a:rPr>
              <a:t>Sunnyside</a:t>
            </a:r>
            <a:endParaRPr sz="1800" b="0" i="0" u="none" strike="noStrike" cap="none">
              <a:latin typeface="Arial"/>
              <a:ea typeface="Arial"/>
              <a:cs typeface="Arial"/>
              <a:sym typeface="Arial"/>
            </a:endParaRPr>
          </a:p>
        </p:txBody>
      </p:sp>
      <p:sp>
        <p:nvSpPr>
          <p:cNvPr id="534" name="Google Shape;534;p94"/>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Example: Laura Landlord owns MH and lives there; she is renting lot space from Sunnyside.</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Black mold detected in MH, who is responsible?</a:t>
            </a:r>
            <a:endParaRPr sz="2800" b="0" i="0" u="none" strike="noStrike" cap="none">
              <a:latin typeface="Arial"/>
              <a:ea typeface="Arial"/>
              <a:cs typeface="Arial"/>
              <a:sym typeface="Arial"/>
            </a:endParaRPr>
          </a:p>
          <a:p>
            <a:pPr marL="685800" marR="0" lvl="1" indent="-2286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Sunnyside not responsible as long as mold not caused by utility connections</a:t>
            </a:r>
            <a:endParaRPr sz="2400" b="0" i="0" u="none" strike="noStrike" cap="none">
              <a:latin typeface="Arial"/>
              <a:ea typeface="Arial"/>
              <a:cs typeface="Arial"/>
              <a:sym typeface="Arial"/>
            </a:endParaRPr>
          </a:p>
          <a:p>
            <a:pPr marL="685800" marR="0" lvl="1" indent="-2286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But if Laura can show mold caused by break in water pipe from lot, could be responsibility of Sunnyside</a:t>
            </a:r>
            <a:endParaRPr sz="24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535" name="Google Shape;535;p94"/>
          <p:cNvSpPr txBox="1"/>
          <p:nvPr/>
        </p:nvSpPr>
        <p:spPr>
          <a:xfrm>
            <a:off x="6777720" y="167760"/>
            <a:ext cx="498708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Obligaciones del Arrendador según MHPA vs WOH</a:t>
            </a:r>
            <a:endParaRPr sz="3000" b="0" i="0" u="none" strike="noStrike" cap="none">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9"/>
        <p:cNvGrpSpPr/>
        <p:nvPr/>
      </p:nvGrpSpPr>
      <p:grpSpPr>
        <a:xfrm>
          <a:off x="0" y="0"/>
          <a:ext cx="0" cy="0"/>
          <a:chOff x="0" y="0"/>
          <a:chExt cx="0" cy="0"/>
        </a:xfrm>
      </p:grpSpPr>
      <p:sp>
        <p:nvSpPr>
          <p:cNvPr id="540" name="Google Shape;540;p95"/>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Landlord Obligations under MHPA vs WOH</a:t>
            </a:r>
            <a:endParaRPr sz="3200" b="0" i="0" u="none" strike="noStrike" cap="none">
              <a:latin typeface="Arial"/>
              <a:ea typeface="Arial"/>
              <a:cs typeface="Arial"/>
              <a:sym typeface="Arial"/>
            </a:endParaRPr>
          </a:p>
        </p:txBody>
      </p:sp>
      <p:sp>
        <p:nvSpPr>
          <p:cNvPr id="541" name="Google Shape;541;p95"/>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Example: Rex Renter is renting a MH from Laura Landlord, who in turn is renting lot space from Sunnyside.</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Heating is not working, who’s responsibility?</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sng" strike="noStrike" cap="none">
                <a:solidFill>
                  <a:srgbClr val="003348"/>
                </a:solidFill>
                <a:latin typeface="Montserrat"/>
                <a:ea typeface="Montserrat"/>
                <a:cs typeface="Montserrat"/>
                <a:sym typeface="Montserrat"/>
              </a:rPr>
              <a:t>It depends</a:t>
            </a:r>
            <a:r>
              <a:rPr lang="es-ES" sz="2800" b="0" i="0" u="none" strike="noStrike" cap="none">
                <a:solidFill>
                  <a:srgbClr val="003348"/>
                </a:solidFill>
                <a:latin typeface="Montserrat"/>
                <a:ea typeface="Montserrat"/>
                <a:cs typeface="Montserrat"/>
                <a:sym typeface="Montserrat"/>
              </a:rPr>
              <a:t>. If gas isn’t flowing into MH, Sunnyside. If damaged heating unit, LL</a:t>
            </a:r>
            <a:endParaRPr sz="2800" b="0" i="0" u="none" strike="noStrike" cap="none">
              <a:latin typeface="Arial"/>
              <a:ea typeface="Arial"/>
              <a:cs typeface="Arial"/>
              <a:sym typeface="Arial"/>
            </a:endParaRPr>
          </a:p>
          <a:p>
            <a:pPr marL="685800" marR="0" lvl="1" indent="-2286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Always inform LL</a:t>
            </a:r>
            <a:endParaRPr sz="24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542" name="Google Shape;542;p95"/>
          <p:cNvSpPr txBox="1"/>
          <p:nvPr/>
        </p:nvSpPr>
        <p:spPr>
          <a:xfrm>
            <a:off x="6777720" y="1452600"/>
            <a:ext cx="4880880" cy="5125680"/>
          </a:xfrm>
          <a:prstGeom prst="rect">
            <a:avLst/>
          </a:prstGeom>
          <a:noFill/>
          <a:ln>
            <a:noFill/>
          </a:ln>
        </p:spPr>
        <p:txBody>
          <a:bodyPr spcFirstLastPara="1" wrap="square" lIns="91425" tIns="45700" rIns="91425" bIns="45700" anchor="t" anchorCtr="0">
            <a:noAutofit/>
          </a:bodyPr>
          <a:lstStyle/>
          <a:p>
            <a:pPr marL="417600" marR="0" lvl="0" indent="-343080" algn="l" rtl="0">
              <a:lnSpc>
                <a:spcPct val="90000"/>
              </a:lnSpc>
              <a:spcBef>
                <a:spcPts val="0"/>
              </a:spcBef>
              <a:spcAft>
                <a:spcPts val="0"/>
              </a:spcAft>
              <a:buClr>
                <a:srgbClr val="003348"/>
              </a:buClr>
              <a:buSzPts val="900"/>
              <a:buFont typeface="Arial"/>
              <a:buChar char="•"/>
            </a:pPr>
            <a:r>
              <a:rPr lang="es-ES" sz="2000" b="1" i="0" u="none" strike="noStrike" cap="none">
                <a:solidFill>
                  <a:srgbClr val="003348"/>
                </a:solidFill>
                <a:latin typeface="Montserrat"/>
                <a:ea typeface="Montserrat"/>
                <a:cs typeface="Montserrat"/>
                <a:sym typeface="Montserrat"/>
              </a:rPr>
              <a:t>Ejemplo: </a:t>
            </a:r>
            <a:r>
              <a:rPr lang="es-ES" sz="2000" b="0" i="1" u="none" strike="noStrike" cap="none">
                <a:solidFill>
                  <a:srgbClr val="003348"/>
                </a:solidFill>
                <a:latin typeface="Montserrat"/>
                <a:ea typeface="Montserrat"/>
                <a:cs typeface="Montserrat"/>
                <a:sym typeface="Montserrat"/>
              </a:rPr>
              <a:t>Laura Arrendadora</a:t>
            </a:r>
            <a:r>
              <a:rPr lang="es-ES" sz="2000" b="0" i="0" u="none" strike="noStrike" cap="none">
                <a:solidFill>
                  <a:srgbClr val="003348"/>
                </a:solidFill>
                <a:latin typeface="Montserrat"/>
                <a:ea typeface="Montserrat"/>
                <a:cs typeface="Montserrat"/>
                <a:sym typeface="Montserrat"/>
              </a:rPr>
              <a:t>, es propietaria de una casa móvil y vivé allí; ella está alquilando un lote a </a:t>
            </a:r>
            <a:r>
              <a:rPr lang="es-ES" sz="2000" b="0" i="1" u="none" strike="noStrike" cap="none">
                <a:solidFill>
                  <a:srgbClr val="003348"/>
                </a:solidFill>
                <a:latin typeface="Montserrat"/>
                <a:ea typeface="Montserrat"/>
                <a:cs typeface="Montserrat"/>
                <a:sym typeface="Montserrat"/>
              </a:rPr>
              <a:t>Sunnyside</a:t>
            </a:r>
            <a:r>
              <a:rPr lang="es-ES" sz="2000" b="0" i="0" u="none" strike="noStrike" cap="none">
                <a:solidFill>
                  <a:srgbClr val="003348"/>
                </a:solidFill>
                <a:latin typeface="Montserrat"/>
                <a:ea typeface="Montserrat"/>
                <a:cs typeface="Montserrat"/>
                <a:sym typeface="Montserrat"/>
              </a:rPr>
              <a:t>.</a:t>
            </a:r>
            <a:endParaRPr sz="2000" b="0" i="0" u="none" strike="noStrike" cap="none">
              <a:latin typeface="Arial"/>
              <a:ea typeface="Arial"/>
              <a:cs typeface="Arial"/>
              <a:sym typeface="Arial"/>
            </a:endParaRPr>
          </a:p>
          <a:p>
            <a:pPr marL="417600" marR="0" lvl="0" indent="-343080"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17600" marR="0" lvl="0" indent="-343080"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La calefacción !no funciona! </a:t>
            </a:r>
            <a:r>
              <a:rPr lang="es-ES" sz="2000" b="1" i="0" u="none" strike="noStrike" cap="none">
                <a:solidFill>
                  <a:srgbClr val="003348"/>
                </a:solidFill>
                <a:latin typeface="Montserrat"/>
                <a:ea typeface="Montserrat"/>
                <a:cs typeface="Montserrat"/>
                <a:sym typeface="Montserrat"/>
              </a:rPr>
              <a:t>¿De quién es la responsabilidad?</a:t>
            </a:r>
            <a:endParaRPr sz="20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endParaRPr sz="20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000" b="1" i="0" u="sng" strike="noStrike" cap="none">
                <a:solidFill>
                  <a:srgbClr val="003348"/>
                </a:solidFill>
                <a:latin typeface="Montserrat"/>
                <a:ea typeface="Montserrat"/>
                <a:cs typeface="Montserrat"/>
                <a:sym typeface="Montserrat"/>
              </a:rPr>
              <a:t>Depende… </a:t>
            </a:r>
            <a:endParaRPr sz="2000" b="0" i="0" u="none" strike="noStrike" cap="none">
              <a:latin typeface="Arial"/>
              <a:ea typeface="Arial"/>
              <a:cs typeface="Arial"/>
              <a:sym typeface="Arial"/>
            </a:endParaRPr>
          </a:p>
          <a:p>
            <a:pPr marL="743040" marR="0" lvl="0" indent="-285840" algn="l" rtl="0">
              <a:lnSpc>
                <a:spcPct val="90000"/>
              </a:lnSpc>
              <a:spcBef>
                <a:spcPts val="601"/>
              </a:spcBef>
              <a:spcAft>
                <a:spcPts val="0"/>
              </a:spcAft>
              <a:buClr>
                <a:srgbClr val="003348"/>
              </a:buClr>
              <a:buSzPts val="810"/>
              <a:buFont typeface="Arial"/>
              <a:buChar char="•"/>
            </a:pPr>
            <a:r>
              <a:rPr lang="es-ES" sz="1800" b="0" i="0" u="none" strike="noStrike" cap="none">
                <a:solidFill>
                  <a:srgbClr val="003348"/>
                </a:solidFill>
                <a:latin typeface="Montserrat"/>
                <a:ea typeface="Montserrat"/>
                <a:cs typeface="Montserrat"/>
                <a:sym typeface="Montserrat"/>
              </a:rPr>
              <a:t>Si el gas no fluye hacia la casa móvil, la responsabilidad es de </a:t>
            </a:r>
            <a:r>
              <a:rPr lang="es-ES" sz="1800" b="0" i="1" u="none" strike="noStrike" cap="none">
                <a:solidFill>
                  <a:srgbClr val="003348"/>
                </a:solidFill>
                <a:latin typeface="Montserrat"/>
                <a:ea typeface="Montserrat"/>
                <a:cs typeface="Montserrat"/>
                <a:sym typeface="Montserrat"/>
              </a:rPr>
              <a:t>Sunnyside</a:t>
            </a:r>
            <a:r>
              <a:rPr lang="es-ES" sz="1800" b="0" i="0" u="none" strike="noStrike" cap="none">
                <a:solidFill>
                  <a:srgbClr val="003348"/>
                </a:solidFill>
                <a:latin typeface="Montserrat"/>
                <a:ea typeface="Montserrat"/>
                <a:cs typeface="Montserrat"/>
                <a:sym typeface="Montserrat"/>
              </a:rPr>
              <a:t>. </a:t>
            </a:r>
            <a:endParaRPr sz="1800" b="0" i="0" u="none" strike="noStrike" cap="none">
              <a:latin typeface="Arial"/>
              <a:ea typeface="Arial"/>
              <a:cs typeface="Arial"/>
              <a:sym typeface="Arial"/>
            </a:endParaRPr>
          </a:p>
          <a:p>
            <a:pPr marL="743040" marR="0" lvl="0" indent="-285840" algn="l" rtl="0">
              <a:lnSpc>
                <a:spcPct val="90000"/>
              </a:lnSpc>
              <a:spcBef>
                <a:spcPts val="601"/>
              </a:spcBef>
              <a:spcAft>
                <a:spcPts val="0"/>
              </a:spcAft>
              <a:buClr>
                <a:srgbClr val="003348"/>
              </a:buClr>
              <a:buSzPts val="810"/>
              <a:buFont typeface="Arial"/>
              <a:buChar char="•"/>
            </a:pPr>
            <a:r>
              <a:rPr lang="es-ES" sz="1800" b="0" i="0" u="none" strike="noStrike" cap="none">
                <a:solidFill>
                  <a:srgbClr val="003348"/>
                </a:solidFill>
                <a:latin typeface="Montserrat"/>
                <a:ea typeface="Montserrat"/>
                <a:cs typeface="Montserrat"/>
                <a:sym typeface="Montserrat"/>
              </a:rPr>
              <a:t>Si la unidad de calefacción está dañada, la responsabilidad es del </a:t>
            </a:r>
            <a:r>
              <a:rPr lang="es-ES" sz="1800" b="0" i="1" u="none" strike="noStrike" cap="none">
                <a:solidFill>
                  <a:srgbClr val="003348"/>
                </a:solidFill>
                <a:latin typeface="Montserrat"/>
                <a:ea typeface="Montserrat"/>
                <a:cs typeface="Montserrat"/>
                <a:sym typeface="Montserrat"/>
              </a:rPr>
              <a:t>Arrendador</a:t>
            </a:r>
            <a:endParaRPr sz="1800" b="0" i="0" u="none" strike="noStrike" cap="none">
              <a:latin typeface="Arial"/>
              <a:ea typeface="Arial"/>
              <a:cs typeface="Arial"/>
              <a:sym typeface="Arial"/>
            </a:endParaRPr>
          </a:p>
          <a:p>
            <a:pPr marL="1200240" marR="0" lvl="1" indent="-285840" algn="l" rtl="0">
              <a:lnSpc>
                <a:spcPct val="90000"/>
              </a:lnSpc>
              <a:spcBef>
                <a:spcPts val="601"/>
              </a:spcBef>
              <a:spcAft>
                <a:spcPts val="0"/>
              </a:spcAft>
              <a:buClr>
                <a:srgbClr val="003348"/>
              </a:buClr>
              <a:buSzPts val="720"/>
              <a:buFont typeface="Arial"/>
              <a:buChar char="•"/>
            </a:pPr>
            <a:r>
              <a:rPr lang="es-ES" sz="1600" b="0" i="0" u="none" strike="noStrike" cap="none">
                <a:solidFill>
                  <a:srgbClr val="003348"/>
                </a:solidFill>
                <a:latin typeface="Montserrat"/>
                <a:ea typeface="Montserrat"/>
                <a:cs typeface="Montserrat"/>
                <a:sym typeface="Montserrat"/>
              </a:rPr>
              <a:t>Siempre se debe informar al </a:t>
            </a:r>
            <a:r>
              <a:rPr lang="es-ES" sz="1600" b="0" i="1" u="none" strike="noStrike" cap="none">
                <a:solidFill>
                  <a:srgbClr val="003348"/>
                </a:solidFill>
                <a:latin typeface="Montserrat"/>
                <a:ea typeface="Montserrat"/>
                <a:cs typeface="Montserrat"/>
                <a:sym typeface="Montserrat"/>
              </a:rPr>
              <a:t>Arrendador</a:t>
            </a:r>
            <a:endParaRPr sz="1600" b="0" i="0" u="none" strike="noStrike" cap="none">
              <a:latin typeface="Arial"/>
              <a:ea typeface="Arial"/>
              <a:cs typeface="Arial"/>
              <a:sym typeface="Arial"/>
            </a:endParaRPr>
          </a:p>
          <a:p>
            <a:pPr marL="743040" marR="0" lvl="0" indent="-285840" algn="l" rtl="0">
              <a:lnSpc>
                <a:spcPct val="90000"/>
              </a:lnSpc>
              <a:spcBef>
                <a:spcPts val="601"/>
              </a:spcBef>
              <a:spcAft>
                <a:spcPts val="0"/>
              </a:spcAft>
              <a:buClr>
                <a:srgbClr val="003348"/>
              </a:buClr>
              <a:buSzPts val="810"/>
              <a:buFont typeface="Arial"/>
              <a:buChar char="•"/>
            </a:pPr>
            <a:r>
              <a:rPr lang="es-ES" sz="1800" b="0" i="0" u="none" strike="noStrike" cap="none">
                <a:solidFill>
                  <a:srgbClr val="003348"/>
                </a:solidFill>
                <a:latin typeface="Montserrat"/>
                <a:ea typeface="Montserrat"/>
                <a:cs typeface="Montserrat"/>
                <a:sym typeface="Montserrat"/>
              </a:rPr>
              <a:t> </a:t>
            </a:r>
            <a:endParaRPr sz="1800" b="0" i="0" u="none" strike="noStrike" cap="none">
              <a:latin typeface="Arial"/>
              <a:ea typeface="Arial"/>
              <a:cs typeface="Arial"/>
              <a:sym typeface="Arial"/>
            </a:endParaRPr>
          </a:p>
        </p:txBody>
      </p:sp>
      <p:sp>
        <p:nvSpPr>
          <p:cNvPr id="543" name="Google Shape;543;p95"/>
          <p:cNvSpPr txBox="1"/>
          <p:nvPr/>
        </p:nvSpPr>
        <p:spPr>
          <a:xfrm>
            <a:off x="6777720" y="167760"/>
            <a:ext cx="4987080" cy="12848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Obligaciones del Arrendador según MHPA vs WOH</a:t>
            </a:r>
            <a:endParaRPr sz="3000" b="0" i="0" u="none" strike="noStrike" cap="none">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7"/>
        <p:cNvGrpSpPr/>
        <p:nvPr/>
      </p:nvGrpSpPr>
      <p:grpSpPr>
        <a:xfrm>
          <a:off x="0" y="0"/>
          <a:ext cx="0" cy="0"/>
          <a:chOff x="0" y="0"/>
          <a:chExt cx="0" cy="0"/>
        </a:xfrm>
      </p:grpSpPr>
      <p:sp>
        <p:nvSpPr>
          <p:cNvPr id="548" name="Google Shape;548;p96"/>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Landlord Obligations under MHPA vs WOH</a:t>
            </a:r>
            <a:endParaRPr sz="3200" b="0" i="0" u="none" strike="noStrike" cap="none">
              <a:latin typeface="Arial"/>
              <a:ea typeface="Arial"/>
              <a:cs typeface="Arial"/>
              <a:sym typeface="Arial"/>
            </a:endParaRPr>
          </a:p>
        </p:txBody>
      </p:sp>
      <p:sp>
        <p:nvSpPr>
          <p:cNvPr id="549" name="Google Shape;549;p96"/>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463679" marR="0" lvl="0" indent="-436679"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¿Qué pasa con los inquilinos de alquiler con opción a compra?</a:t>
            </a:r>
            <a:endParaRPr sz="2000" b="0" i="0" u="none" strike="noStrike" cap="none">
              <a:latin typeface="Arial"/>
              <a:ea typeface="Arial"/>
              <a:cs typeface="Arial"/>
              <a:sym typeface="Arial"/>
            </a:endParaRPr>
          </a:p>
          <a:p>
            <a:pPr marL="463679" marR="0" lvl="0" indent="-436679"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63679" marR="0" lvl="0" indent="-436679"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Si el problema es con la unidad, podría depender de lo que diga el contrato</a:t>
            </a:r>
            <a:endParaRPr sz="2000" b="0" i="0" u="none" strike="noStrike" cap="none">
              <a:latin typeface="Arial"/>
              <a:ea typeface="Arial"/>
              <a:cs typeface="Arial"/>
              <a:sym typeface="Arial"/>
            </a:endParaRPr>
          </a:p>
          <a:p>
            <a:pPr marL="463679" marR="0" lvl="0" indent="-436679"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63679" marR="0" lvl="0" indent="-436679"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Si eres un inquilino de alquiler con opción a compra y tienes una pregunta específica, inscríbete para asistir a nuestra próxima consulta legal gratuita, (la repetimos mensualmente), el 21 de octubre de 2020 de 4 pm a 6 pm y podemos discutir su problema específico.</a:t>
            </a:r>
            <a:endParaRPr sz="2000" b="0" i="0" u="none" strike="noStrike" cap="none">
              <a:latin typeface="Arial"/>
              <a:ea typeface="Arial"/>
              <a:cs typeface="Arial"/>
              <a:sym typeface="Arial"/>
            </a:endParaRPr>
          </a:p>
        </p:txBody>
      </p:sp>
      <p:sp>
        <p:nvSpPr>
          <p:cNvPr id="550" name="Google Shape;550;p96"/>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What about rent-to-own tenants?</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If issue is with the unit, could depend on what the contract says</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If you are a rent-to-own tenant and you have a specific question, please attend our monthly legal clinic (10/21 at 4 pm) and we can discuss your specific issue.</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551" name="Google Shape;551;p96"/>
          <p:cNvSpPr txBox="1"/>
          <p:nvPr/>
        </p:nvSpPr>
        <p:spPr>
          <a:xfrm>
            <a:off x="6857640" y="153720"/>
            <a:ext cx="4987800" cy="127512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Obligaciones del Arrendador según MHPA vs WOH</a:t>
            </a:r>
            <a:endParaRPr sz="3000" b="0" i="0" u="none" strike="noStrike" cap="none">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5"/>
        <p:cNvGrpSpPr/>
        <p:nvPr/>
      </p:nvGrpSpPr>
      <p:grpSpPr>
        <a:xfrm>
          <a:off x="0" y="0"/>
          <a:ext cx="0" cy="0"/>
          <a:chOff x="0" y="0"/>
          <a:chExt cx="0" cy="0"/>
        </a:xfrm>
      </p:grpSpPr>
      <p:sp>
        <p:nvSpPr>
          <p:cNvPr id="556" name="Google Shape;556;p97"/>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Landlord Obligations Under the MHPA</a:t>
            </a:r>
            <a:endParaRPr sz="3200" b="0" i="0" u="none" strike="noStrike" cap="none">
              <a:latin typeface="Arial"/>
              <a:ea typeface="Arial"/>
              <a:cs typeface="Arial"/>
              <a:sym typeface="Arial"/>
            </a:endParaRPr>
          </a:p>
        </p:txBody>
      </p:sp>
      <p:sp>
        <p:nvSpPr>
          <p:cNvPr id="557" name="Google Shape;557;p97"/>
          <p:cNvSpPr txBox="1"/>
          <p:nvPr/>
        </p:nvSpPr>
        <p:spPr>
          <a:xfrm>
            <a:off x="6934680" y="1400040"/>
            <a:ext cx="4933440" cy="5304240"/>
          </a:xfrm>
          <a:prstGeom prst="rect">
            <a:avLst/>
          </a:prstGeom>
          <a:noFill/>
          <a:ln>
            <a:noFill/>
          </a:ln>
        </p:spPr>
        <p:txBody>
          <a:bodyPr spcFirstLastPara="1" wrap="square" lIns="91425" tIns="45700" rIns="91425" bIns="45700" anchor="t" anchorCtr="0">
            <a:noAutofit/>
          </a:bodyPr>
          <a:lstStyle/>
          <a:p>
            <a:pPr marL="65160" marR="0" lvl="0" indent="0" algn="l" rtl="0">
              <a:lnSpc>
                <a:spcPct val="90000"/>
              </a:lnSpc>
              <a:spcBef>
                <a:spcPts val="0"/>
              </a:spcBef>
              <a:spcAft>
                <a:spcPts val="0"/>
              </a:spcAft>
              <a:buNone/>
            </a:pPr>
            <a:r>
              <a:rPr lang="es-ES" sz="2000" b="0" i="0" u="sng" strike="noStrike" cap="none">
                <a:solidFill>
                  <a:srgbClr val="003348"/>
                </a:solidFill>
                <a:latin typeface="Montserrat"/>
                <a:ea typeface="Montserrat"/>
                <a:cs typeface="Montserrat"/>
                <a:sym typeface="Montserrat"/>
              </a:rPr>
              <a:t>Obligaciones del arrendador con los residentes del predio de casas móviles:</a:t>
            </a:r>
            <a:endParaRPr sz="2000" b="0" i="0" u="none" strike="noStrike" cap="none">
              <a:latin typeface="Arial"/>
              <a:ea typeface="Arial"/>
              <a:cs typeface="Arial"/>
              <a:sym typeface="Arial"/>
            </a:endParaRPr>
          </a:p>
          <a:p>
            <a:pPr marL="463679" marR="0" lvl="0" indent="-398519" algn="l" rtl="0">
              <a:lnSpc>
                <a:spcPct val="90000"/>
              </a:lnSpc>
              <a:spcBef>
                <a:spcPts val="601"/>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El arrendador debe mantener las instalaciones en buen estado:</a:t>
            </a:r>
            <a:endParaRPr sz="2000" b="0" i="0" u="none" strike="noStrike" cap="none">
              <a:latin typeface="Arial"/>
              <a:ea typeface="Arial"/>
              <a:cs typeface="Arial"/>
              <a:sym typeface="Arial"/>
            </a:endParaRPr>
          </a:p>
          <a:p>
            <a:pPr marL="463679" marR="0" lvl="0" indent="-398519" algn="l" rtl="0">
              <a:lnSpc>
                <a:spcPct val="90000"/>
              </a:lnSpc>
              <a:spcBef>
                <a:spcPts val="1199"/>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Para que sean seguras, que estén limpias y aptas para la habitación humana y para uso razonable</a:t>
            </a:r>
            <a:endParaRPr sz="2000" b="0" i="0" u="none" strike="noStrike" cap="none">
              <a:latin typeface="Arial"/>
              <a:ea typeface="Arial"/>
              <a:cs typeface="Arial"/>
              <a:sym typeface="Arial"/>
            </a:endParaRPr>
          </a:p>
          <a:p>
            <a:pPr marL="920880" marR="0" lvl="1" indent="-398520" algn="l" rtl="0">
              <a:lnSpc>
                <a:spcPct val="90000"/>
              </a:lnSpc>
              <a:spcBef>
                <a:spcPts val="1199"/>
              </a:spcBef>
              <a:spcAft>
                <a:spcPts val="0"/>
              </a:spcAft>
              <a:buClr>
                <a:srgbClr val="003348"/>
              </a:buClr>
              <a:buSzPts val="810"/>
              <a:buFont typeface="Arial"/>
              <a:buChar char="•"/>
            </a:pPr>
            <a:r>
              <a:rPr lang="es-ES" sz="1800" b="0" i="0" u="none" strike="noStrike" cap="none">
                <a:solidFill>
                  <a:srgbClr val="003348"/>
                </a:solidFill>
                <a:latin typeface="Montserrat"/>
                <a:ea typeface="Montserrat"/>
                <a:cs typeface="Montserrat"/>
                <a:sym typeface="Montserrat"/>
              </a:rPr>
              <a:t>Es decir, que estén aseadas, libre de peligro, por ej. libre de materiales peligrosos y de cables eléctricos expuestos</a:t>
            </a:r>
            <a:endParaRPr sz="1800" b="0" i="0" u="none" strike="noStrike" cap="none">
              <a:latin typeface="Arial"/>
              <a:ea typeface="Arial"/>
              <a:cs typeface="Arial"/>
              <a:sym typeface="Arial"/>
            </a:endParaRPr>
          </a:p>
          <a:p>
            <a:pPr marL="463679" marR="0" lvl="0" indent="-398519" algn="l" rtl="0">
              <a:lnSpc>
                <a:spcPct val="90000"/>
              </a:lnSpc>
              <a:spcBef>
                <a:spcPts val="1199"/>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Accesibles para personas con discapacidades</a:t>
            </a:r>
            <a:endParaRPr sz="2000" b="0" i="0" u="none" strike="noStrike" cap="none">
              <a:latin typeface="Arial"/>
              <a:ea typeface="Arial"/>
              <a:cs typeface="Arial"/>
              <a:sym typeface="Arial"/>
            </a:endParaRPr>
          </a:p>
          <a:p>
            <a:pPr marL="920880" marR="0" lvl="1" indent="-398520" algn="l" rtl="0">
              <a:lnSpc>
                <a:spcPct val="90000"/>
              </a:lnSpc>
              <a:spcBef>
                <a:spcPts val="1199"/>
              </a:spcBef>
              <a:spcAft>
                <a:spcPts val="0"/>
              </a:spcAft>
              <a:buClr>
                <a:srgbClr val="003348"/>
              </a:buClr>
              <a:buSzPts val="810"/>
              <a:buFont typeface="Arial"/>
              <a:buChar char="•"/>
            </a:pPr>
            <a:r>
              <a:rPr lang="es-ES" sz="1800" b="0" i="0" u="none" strike="noStrike" cap="none">
                <a:solidFill>
                  <a:srgbClr val="003348"/>
                </a:solidFill>
                <a:latin typeface="Montserrat"/>
                <a:ea typeface="Montserrat"/>
                <a:cs typeface="Montserrat"/>
                <a:sym typeface="Montserrat"/>
              </a:rPr>
              <a:t>Es decir, deben contar con rampas para sillas de ruedas si son necesarias</a:t>
            </a:r>
            <a:endParaRPr sz="1800" b="0" i="0" u="none" strike="noStrike" cap="none">
              <a:latin typeface="Arial"/>
              <a:ea typeface="Arial"/>
              <a:cs typeface="Arial"/>
              <a:sym typeface="Arial"/>
            </a:endParaRPr>
          </a:p>
          <a:p>
            <a:pPr marL="457200" marR="0" lvl="0" indent="0" algn="l" rtl="0">
              <a:lnSpc>
                <a:spcPct val="90000"/>
              </a:lnSpc>
              <a:spcBef>
                <a:spcPts val="1199"/>
              </a:spcBef>
              <a:spcAft>
                <a:spcPts val="0"/>
              </a:spcAft>
              <a:buNone/>
            </a:pPr>
            <a:r>
              <a:rPr lang="es-ES" sz="1600" b="0" i="0" u="none" strike="noStrike" cap="none">
                <a:solidFill>
                  <a:srgbClr val="003348"/>
                </a:solidFill>
                <a:latin typeface="Montserrat"/>
                <a:ea typeface="Montserrat"/>
                <a:cs typeface="Montserrat"/>
                <a:sym typeface="Montserrat"/>
              </a:rPr>
              <a:t> </a:t>
            </a:r>
            <a:endParaRPr sz="1600" b="0" i="0" u="none" strike="noStrike" cap="none">
              <a:latin typeface="Arial"/>
              <a:ea typeface="Arial"/>
              <a:cs typeface="Arial"/>
              <a:sym typeface="Arial"/>
            </a:endParaRPr>
          </a:p>
        </p:txBody>
      </p:sp>
      <p:sp>
        <p:nvSpPr>
          <p:cNvPr id="558" name="Google Shape;558;p97"/>
          <p:cNvSpPr txBox="1"/>
          <p:nvPr/>
        </p:nvSpPr>
        <p:spPr>
          <a:xfrm>
            <a:off x="1583280" y="1163520"/>
            <a:ext cx="5194440" cy="5757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2800" b="0" i="0" u="sng" strike="noStrike" cap="none">
                <a:solidFill>
                  <a:srgbClr val="003348"/>
                </a:solidFill>
                <a:latin typeface="Montserrat"/>
                <a:ea typeface="Montserrat"/>
                <a:cs typeface="Montserrat"/>
                <a:sym typeface="Montserrat"/>
              </a:rPr>
              <a:t>Obligations of park to MH residents:</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LL is required to maintain premises that are:</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Safe, clean, fit for human habitation &amp; reasonable use</a:t>
            </a:r>
            <a:endParaRPr sz="2800" b="0" i="0" u="none" strike="noStrike" cap="none">
              <a:latin typeface="Arial"/>
              <a:ea typeface="Arial"/>
              <a:cs typeface="Arial"/>
              <a:sym typeface="Arial"/>
            </a:endParaRPr>
          </a:p>
          <a:p>
            <a:pPr marL="685800" marR="0" lvl="1" indent="-2286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I.e. free from hazardous materials, no exposed electrical wires, sanitary</a:t>
            </a:r>
            <a:endParaRPr sz="24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Accessible to people with disabilities</a:t>
            </a:r>
            <a:endParaRPr sz="2800" b="0" i="0" u="none" strike="noStrike" cap="none">
              <a:latin typeface="Arial"/>
              <a:ea typeface="Arial"/>
              <a:cs typeface="Arial"/>
              <a:sym typeface="Arial"/>
            </a:endParaRPr>
          </a:p>
          <a:p>
            <a:pPr marL="685800" marR="0" lvl="1" indent="-2286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I.e. wheelchair ramps</a:t>
            </a:r>
            <a:endParaRPr sz="24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559" name="Google Shape;559;p97"/>
          <p:cNvSpPr txBox="1"/>
          <p:nvPr/>
        </p:nvSpPr>
        <p:spPr>
          <a:xfrm>
            <a:off x="6857640" y="326160"/>
            <a:ext cx="5194440" cy="11584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Obligaciones del Arrendador según la Ley MHPA</a:t>
            </a:r>
            <a:endParaRPr sz="3000" b="0" i="0" u="none" strike="noStrike" cap="non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8"/>
        <p:cNvGrpSpPr/>
        <p:nvPr/>
      </p:nvGrpSpPr>
      <p:grpSpPr>
        <a:xfrm>
          <a:off x="0" y="0"/>
          <a:ext cx="0" cy="0"/>
          <a:chOff x="0" y="0"/>
          <a:chExt cx="0" cy="0"/>
        </a:xfrm>
      </p:grpSpPr>
      <p:sp>
        <p:nvSpPr>
          <p:cNvPr id="279" name="Google Shape;279;p62"/>
          <p:cNvSpPr txBox="1"/>
          <p:nvPr/>
        </p:nvSpPr>
        <p:spPr>
          <a:xfrm>
            <a:off x="1583280" y="176760"/>
            <a:ext cx="5194440" cy="11620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4000" b="1" i="0" u="none" strike="noStrike" cap="none">
                <a:solidFill>
                  <a:srgbClr val="FFA300"/>
                </a:solidFill>
                <a:latin typeface="Barlow Condensed"/>
                <a:ea typeface="Barlow Condensed"/>
                <a:cs typeface="Barlow Condensed"/>
                <a:sym typeface="Barlow Condensed"/>
              </a:rPr>
              <a:t>CPLP Mobile Home Initiative</a:t>
            </a:r>
            <a:endParaRPr sz="4000" b="0" i="0" u="none" strike="noStrike" cap="none">
              <a:latin typeface="Arial"/>
              <a:ea typeface="Arial"/>
              <a:cs typeface="Arial"/>
              <a:sym typeface="Arial"/>
            </a:endParaRPr>
          </a:p>
        </p:txBody>
      </p:sp>
      <p:sp>
        <p:nvSpPr>
          <p:cNvPr id="280" name="Google Shape;280;p62"/>
          <p:cNvSpPr txBox="1"/>
          <p:nvPr/>
        </p:nvSpPr>
        <p:spPr>
          <a:xfrm>
            <a:off x="6876000" y="1506240"/>
            <a:ext cx="4984200" cy="5060880"/>
          </a:xfrm>
          <a:prstGeom prst="rect">
            <a:avLst/>
          </a:prstGeom>
          <a:noFill/>
          <a:ln>
            <a:noFill/>
          </a:ln>
        </p:spPr>
        <p:txBody>
          <a:bodyPr spcFirstLastPara="1" wrap="square" lIns="91425" tIns="45700" rIns="91425" bIns="45700" anchor="t" anchorCtr="0">
            <a:noAutofit/>
          </a:bodyPr>
          <a:lstStyle/>
          <a:p>
            <a:pPr marL="457200" marR="0" lvl="0" indent="-368280" algn="l" rtl="0">
              <a:lnSpc>
                <a:spcPct val="90000"/>
              </a:lnSpc>
              <a:spcBef>
                <a:spcPts val="0"/>
              </a:spcBef>
              <a:spcAft>
                <a:spcPts val="0"/>
              </a:spcAft>
              <a:buClr>
                <a:srgbClr val="FFA300"/>
              </a:buClr>
              <a:buSzPts val="990"/>
              <a:buFont typeface="Arial"/>
              <a:buChar char="•"/>
            </a:pPr>
            <a:r>
              <a:rPr lang="es-ES" sz="2200" b="0" i="0" u="none" strike="noStrike" cap="none">
                <a:solidFill>
                  <a:srgbClr val="007096"/>
                </a:solidFill>
                <a:latin typeface="Montserrat"/>
                <a:ea typeface="Montserrat"/>
                <a:cs typeface="Montserrat"/>
                <a:sym typeface="Montserrat"/>
              </a:rPr>
              <a:t>Programa piloto entre CPLP y el Condado de Adams</a:t>
            </a:r>
            <a:endParaRPr sz="2200" b="0" i="0" u="none" strike="noStrike" cap="none">
              <a:latin typeface="Arial"/>
              <a:ea typeface="Arial"/>
              <a:cs typeface="Arial"/>
              <a:sym typeface="Arial"/>
            </a:endParaRPr>
          </a:p>
          <a:p>
            <a:pPr marL="457200" marR="0" lvl="0" indent="-368280" algn="l" rtl="0">
              <a:lnSpc>
                <a:spcPct val="90000"/>
              </a:lnSpc>
              <a:spcBef>
                <a:spcPts val="1199"/>
              </a:spcBef>
              <a:spcAft>
                <a:spcPts val="0"/>
              </a:spcAft>
              <a:buClr>
                <a:srgbClr val="FFA300"/>
              </a:buClr>
              <a:buSzPts val="900"/>
              <a:buFont typeface="Arial"/>
              <a:buChar char="•"/>
            </a:pPr>
            <a:r>
              <a:rPr lang="es-ES" sz="2000" b="0" i="0" u="none" strike="noStrike" cap="none">
                <a:solidFill>
                  <a:srgbClr val="FFA300"/>
                </a:solidFill>
                <a:latin typeface="Montserrat Medium"/>
                <a:ea typeface="Montserrat Medium"/>
                <a:cs typeface="Montserrat Medium"/>
                <a:sym typeface="Montserrat Medium"/>
              </a:rPr>
              <a:t>Proveer educación relacionada a la ley de la vivienda y recursos a los residentes de casas móviles</a:t>
            </a:r>
            <a:endParaRPr sz="2000" b="0" i="0" u="none" strike="noStrike" cap="none">
              <a:latin typeface="Arial"/>
              <a:ea typeface="Arial"/>
              <a:cs typeface="Arial"/>
              <a:sym typeface="Arial"/>
            </a:endParaRPr>
          </a:p>
          <a:p>
            <a:pPr marL="457200" marR="0" lvl="0" indent="-368280" algn="l" rtl="0">
              <a:lnSpc>
                <a:spcPct val="90000"/>
              </a:lnSpc>
              <a:spcBef>
                <a:spcPts val="1199"/>
              </a:spcBef>
              <a:spcAft>
                <a:spcPts val="0"/>
              </a:spcAft>
              <a:buClr>
                <a:srgbClr val="FFA300"/>
              </a:buClr>
              <a:buSzPts val="900"/>
              <a:buFont typeface="Arial"/>
              <a:buChar char="•"/>
            </a:pPr>
            <a:r>
              <a:rPr lang="es-ES" sz="2000" b="0" i="0" u="none" strike="noStrike" cap="none">
                <a:solidFill>
                  <a:srgbClr val="FFA300"/>
                </a:solidFill>
                <a:latin typeface="Montserrat Medium"/>
                <a:ea typeface="Montserrat Medium"/>
                <a:cs typeface="Montserrat Medium"/>
                <a:sym typeface="Montserrat Medium"/>
              </a:rPr>
              <a:t>Referir los casos de casas móviles a los abogados voluntarios</a:t>
            </a:r>
            <a:endParaRPr sz="2000" b="0" i="0" u="none" strike="noStrike" cap="none">
              <a:latin typeface="Arial"/>
              <a:ea typeface="Arial"/>
              <a:cs typeface="Arial"/>
              <a:sym typeface="Arial"/>
            </a:endParaRPr>
          </a:p>
          <a:p>
            <a:pPr marL="457200" marR="0" lvl="0" indent="0" algn="l" rtl="0">
              <a:lnSpc>
                <a:spcPct val="90000"/>
              </a:lnSpc>
              <a:spcBef>
                <a:spcPts val="1199"/>
              </a:spcBef>
              <a:spcAft>
                <a:spcPts val="0"/>
              </a:spcAft>
              <a:buNone/>
            </a:pPr>
            <a:r>
              <a:rPr lang="es-ES" sz="2200" b="0" i="0" u="none" strike="noStrike" cap="none">
                <a:solidFill>
                  <a:srgbClr val="007096"/>
                </a:solidFill>
                <a:latin typeface="Montserrat"/>
                <a:ea typeface="Montserrat"/>
                <a:cs typeface="Montserrat"/>
                <a:sym typeface="Montserrat"/>
              </a:rPr>
              <a:t>¿</a:t>
            </a:r>
            <a:r>
              <a:rPr lang="es-ES" sz="2200" b="0" i="0" u="sng" strike="noStrike" cap="none">
                <a:solidFill>
                  <a:srgbClr val="007096"/>
                </a:solidFill>
                <a:latin typeface="Montserrat"/>
                <a:ea typeface="Montserrat"/>
                <a:cs typeface="Montserrat"/>
                <a:sym typeface="Montserrat"/>
              </a:rPr>
              <a:t>Cómo comunicarse con CPLP?</a:t>
            </a:r>
            <a:endParaRPr sz="2200" b="0" i="0" u="none" strike="noStrike" cap="none">
              <a:latin typeface="Arial"/>
              <a:ea typeface="Arial"/>
              <a:cs typeface="Arial"/>
              <a:sym typeface="Arial"/>
            </a:endParaRPr>
          </a:p>
          <a:p>
            <a:pPr marL="857160" marR="0" lvl="1" indent="-285839" algn="l" rtl="0">
              <a:lnSpc>
                <a:spcPct val="90000"/>
              </a:lnSpc>
              <a:spcBef>
                <a:spcPts val="0"/>
              </a:spcBef>
              <a:spcAft>
                <a:spcPts val="0"/>
              </a:spcAft>
              <a:buClr>
                <a:srgbClr val="FFA300"/>
              </a:buClr>
              <a:buSzPts val="810"/>
              <a:buFont typeface="Arial"/>
              <a:buChar char="•"/>
            </a:pPr>
            <a:r>
              <a:rPr lang="es-ES" sz="1800" b="0" i="0" u="none" strike="noStrike" cap="none">
                <a:solidFill>
                  <a:srgbClr val="FFA300"/>
                </a:solidFill>
                <a:latin typeface="Montserrat Medium"/>
                <a:ea typeface="Montserrat Medium"/>
                <a:cs typeface="Montserrat Medium"/>
                <a:sym typeface="Montserrat Medium"/>
              </a:rPr>
              <a:t>Por correo electrónico</a:t>
            </a:r>
            <a:endParaRPr sz="1800" b="0" i="0" u="none" strike="noStrike" cap="none">
              <a:latin typeface="Arial"/>
              <a:ea typeface="Arial"/>
              <a:cs typeface="Arial"/>
              <a:sym typeface="Arial"/>
            </a:endParaRPr>
          </a:p>
          <a:p>
            <a:pPr marL="571680" marR="0" lvl="1" indent="0" algn="l" rtl="0">
              <a:lnSpc>
                <a:spcPct val="90000"/>
              </a:lnSpc>
              <a:spcBef>
                <a:spcPts val="0"/>
              </a:spcBef>
              <a:spcAft>
                <a:spcPts val="0"/>
              </a:spcAft>
              <a:buNone/>
            </a:pPr>
            <a:r>
              <a:rPr lang="es-ES" sz="1800" b="0" i="0" u="sng" strike="noStrike" cap="none">
                <a:solidFill>
                  <a:schemeClr val="hlink"/>
                </a:solidFill>
                <a:latin typeface="Montserrat Medium"/>
                <a:ea typeface="Montserrat Medium"/>
                <a:cs typeface="Montserrat Medium"/>
                <a:sym typeface="Montserrat Medium"/>
                <a:hlinkClick r:id="rId3"/>
              </a:rPr>
              <a:t>contact@copovertylawproject.org</a:t>
            </a:r>
            <a:r>
              <a:rPr lang="es-ES" sz="1800" b="0" i="0" u="none" strike="noStrike" cap="none">
                <a:solidFill>
                  <a:srgbClr val="003348"/>
                </a:solidFill>
                <a:latin typeface="Montserrat Medium"/>
                <a:ea typeface="Montserrat Medium"/>
                <a:cs typeface="Montserrat Medium"/>
                <a:sym typeface="Montserrat Medium"/>
              </a:rPr>
              <a:t> </a:t>
            </a:r>
            <a:endParaRPr sz="1800" b="0" i="0" u="none" strike="noStrike" cap="none">
              <a:latin typeface="Arial"/>
              <a:ea typeface="Arial"/>
              <a:cs typeface="Arial"/>
              <a:sym typeface="Arial"/>
            </a:endParaRPr>
          </a:p>
          <a:p>
            <a:pPr marL="870120" marR="0" lvl="1" indent="-285840" algn="l" rtl="0">
              <a:lnSpc>
                <a:spcPct val="90000"/>
              </a:lnSpc>
              <a:spcBef>
                <a:spcPts val="0"/>
              </a:spcBef>
              <a:spcAft>
                <a:spcPts val="0"/>
              </a:spcAft>
              <a:buClr>
                <a:srgbClr val="FFA300"/>
              </a:buClr>
              <a:buSzPts val="810"/>
              <a:buFont typeface="Arial"/>
              <a:buChar char="•"/>
            </a:pPr>
            <a:r>
              <a:rPr lang="es-ES" sz="1800" b="0" i="0" u="none" strike="noStrike" cap="none">
                <a:solidFill>
                  <a:srgbClr val="FFA300"/>
                </a:solidFill>
                <a:latin typeface="Montserrat Medium"/>
                <a:ea typeface="Montserrat Medium"/>
                <a:cs typeface="Montserrat Medium"/>
                <a:sym typeface="Montserrat Medium"/>
              </a:rPr>
              <a:t> </a:t>
            </a:r>
            <a:endParaRPr sz="1800" b="0" i="0" u="none" strike="noStrike" cap="none">
              <a:latin typeface="Arial"/>
              <a:ea typeface="Arial"/>
              <a:cs typeface="Arial"/>
              <a:sym typeface="Arial"/>
            </a:endParaRPr>
          </a:p>
          <a:p>
            <a:pPr marL="870120" marR="0" lvl="1" indent="-285840" algn="l" rtl="0">
              <a:lnSpc>
                <a:spcPct val="90000"/>
              </a:lnSpc>
              <a:spcBef>
                <a:spcPts val="0"/>
              </a:spcBef>
              <a:spcAft>
                <a:spcPts val="0"/>
              </a:spcAft>
              <a:buClr>
                <a:srgbClr val="FFA300"/>
              </a:buClr>
              <a:buSzPts val="810"/>
              <a:buFont typeface="Arial"/>
              <a:buChar char="•"/>
            </a:pPr>
            <a:r>
              <a:rPr lang="es-ES" sz="1800" b="0" i="0" u="none" strike="noStrike" cap="none">
                <a:solidFill>
                  <a:srgbClr val="FFA300"/>
                </a:solidFill>
                <a:latin typeface="Montserrat Medium"/>
                <a:ea typeface="Montserrat Medium"/>
                <a:cs typeface="Montserrat Medium"/>
                <a:sym typeface="Montserrat Medium"/>
              </a:rPr>
              <a:t>Formulario de aplicación en línea: </a:t>
            </a:r>
            <a:r>
              <a:rPr lang="es-ES" sz="1800" b="0" i="0" u="sng" strike="noStrike" cap="none">
                <a:solidFill>
                  <a:schemeClr val="hlink"/>
                </a:solidFill>
                <a:latin typeface="Montserrat Medium"/>
                <a:ea typeface="Montserrat Medium"/>
                <a:cs typeface="Montserrat Medium"/>
                <a:sym typeface="Montserrat Medium"/>
                <a:hlinkClick r:id="rId4"/>
              </a:rPr>
              <a:t>CPLP Formulario de inscripción en español</a:t>
            </a:r>
            <a:endParaRPr sz="1800" b="0" i="0" u="none" strike="noStrike" cap="none">
              <a:latin typeface="Arial"/>
              <a:ea typeface="Arial"/>
              <a:cs typeface="Arial"/>
              <a:sym typeface="Arial"/>
            </a:endParaRPr>
          </a:p>
        </p:txBody>
      </p:sp>
      <p:sp>
        <p:nvSpPr>
          <p:cNvPr id="281" name="Google Shape;281;p62"/>
          <p:cNvSpPr txBox="1"/>
          <p:nvPr/>
        </p:nvSpPr>
        <p:spPr>
          <a:xfrm>
            <a:off x="1583280" y="1192320"/>
            <a:ext cx="5194440" cy="551196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2020 Pilot program in Adams County</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Provide housing law related education &amp;  resources to mobile home residents</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Refer mobile home cases to volunteer lawyers</a:t>
            </a:r>
            <a:endParaRPr sz="2800" b="0" i="0" u="none" strike="noStrike" cap="none">
              <a:latin typeface="Arial"/>
              <a:ea typeface="Arial"/>
              <a:cs typeface="Arial"/>
              <a:sym typeface="Arial"/>
            </a:endParaRPr>
          </a:p>
          <a:p>
            <a:pPr marL="228600" marR="0" lvl="0" indent="0" algn="l" rtl="0">
              <a:lnSpc>
                <a:spcPct val="90000"/>
              </a:lnSpc>
              <a:spcBef>
                <a:spcPts val="1001"/>
              </a:spcBef>
              <a:spcAft>
                <a:spcPts val="0"/>
              </a:spcAft>
              <a:buNone/>
            </a:pPr>
            <a:r>
              <a:rPr lang="es-ES" sz="2800" b="0" i="0" u="sng" strike="noStrike" cap="none">
                <a:solidFill>
                  <a:srgbClr val="003348"/>
                </a:solidFill>
                <a:latin typeface="Montserrat"/>
                <a:ea typeface="Montserrat"/>
                <a:cs typeface="Montserrat"/>
                <a:sym typeface="Montserrat"/>
              </a:rPr>
              <a:t>How to Reach Us:</a:t>
            </a:r>
            <a:endParaRPr sz="2800" b="0" i="0" u="none" strike="noStrike" cap="none">
              <a:latin typeface="Arial"/>
              <a:ea typeface="Arial"/>
              <a:cs typeface="Arial"/>
              <a:sym typeface="Arial"/>
            </a:endParaRPr>
          </a:p>
          <a:p>
            <a:pPr marL="228600" marR="0" lvl="0" indent="-228600" algn="l" rtl="0">
              <a:lnSpc>
                <a:spcPct val="90000"/>
              </a:lnSpc>
              <a:spcBef>
                <a:spcPts val="0"/>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Email/call (previous slide)</a:t>
            </a:r>
            <a:endParaRPr sz="2800" b="0" i="0" u="none" strike="noStrike" cap="none">
              <a:latin typeface="Arial"/>
              <a:ea typeface="Arial"/>
              <a:cs typeface="Arial"/>
              <a:sym typeface="Arial"/>
            </a:endParaRPr>
          </a:p>
          <a:p>
            <a:pPr marL="228600" marR="0" lvl="0" indent="-228600" algn="l" rtl="0">
              <a:lnSpc>
                <a:spcPct val="90000"/>
              </a:lnSpc>
              <a:spcBef>
                <a:spcPts val="0"/>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Online intake form:</a:t>
            </a:r>
            <a:endParaRPr sz="2800" b="0" i="0" u="none" strike="noStrike" cap="none">
              <a:latin typeface="Arial"/>
              <a:ea typeface="Arial"/>
              <a:cs typeface="Arial"/>
              <a:sym typeface="Arial"/>
            </a:endParaRPr>
          </a:p>
          <a:p>
            <a:pPr marL="228600" marR="0" lvl="0" indent="0" algn="l" rtl="0">
              <a:lnSpc>
                <a:spcPct val="80000"/>
              </a:lnSpc>
              <a:spcBef>
                <a:spcPts val="1001"/>
              </a:spcBef>
              <a:spcAft>
                <a:spcPts val="0"/>
              </a:spcAft>
              <a:buNone/>
            </a:pPr>
            <a:r>
              <a:rPr lang="es-ES" sz="2200" b="0" i="0" u="sng" strike="noStrike" cap="none">
                <a:solidFill>
                  <a:schemeClr val="hlink"/>
                </a:solidFill>
                <a:latin typeface="Arial"/>
                <a:ea typeface="Arial"/>
                <a:cs typeface="Arial"/>
                <a:sym typeface="Arial"/>
                <a:hlinkClick r:id="rId5"/>
              </a:rPr>
              <a:t>CPLP Intake Form Just Housing and Mobile Home Initiatives</a:t>
            </a:r>
            <a:endParaRPr sz="2200" b="0" i="0" u="none" strike="noStrike" cap="none">
              <a:latin typeface="Arial"/>
              <a:ea typeface="Arial"/>
              <a:cs typeface="Arial"/>
              <a:sym typeface="Arial"/>
            </a:endParaRPr>
          </a:p>
        </p:txBody>
      </p:sp>
      <p:sp>
        <p:nvSpPr>
          <p:cNvPr id="282" name="Google Shape;282;p62"/>
          <p:cNvSpPr txBox="1"/>
          <p:nvPr/>
        </p:nvSpPr>
        <p:spPr>
          <a:xfrm>
            <a:off x="7064640" y="290880"/>
            <a:ext cx="4795920" cy="104760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a:ea typeface="Barlow"/>
                <a:cs typeface="Barlow"/>
                <a:sym typeface="Barlow"/>
              </a:rPr>
              <a:t>Iniciativa del CPLP para Predios de Casas Móviles</a:t>
            </a:r>
            <a:endParaRPr sz="3000" b="0" i="0" u="none" strike="noStrike" cap="none">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3"/>
        <p:cNvGrpSpPr/>
        <p:nvPr/>
      </p:nvGrpSpPr>
      <p:grpSpPr>
        <a:xfrm>
          <a:off x="0" y="0"/>
          <a:ext cx="0" cy="0"/>
          <a:chOff x="0" y="0"/>
          <a:chExt cx="0" cy="0"/>
        </a:xfrm>
      </p:grpSpPr>
      <p:sp>
        <p:nvSpPr>
          <p:cNvPr id="564" name="Google Shape;564;p98"/>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Landlord Obligations Under the MHPA</a:t>
            </a:r>
            <a:endParaRPr sz="3200" b="0" i="0" u="none" strike="noStrike" cap="none">
              <a:latin typeface="Arial"/>
              <a:ea typeface="Arial"/>
              <a:cs typeface="Arial"/>
              <a:sym typeface="Arial"/>
            </a:endParaRPr>
          </a:p>
        </p:txBody>
      </p:sp>
      <p:sp>
        <p:nvSpPr>
          <p:cNvPr id="565" name="Google Shape;565;p98"/>
          <p:cNvSpPr txBox="1"/>
          <p:nvPr/>
        </p:nvSpPr>
        <p:spPr>
          <a:xfrm>
            <a:off x="6934680" y="1578600"/>
            <a:ext cx="4938120" cy="5125680"/>
          </a:xfrm>
          <a:prstGeom prst="rect">
            <a:avLst/>
          </a:prstGeom>
          <a:noFill/>
          <a:ln>
            <a:noFill/>
          </a:ln>
        </p:spPr>
        <p:txBody>
          <a:bodyPr spcFirstLastPara="1" wrap="square" lIns="91425" tIns="45700" rIns="91425" bIns="45700" anchor="t" anchorCtr="0">
            <a:noAutofit/>
          </a:bodyPr>
          <a:lstStyle/>
          <a:p>
            <a:pPr marL="407880" marR="0" lvl="0" indent="-343079" algn="l" rtl="0">
              <a:lnSpc>
                <a:spcPct val="90000"/>
              </a:lnSpc>
              <a:spcBef>
                <a:spcPts val="0"/>
              </a:spcBef>
              <a:spcAft>
                <a:spcPts val="0"/>
              </a:spcAft>
              <a:buClr>
                <a:srgbClr val="003348"/>
              </a:buClr>
              <a:buSzPts val="990"/>
              <a:buFont typeface="Arial"/>
              <a:buChar char="•"/>
            </a:pPr>
            <a:r>
              <a:rPr lang="es-ES" sz="2200" b="0" i="0" u="none" strike="noStrike" cap="none">
                <a:solidFill>
                  <a:srgbClr val="FFA300"/>
                </a:solidFill>
                <a:latin typeface="Montserrat"/>
                <a:ea typeface="Montserrat"/>
                <a:cs typeface="Montserrat"/>
                <a:sym typeface="Montserrat"/>
              </a:rPr>
              <a:t>Mantenimiento/reparación de:</a:t>
            </a:r>
            <a:endParaRPr sz="2200" b="0" i="0" u="none" strike="noStrike" cap="none">
              <a:latin typeface="Arial"/>
              <a:ea typeface="Arial"/>
              <a:cs typeface="Arial"/>
              <a:sym typeface="Arial"/>
            </a:endParaRPr>
          </a:p>
          <a:p>
            <a:pPr marL="865080" marR="0" lvl="2" indent="-343080" algn="l" rtl="0">
              <a:lnSpc>
                <a:spcPct val="9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a:ea typeface="Montserrat"/>
                <a:cs typeface="Montserrat"/>
                <a:sym typeface="Montserrat"/>
              </a:rPr>
              <a:t>Líneas de alcantarillados, líneas de agua, líneas de servicios públicos, </a:t>
            </a:r>
            <a:endParaRPr sz="2000" b="0" i="0" u="none" strike="noStrike" cap="none">
              <a:latin typeface="Arial"/>
              <a:ea typeface="Arial"/>
              <a:cs typeface="Arial"/>
              <a:sym typeface="Arial"/>
            </a:endParaRPr>
          </a:p>
          <a:p>
            <a:pPr marL="865080" marR="0" lvl="2" indent="-343080" algn="l" rtl="0">
              <a:lnSpc>
                <a:spcPct val="9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a:ea typeface="Montserrat"/>
                <a:cs typeface="Montserrat"/>
                <a:sym typeface="Montserrat"/>
              </a:rPr>
              <a:t>Conexiones relacionadas de propiedad y proporcionadas por el arrendador</a:t>
            </a:r>
            <a:endParaRPr sz="2000" b="0" i="0" u="none" strike="noStrike" cap="none">
              <a:latin typeface="Arial"/>
              <a:ea typeface="Arial"/>
              <a:cs typeface="Arial"/>
              <a:sym typeface="Arial"/>
            </a:endParaRPr>
          </a:p>
          <a:p>
            <a:pPr marL="407880" marR="0" lvl="1" indent="-343080" algn="l" rtl="0">
              <a:lnSpc>
                <a:spcPct val="9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07880" marR="0" lvl="0" indent="-343079" algn="l" rtl="0">
              <a:lnSpc>
                <a:spcPct val="90000"/>
              </a:lnSpc>
              <a:spcBef>
                <a:spcPts val="0"/>
              </a:spcBef>
              <a:spcAft>
                <a:spcPts val="0"/>
              </a:spcAft>
              <a:buClr>
                <a:srgbClr val="003348"/>
              </a:buClr>
              <a:buSzPts val="990"/>
              <a:buFont typeface="Arial"/>
              <a:buChar char="•"/>
            </a:pPr>
            <a:r>
              <a:rPr lang="es-ES" sz="2200" b="0" i="0" u="none" strike="noStrike" cap="none">
                <a:solidFill>
                  <a:srgbClr val="FFA300"/>
                </a:solidFill>
                <a:latin typeface="Montserrat"/>
                <a:ea typeface="Montserrat"/>
                <a:cs typeface="Montserrat"/>
                <a:sym typeface="Montserrat"/>
              </a:rPr>
              <a:t>Asegúrese de que: </a:t>
            </a:r>
            <a:endParaRPr sz="2200" b="0" i="0" u="none" strike="noStrike" cap="none">
              <a:latin typeface="Arial"/>
              <a:ea typeface="Arial"/>
              <a:cs typeface="Arial"/>
              <a:sym typeface="Arial"/>
            </a:endParaRPr>
          </a:p>
          <a:p>
            <a:pPr marL="865080" marR="0" lvl="2" indent="-343080" algn="l" rtl="0">
              <a:lnSpc>
                <a:spcPct val="9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a:ea typeface="Montserrat"/>
                <a:cs typeface="Montserrat"/>
                <a:sym typeface="Montserrat"/>
              </a:rPr>
              <a:t>Las líneas de fontanería y otras conexiones de servicios públicos estén instalados y con mantenimiento</a:t>
            </a:r>
            <a:endParaRPr sz="2000" b="0" i="0" u="none" strike="noStrike" cap="none">
              <a:latin typeface="Arial"/>
              <a:ea typeface="Arial"/>
              <a:cs typeface="Arial"/>
              <a:sym typeface="Arial"/>
            </a:endParaRPr>
          </a:p>
          <a:p>
            <a:pPr marL="865080" marR="0" lvl="2" indent="-343080" algn="l" rtl="0">
              <a:lnSpc>
                <a:spcPct val="9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a:ea typeface="Montserrat"/>
                <a:cs typeface="Montserrat"/>
                <a:sym typeface="Montserrat"/>
              </a:rPr>
              <a:t>Cada espacio esté conectado a las aguas residuales</a:t>
            </a:r>
            <a:endParaRPr sz="2000" b="0" i="0" u="none" strike="noStrike" cap="none">
              <a:latin typeface="Arial"/>
              <a:ea typeface="Arial"/>
              <a:cs typeface="Arial"/>
              <a:sym typeface="Arial"/>
            </a:endParaRPr>
          </a:p>
          <a:p>
            <a:pPr marL="865080" marR="0" lvl="2" indent="-343080" algn="l" rtl="0">
              <a:lnSpc>
                <a:spcPct val="9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a:ea typeface="Montserrat"/>
                <a:cs typeface="Montserrat"/>
                <a:sym typeface="Montserrat"/>
              </a:rPr>
              <a:t>Haya agua potable disponible en todo el espacio indicado</a:t>
            </a:r>
            <a:endParaRPr sz="2000" b="0" i="0" u="none" strike="noStrike" cap="none">
              <a:latin typeface="Arial"/>
              <a:ea typeface="Arial"/>
              <a:cs typeface="Arial"/>
              <a:sym typeface="Arial"/>
            </a:endParaRPr>
          </a:p>
        </p:txBody>
      </p:sp>
      <p:sp>
        <p:nvSpPr>
          <p:cNvPr id="566" name="Google Shape;566;p98"/>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Maintenance/repair of:</a:t>
            </a:r>
            <a:endParaRPr sz="2800" b="0" i="0" u="none" strike="noStrike" cap="none">
              <a:latin typeface="Arial"/>
              <a:ea typeface="Arial"/>
              <a:cs typeface="Arial"/>
              <a:sym typeface="Arial"/>
            </a:endParaRPr>
          </a:p>
          <a:p>
            <a:pPr marL="685800" marR="0" lvl="1" indent="-2286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Sewer lines, water lines, utility service lines, or</a:t>
            </a:r>
            <a:endParaRPr sz="2400" b="0" i="0" u="none" strike="noStrike" cap="none">
              <a:latin typeface="Arial"/>
              <a:ea typeface="Arial"/>
              <a:cs typeface="Arial"/>
              <a:sym typeface="Arial"/>
            </a:endParaRPr>
          </a:p>
          <a:p>
            <a:pPr marL="685800" marR="0" lvl="1" indent="-2286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Related connections owned and provided by landlord</a:t>
            </a:r>
            <a:endParaRPr sz="2400" b="0" i="0" u="none" strike="noStrike" cap="none">
              <a:latin typeface="Arial"/>
              <a:ea typeface="Arial"/>
              <a:cs typeface="Arial"/>
              <a:sym typeface="Arial"/>
            </a:endParaRPr>
          </a:p>
          <a:p>
            <a:pPr marL="228600" marR="0" lvl="0" indent="-228600" algn="l" rtl="0">
              <a:lnSpc>
                <a:spcPct val="90000"/>
              </a:lnSpc>
              <a:spcBef>
                <a:spcPts val="499"/>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Ensure that:</a:t>
            </a:r>
            <a:endParaRPr sz="2800" b="0" i="0" u="none" strike="noStrike" cap="none">
              <a:latin typeface="Arial"/>
              <a:ea typeface="Arial"/>
              <a:cs typeface="Arial"/>
              <a:sym typeface="Arial"/>
            </a:endParaRPr>
          </a:p>
          <a:p>
            <a:pPr marL="685800" marR="0" lvl="1" indent="-2286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Plumbing lines and other utility connections are installed and maintained</a:t>
            </a:r>
            <a:endParaRPr sz="2400" b="0" i="0" u="none" strike="noStrike" cap="none">
              <a:latin typeface="Arial"/>
              <a:ea typeface="Arial"/>
              <a:cs typeface="Arial"/>
              <a:sym typeface="Arial"/>
            </a:endParaRPr>
          </a:p>
          <a:p>
            <a:pPr marL="685800" marR="0" lvl="1" indent="-2286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Each pad space is connected to sewage</a:t>
            </a:r>
            <a:endParaRPr sz="2400" b="0" i="0" u="none" strike="noStrike" cap="none">
              <a:latin typeface="Arial"/>
              <a:ea typeface="Arial"/>
              <a:cs typeface="Arial"/>
              <a:sym typeface="Arial"/>
            </a:endParaRPr>
          </a:p>
          <a:p>
            <a:pPr marL="685800" marR="0" lvl="1" indent="-2286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Running water available at all pad space</a:t>
            </a:r>
            <a:endParaRPr sz="24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567" name="Google Shape;567;p98"/>
          <p:cNvSpPr txBox="1"/>
          <p:nvPr/>
        </p:nvSpPr>
        <p:spPr>
          <a:xfrm>
            <a:off x="6777720" y="167760"/>
            <a:ext cx="509544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Obligaciones del Arrendador según la Ley MHPA</a:t>
            </a:r>
            <a:endParaRPr sz="3000" b="0" i="0" u="none" strike="noStrike" cap="none">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1"/>
        <p:cNvGrpSpPr/>
        <p:nvPr/>
      </p:nvGrpSpPr>
      <p:grpSpPr>
        <a:xfrm>
          <a:off x="0" y="0"/>
          <a:ext cx="0" cy="0"/>
          <a:chOff x="0" y="0"/>
          <a:chExt cx="0" cy="0"/>
        </a:xfrm>
      </p:grpSpPr>
      <p:sp>
        <p:nvSpPr>
          <p:cNvPr id="572" name="Google Shape;572;p99"/>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Landlord Obligations Under the MHPA</a:t>
            </a:r>
            <a:endParaRPr sz="3200" b="0" i="0" u="none" strike="noStrike" cap="none">
              <a:latin typeface="Arial"/>
              <a:ea typeface="Arial"/>
              <a:cs typeface="Arial"/>
              <a:sym typeface="Arial"/>
            </a:endParaRPr>
          </a:p>
        </p:txBody>
      </p:sp>
      <p:sp>
        <p:nvSpPr>
          <p:cNvPr id="573" name="Google Shape;573;p99"/>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463679" marR="0" lvl="0" indent="-369719" algn="l" rtl="0">
              <a:lnSpc>
                <a:spcPct val="9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Medium"/>
                <a:ea typeface="Montserrat Medium"/>
                <a:cs typeface="Montserrat Medium"/>
                <a:sym typeface="Montserrat Medium"/>
              </a:rPr>
              <a:t>Si el Arrendador no brinda mantenimiento o reparación necesaria, le corresponde pagar el costo de la reparación de cualquier daño a la casa móvil.</a:t>
            </a:r>
            <a:endParaRPr sz="2000" b="0" i="0" u="none" strike="noStrike" cap="none">
              <a:latin typeface="Arial"/>
              <a:ea typeface="Arial"/>
              <a:cs typeface="Arial"/>
              <a:sym typeface="Arial"/>
            </a:endParaRPr>
          </a:p>
          <a:p>
            <a:pPr marL="463679" marR="0" lvl="0" indent="-369719" algn="l" rtl="0">
              <a:lnSpc>
                <a:spcPct val="9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36679" marR="0" lvl="0" indent="-343079" algn="l" rtl="0">
              <a:lnSpc>
                <a:spcPct val="9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Medium"/>
                <a:ea typeface="Montserrat Medium"/>
                <a:cs typeface="Montserrat Medium"/>
                <a:sym typeface="Montserrat Medium"/>
              </a:rPr>
              <a:t>El Arrendador tiene que r</a:t>
            </a:r>
            <a:r>
              <a:rPr lang="es-ES" sz="2000" b="0" i="0" u="none" strike="noStrike" cap="none">
                <a:solidFill>
                  <a:srgbClr val="FFA300"/>
                </a:solidFill>
                <a:latin typeface="Montserrat"/>
                <a:ea typeface="Montserrat"/>
                <a:cs typeface="Montserrat"/>
                <a:sym typeface="Montserrat"/>
              </a:rPr>
              <a:t>eembolsar a los </a:t>
            </a:r>
            <a:r>
              <a:rPr lang="es-ES" sz="2000" b="1" i="0" u="sng" strike="noStrike" cap="none">
                <a:solidFill>
                  <a:srgbClr val="FFA300"/>
                </a:solidFill>
                <a:latin typeface="Montserrat"/>
                <a:ea typeface="Montserrat"/>
                <a:cs typeface="Montserrat"/>
                <a:sym typeface="Montserrat"/>
              </a:rPr>
              <a:t>residentes</a:t>
            </a:r>
            <a:r>
              <a:rPr lang="es-ES" sz="2000" b="0" i="0" u="none" strike="noStrike" cap="none">
                <a:solidFill>
                  <a:srgbClr val="FFA300"/>
                </a:solidFill>
                <a:latin typeface="Montserrat"/>
                <a:ea typeface="Montserrat"/>
                <a:cs typeface="Montserrat"/>
                <a:sym typeface="Montserrat"/>
              </a:rPr>
              <a:t> por cualquier daño a personas o a bienes personales (incluyendo la privación del uso).</a:t>
            </a:r>
            <a:endParaRPr sz="2000" b="0" i="0" u="none" strike="noStrike" cap="none">
              <a:latin typeface="Arial"/>
              <a:ea typeface="Arial"/>
              <a:cs typeface="Arial"/>
              <a:sym typeface="Arial"/>
            </a:endParaRPr>
          </a:p>
          <a:p>
            <a:pPr marL="463679" marR="0" lvl="0" indent="-369719" algn="l" rtl="0">
              <a:lnSpc>
                <a:spcPct val="90000"/>
              </a:lnSpc>
              <a:spcBef>
                <a:spcPts val="0"/>
              </a:spcBef>
              <a:spcAft>
                <a:spcPts val="0"/>
              </a:spcAft>
              <a:buNone/>
            </a:pPr>
            <a:r>
              <a:rPr lang="es-ES" sz="2000" b="0" i="0" u="none" strike="noStrike" cap="none">
                <a:solidFill>
                  <a:srgbClr val="FFA300"/>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63679" marR="0" lvl="0" indent="-369719" algn="l" rtl="0">
              <a:lnSpc>
                <a:spcPct val="9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a:ea typeface="Montserrat"/>
                <a:cs typeface="Montserrat"/>
                <a:sym typeface="Montserrat"/>
              </a:rPr>
              <a:t>También debe poner a disposición fuentes alternativas de agua potable y baños portátiles </a:t>
            </a:r>
            <a:endParaRPr sz="2000" b="0" i="0" u="none" strike="noStrike" cap="none">
              <a:latin typeface="Arial"/>
              <a:ea typeface="Arial"/>
              <a:cs typeface="Arial"/>
              <a:sym typeface="Arial"/>
            </a:endParaRPr>
          </a:p>
        </p:txBody>
      </p:sp>
      <p:sp>
        <p:nvSpPr>
          <p:cNvPr id="574" name="Google Shape;574;p99"/>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50759"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If LL fails to maintain or repair, LL shall pay the cost of repairing any damage to mobile home.</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Reimburse </a:t>
            </a:r>
            <a:r>
              <a:rPr lang="es-ES" sz="2800" b="0" i="0" u="sng" strike="noStrike" cap="none">
                <a:solidFill>
                  <a:srgbClr val="003348"/>
                </a:solidFill>
                <a:latin typeface="Montserrat"/>
                <a:ea typeface="Montserrat"/>
                <a:cs typeface="Montserrat"/>
                <a:sym typeface="Montserrat"/>
              </a:rPr>
              <a:t>residents</a:t>
            </a:r>
            <a:r>
              <a:rPr lang="es-ES" sz="2800" b="0" i="0" u="none" strike="noStrike" cap="none">
                <a:solidFill>
                  <a:srgbClr val="003348"/>
                </a:solidFill>
                <a:latin typeface="Montserrat"/>
                <a:ea typeface="Montserrat"/>
                <a:cs typeface="Montserrat"/>
                <a:sym typeface="Montserrat"/>
              </a:rPr>
              <a:t> for any damages to persons or personal property (including for loss of use).</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Must also make available alternative sources of potable water and portable toilets</a:t>
            </a:r>
            <a:endParaRPr sz="28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575" name="Google Shape;575;p99"/>
          <p:cNvSpPr txBox="1"/>
          <p:nvPr/>
        </p:nvSpPr>
        <p:spPr>
          <a:xfrm>
            <a:off x="6777720" y="167760"/>
            <a:ext cx="505260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Obligaciones del Arrendador según la Ley MHPA</a:t>
            </a:r>
            <a:endParaRPr sz="3000" b="0" i="0" u="none" strike="noStrike" cap="none">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9"/>
        <p:cNvGrpSpPr/>
        <p:nvPr/>
      </p:nvGrpSpPr>
      <p:grpSpPr>
        <a:xfrm>
          <a:off x="0" y="0"/>
          <a:ext cx="0" cy="0"/>
          <a:chOff x="0" y="0"/>
          <a:chExt cx="0" cy="0"/>
        </a:xfrm>
      </p:grpSpPr>
      <p:sp>
        <p:nvSpPr>
          <p:cNvPr id="580" name="Google Shape;580;p100"/>
          <p:cNvSpPr txBox="1"/>
          <p:nvPr/>
        </p:nvSpPr>
        <p:spPr>
          <a:xfrm>
            <a:off x="1660320" y="2923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Maintenance of Premises</a:t>
            </a:r>
            <a:endParaRPr sz="3200" b="0" i="0" u="none" strike="noStrike" cap="none">
              <a:latin typeface="Arial"/>
              <a:ea typeface="Arial"/>
              <a:cs typeface="Arial"/>
              <a:sym typeface="Arial"/>
            </a:endParaRPr>
          </a:p>
        </p:txBody>
      </p:sp>
      <p:sp>
        <p:nvSpPr>
          <p:cNvPr id="581" name="Google Shape;581;p100"/>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388800" marR="0" lvl="0" indent="-343080" algn="l" rtl="0">
              <a:lnSpc>
                <a:spcPct val="90000"/>
              </a:lnSpc>
              <a:spcBef>
                <a:spcPts val="0"/>
              </a:spcBef>
              <a:spcAft>
                <a:spcPts val="0"/>
              </a:spcAft>
              <a:buClr>
                <a:srgbClr val="003348"/>
              </a:buClr>
              <a:buSzPts val="990"/>
              <a:buFont typeface="Arial"/>
              <a:buChar char="•"/>
            </a:pPr>
            <a:r>
              <a:rPr lang="es-ES" sz="2200" b="0" i="0" u="none" strike="noStrike" cap="none">
                <a:solidFill>
                  <a:srgbClr val="007096"/>
                </a:solidFill>
                <a:latin typeface="Montserrat"/>
                <a:ea typeface="Montserrat"/>
                <a:cs typeface="Montserrat"/>
                <a:sym typeface="Montserrat"/>
              </a:rPr>
              <a:t>EL Arrendador, también es responsable de mantener:</a:t>
            </a:r>
            <a:endParaRPr sz="2200" b="0" i="0" u="none" strike="noStrike" cap="none">
              <a:latin typeface="Arial"/>
              <a:ea typeface="Arial"/>
              <a:cs typeface="Arial"/>
              <a:sym typeface="Arial"/>
            </a:endParaRPr>
          </a:p>
          <a:p>
            <a:pPr marL="846000" marR="0" lvl="1" indent="-34308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Viviendas o estructuras accesorias (es decir, cobertizos o cocheras) que son propiedad del Arrendador y proporcionados para uso de los residentes</a:t>
            </a:r>
            <a:endParaRPr sz="1800" b="0" i="0" u="none" strike="noStrike" cap="none">
              <a:latin typeface="Arial"/>
              <a:ea typeface="Arial"/>
              <a:cs typeface="Arial"/>
              <a:sym typeface="Arial"/>
            </a:endParaRPr>
          </a:p>
          <a:p>
            <a:pPr marL="846000" marR="0" lvl="2" indent="-34308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Áreas comunes</a:t>
            </a:r>
            <a:endParaRPr sz="1800" b="0" i="0" u="none" strike="noStrike" cap="none">
              <a:latin typeface="Arial"/>
              <a:ea typeface="Arial"/>
              <a:cs typeface="Arial"/>
              <a:sym typeface="Arial"/>
            </a:endParaRPr>
          </a:p>
          <a:p>
            <a:pPr marL="846000" marR="0" lvl="2" indent="-34308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Carreteras y pavimento</a:t>
            </a:r>
            <a:endParaRPr sz="1800" b="0" i="0" u="none" strike="noStrike" cap="none">
              <a:latin typeface="Arial"/>
              <a:ea typeface="Arial"/>
              <a:cs typeface="Arial"/>
              <a:sym typeface="Arial"/>
            </a:endParaRPr>
          </a:p>
          <a:p>
            <a:pPr marL="846000" marR="0" lvl="2" indent="-34308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Espacio de almohadillas</a:t>
            </a:r>
            <a:endParaRPr sz="1800" b="0" i="0" u="none" strike="noStrike" cap="none">
              <a:latin typeface="Arial"/>
              <a:ea typeface="Arial"/>
              <a:cs typeface="Arial"/>
              <a:sym typeface="Arial"/>
            </a:endParaRPr>
          </a:p>
          <a:p>
            <a:pPr marL="846000" marR="0" lvl="2" indent="-34308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Árboles </a:t>
            </a:r>
            <a:endParaRPr sz="1800" b="0" i="0" u="none" strike="noStrike" cap="none">
              <a:latin typeface="Arial"/>
              <a:ea typeface="Arial"/>
              <a:cs typeface="Arial"/>
              <a:sym typeface="Arial"/>
            </a:endParaRPr>
          </a:p>
          <a:p>
            <a:pPr marL="388800" marR="0" lvl="0" indent="-34308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 </a:t>
            </a:r>
            <a:endParaRPr sz="1800" b="0" i="0" u="none" strike="noStrike" cap="none">
              <a:latin typeface="Arial"/>
              <a:ea typeface="Arial"/>
              <a:cs typeface="Arial"/>
              <a:sym typeface="Arial"/>
            </a:endParaRPr>
          </a:p>
          <a:p>
            <a:pPr marL="388800" marR="0" lvl="0" indent="-343080" algn="l" rtl="0">
              <a:lnSpc>
                <a:spcPct val="90000"/>
              </a:lnSpc>
              <a:spcBef>
                <a:spcPts val="0"/>
              </a:spcBef>
              <a:spcAft>
                <a:spcPts val="0"/>
              </a:spcAft>
              <a:buClr>
                <a:srgbClr val="003348"/>
              </a:buClr>
              <a:buSzPts val="990"/>
              <a:buFont typeface="Arial"/>
              <a:buChar char="•"/>
            </a:pPr>
            <a:r>
              <a:rPr lang="es-ES" sz="2200" b="0" i="0" u="none" strike="noStrike" cap="none">
                <a:solidFill>
                  <a:srgbClr val="007096"/>
                </a:solidFill>
                <a:latin typeface="Montserrat"/>
                <a:ea typeface="Montserrat"/>
                <a:cs typeface="Montserrat"/>
                <a:sym typeface="Montserrat"/>
              </a:rPr>
              <a:t>El Arrendador no puede exigir que el inquilino asuma estas responsabilidades como condición del contrato de alquiler</a:t>
            </a:r>
            <a:endParaRPr sz="2200" b="0" i="0" u="none" strike="noStrike" cap="none">
              <a:latin typeface="Arial"/>
              <a:ea typeface="Arial"/>
              <a:cs typeface="Arial"/>
              <a:sym typeface="Arial"/>
            </a:endParaRPr>
          </a:p>
        </p:txBody>
      </p:sp>
      <p:sp>
        <p:nvSpPr>
          <p:cNvPr id="582" name="Google Shape;582;p100"/>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LL also responsible for maintaining:</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Accessory buildings (i.e. sheds or carports) that are owned by LL and provided for use to resident</a:t>
            </a:r>
            <a:endParaRPr sz="20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Common areas</a:t>
            </a:r>
            <a:endParaRPr sz="20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Roads and pavement</a:t>
            </a:r>
            <a:endParaRPr sz="20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Pad space</a:t>
            </a:r>
            <a:endParaRPr sz="20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Trees</a:t>
            </a:r>
            <a:endParaRPr sz="20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LL cannot require tenant to assume these responsibilities as condition of rental agreement</a:t>
            </a:r>
            <a:endParaRPr sz="24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400" b="0" i="0" u="none" strike="noStrike" cap="none">
                <a:solidFill>
                  <a:srgbClr val="003348"/>
                </a:solidFill>
                <a:latin typeface="Montserrat"/>
                <a:ea typeface="Montserrat"/>
                <a:cs typeface="Montserrat"/>
                <a:sym typeface="Montserrat"/>
              </a:rPr>
              <a:t> </a:t>
            </a:r>
            <a:endParaRPr sz="2400" b="0" i="0" u="none" strike="noStrike" cap="none">
              <a:latin typeface="Arial"/>
              <a:ea typeface="Arial"/>
              <a:cs typeface="Arial"/>
              <a:sym typeface="Arial"/>
            </a:endParaRPr>
          </a:p>
        </p:txBody>
      </p:sp>
      <p:sp>
        <p:nvSpPr>
          <p:cNvPr id="583" name="Google Shape;583;p100"/>
          <p:cNvSpPr txBox="1"/>
          <p:nvPr/>
        </p:nvSpPr>
        <p:spPr>
          <a:xfrm>
            <a:off x="6934680" y="167760"/>
            <a:ext cx="467280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Mantenimiento de Locales</a:t>
            </a:r>
            <a:endParaRPr sz="3000" b="0" i="0" u="none" strike="noStrike" cap="none">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7"/>
        <p:cNvGrpSpPr/>
        <p:nvPr/>
      </p:nvGrpSpPr>
      <p:grpSpPr>
        <a:xfrm>
          <a:off x="0" y="0"/>
          <a:ext cx="0" cy="0"/>
          <a:chOff x="0" y="0"/>
          <a:chExt cx="0" cy="0"/>
        </a:xfrm>
      </p:grpSpPr>
      <p:sp>
        <p:nvSpPr>
          <p:cNvPr id="588" name="Google Shape;588;p101"/>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Landlord Obligations Under the MHPA</a:t>
            </a:r>
            <a:endParaRPr sz="3200" b="0" i="0" u="none" strike="noStrike" cap="none">
              <a:latin typeface="Arial"/>
              <a:ea typeface="Arial"/>
              <a:cs typeface="Arial"/>
              <a:sym typeface="Arial"/>
            </a:endParaRPr>
          </a:p>
        </p:txBody>
      </p:sp>
      <p:sp>
        <p:nvSpPr>
          <p:cNvPr id="589" name="Google Shape;589;p101"/>
          <p:cNvSpPr txBox="1"/>
          <p:nvPr/>
        </p:nvSpPr>
        <p:spPr>
          <a:xfrm>
            <a:off x="6632640" y="1452600"/>
            <a:ext cx="5194440" cy="5125680"/>
          </a:xfrm>
          <a:prstGeom prst="rect">
            <a:avLst/>
          </a:prstGeom>
          <a:noFill/>
          <a:ln>
            <a:noFill/>
          </a:ln>
        </p:spPr>
        <p:txBody>
          <a:bodyPr spcFirstLastPara="1" wrap="square" lIns="91425" tIns="45700" rIns="91425" bIns="45700" anchor="t" anchorCtr="0">
            <a:noAutofit/>
          </a:bodyPr>
          <a:lstStyle/>
          <a:p>
            <a:pPr marL="407880" marR="0" lvl="0" indent="-28584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Más detalladamente, sus obligaciones incluyen: </a:t>
            </a:r>
            <a:endParaRPr sz="1800" b="0" i="0" u="none" strike="noStrike" cap="none">
              <a:latin typeface="Arial"/>
              <a:ea typeface="Arial"/>
              <a:cs typeface="Arial"/>
              <a:sym typeface="Arial"/>
            </a:endParaRPr>
          </a:p>
          <a:p>
            <a:pPr marL="407880" marR="0" lvl="0" indent="-28584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 </a:t>
            </a:r>
            <a:endParaRPr sz="1800" b="0" i="0" u="none" strike="noStrike" cap="none">
              <a:latin typeface="Arial"/>
              <a:ea typeface="Arial"/>
              <a:cs typeface="Arial"/>
              <a:sym typeface="Arial"/>
            </a:endParaRPr>
          </a:p>
          <a:p>
            <a:pPr marL="407880" marR="0" lvl="0" indent="-28584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Mantener las áreas comunes limpias e higiénicas, disponibles para ser utilizadas y accesibles para discapacitados</a:t>
            </a:r>
            <a:endParaRPr sz="1800" b="0" i="0" u="none" strike="noStrike" cap="none">
              <a:latin typeface="Arial"/>
              <a:ea typeface="Arial"/>
              <a:cs typeface="Arial"/>
              <a:sym typeface="Arial"/>
            </a:endParaRPr>
          </a:p>
          <a:p>
            <a:pPr marL="407880" marR="0" lvl="0" indent="-28584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 </a:t>
            </a:r>
            <a:endParaRPr sz="1800" b="0" i="0" u="none" strike="noStrike" cap="none">
              <a:latin typeface="Arial"/>
              <a:ea typeface="Arial"/>
              <a:cs typeface="Arial"/>
              <a:sym typeface="Arial"/>
            </a:endParaRPr>
          </a:p>
          <a:p>
            <a:pPr marL="407880" marR="0" lvl="0" indent="-28584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Para carreteras y pavimentos: remoción de nieve para que vehículos de emergencia y autobuses escolares tengan acceso</a:t>
            </a:r>
            <a:endParaRPr sz="1800" b="0" i="0" u="none" strike="noStrike" cap="none">
              <a:latin typeface="Arial"/>
              <a:ea typeface="Arial"/>
              <a:cs typeface="Arial"/>
              <a:sym typeface="Arial"/>
            </a:endParaRPr>
          </a:p>
          <a:p>
            <a:pPr marL="407880" marR="0" lvl="0" indent="-28584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 </a:t>
            </a:r>
            <a:endParaRPr sz="1800" b="0" i="0" u="none" strike="noStrike" cap="none">
              <a:latin typeface="Arial"/>
              <a:ea typeface="Arial"/>
              <a:cs typeface="Arial"/>
              <a:sym typeface="Arial"/>
            </a:endParaRPr>
          </a:p>
          <a:p>
            <a:pPr marL="407880" marR="0" lvl="0" indent="-285840" algn="l" rtl="0">
              <a:lnSpc>
                <a:spcPct val="90000"/>
              </a:lnSpc>
              <a:spcBef>
                <a:spcPts val="0"/>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Mantenimiento de árboles para proteger la seguridad de las personas, de la propiedad </a:t>
            </a:r>
            <a:r>
              <a:rPr lang="es-ES" sz="1800" b="0" i="0" u="sng" strike="noStrike" cap="none">
                <a:solidFill>
                  <a:srgbClr val="007096"/>
                </a:solidFill>
                <a:latin typeface="Montserrat"/>
                <a:ea typeface="Montserrat"/>
                <a:cs typeface="Montserrat"/>
                <a:sym typeface="Montserrat"/>
              </a:rPr>
              <a:t> y </a:t>
            </a:r>
            <a:r>
              <a:rPr lang="es-ES" sz="1800" b="0" i="0" u="none" strike="noStrike" cap="none">
                <a:solidFill>
                  <a:srgbClr val="007096"/>
                </a:solidFill>
                <a:latin typeface="Montserrat"/>
                <a:ea typeface="Montserrat"/>
                <a:cs typeface="Montserrat"/>
                <a:sym typeface="Montserrat"/>
              </a:rPr>
              <a:t> para preservar la salud de los árboles y preservar a los árboles más antiguos</a:t>
            </a:r>
            <a:endParaRPr sz="1800" b="0" i="0" u="none" strike="noStrike" cap="none">
              <a:latin typeface="Arial"/>
              <a:ea typeface="Arial"/>
              <a:cs typeface="Arial"/>
              <a:sym typeface="Arial"/>
            </a:endParaRPr>
          </a:p>
        </p:txBody>
      </p:sp>
      <p:sp>
        <p:nvSpPr>
          <p:cNvPr id="590" name="Google Shape;590;p101"/>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50759"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In more detail, obligations include:</a:t>
            </a:r>
            <a:endParaRPr sz="2800" b="0" i="0" u="none" strike="noStrike" cap="none">
              <a:latin typeface="Arial"/>
              <a:ea typeface="Arial"/>
              <a:cs typeface="Arial"/>
              <a:sym typeface="Arial"/>
            </a:endParaRPr>
          </a:p>
          <a:p>
            <a:pPr marL="228600" marR="0" lvl="0" indent="-20304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Keeping common areas clean and sanitary, generally available for use, accessible for disabled </a:t>
            </a:r>
            <a:endParaRPr sz="2400" b="0" i="0" u="none" strike="noStrike" cap="none">
              <a:latin typeface="Arial"/>
              <a:ea typeface="Arial"/>
              <a:cs typeface="Arial"/>
              <a:sym typeface="Arial"/>
            </a:endParaRPr>
          </a:p>
          <a:p>
            <a:pPr marL="228600" marR="0" lvl="0" indent="-20304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For roads, pavement: snow removal and emergency vehicle/ school bus access</a:t>
            </a:r>
            <a:endParaRPr sz="2400" b="0" i="0" u="none" strike="noStrike" cap="none">
              <a:latin typeface="Arial"/>
              <a:ea typeface="Arial"/>
              <a:cs typeface="Arial"/>
              <a:sym typeface="Arial"/>
            </a:endParaRPr>
          </a:p>
          <a:p>
            <a:pPr marL="228600" marR="0" lvl="0" indent="-20304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Maintaining trees to protect safety or persons &amp; property </a:t>
            </a:r>
            <a:r>
              <a:rPr lang="es-ES" sz="2400" b="0" i="0" u="sng" strike="noStrike" cap="none">
                <a:solidFill>
                  <a:srgbClr val="003348"/>
                </a:solidFill>
                <a:latin typeface="Montserrat"/>
                <a:ea typeface="Montserrat"/>
                <a:cs typeface="Montserrat"/>
                <a:sym typeface="Montserrat"/>
              </a:rPr>
              <a:t>and</a:t>
            </a:r>
            <a:r>
              <a:rPr lang="es-ES" sz="2400" b="0" i="0" u="none" strike="noStrike" cap="none">
                <a:solidFill>
                  <a:srgbClr val="003348"/>
                </a:solidFill>
                <a:latin typeface="Montserrat"/>
                <a:ea typeface="Montserrat"/>
                <a:cs typeface="Montserrat"/>
                <a:sym typeface="Montserrat"/>
              </a:rPr>
              <a:t> preserve mature/healthy trees</a:t>
            </a:r>
            <a:endParaRPr sz="24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591" name="Google Shape;591;p101"/>
          <p:cNvSpPr txBox="1"/>
          <p:nvPr/>
        </p:nvSpPr>
        <p:spPr>
          <a:xfrm>
            <a:off x="6610320" y="167760"/>
            <a:ext cx="499716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Obligaciones del Arrendador según la Ley MHPA</a:t>
            </a:r>
            <a:endParaRPr sz="3000" b="0" i="0" u="none" strike="noStrike" cap="none">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5"/>
        <p:cNvGrpSpPr/>
        <p:nvPr/>
      </p:nvGrpSpPr>
      <p:grpSpPr>
        <a:xfrm>
          <a:off x="0" y="0"/>
          <a:ext cx="0" cy="0"/>
          <a:chOff x="0" y="0"/>
          <a:chExt cx="0" cy="0"/>
        </a:xfrm>
      </p:grpSpPr>
      <p:sp>
        <p:nvSpPr>
          <p:cNvPr id="596" name="Google Shape;596;p102"/>
          <p:cNvSpPr txBox="1"/>
          <p:nvPr/>
        </p:nvSpPr>
        <p:spPr>
          <a:xfrm>
            <a:off x="1660320" y="2923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600" b="1" i="0" u="none" strike="noStrike" cap="none">
                <a:solidFill>
                  <a:srgbClr val="FFA300"/>
                </a:solidFill>
                <a:latin typeface="Barlow Condensed"/>
                <a:ea typeface="Barlow Condensed"/>
                <a:cs typeface="Barlow Condensed"/>
                <a:sym typeface="Barlow Condensed"/>
              </a:rPr>
              <a:t>Water Billing</a:t>
            </a:r>
            <a:endParaRPr sz="3600" b="0" i="0" u="none" strike="noStrike" cap="none">
              <a:latin typeface="Arial"/>
              <a:ea typeface="Arial"/>
              <a:cs typeface="Arial"/>
              <a:sym typeface="Arial"/>
            </a:endParaRPr>
          </a:p>
        </p:txBody>
      </p:sp>
      <p:sp>
        <p:nvSpPr>
          <p:cNvPr id="597" name="Google Shape;597;p102"/>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463679" marR="0" lvl="0" indent="-388799"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Si la Administración cobra individualmente por el uso de agua, debe de facilitar la siguiente información al propietario de la casa móvil:</a:t>
            </a:r>
            <a:endParaRPr sz="2000" b="0" i="0" u="none" strike="noStrike" cap="none">
              <a:latin typeface="Arial"/>
              <a:ea typeface="Arial"/>
              <a:cs typeface="Arial"/>
              <a:sym typeface="Arial"/>
            </a:endParaRPr>
          </a:p>
          <a:p>
            <a:pPr marL="800280" marR="0" lvl="0" indent="-343079"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 </a:t>
            </a:r>
            <a:endParaRPr sz="2000" b="0" i="0" u="none" strike="noStrike" cap="none">
              <a:latin typeface="Arial"/>
              <a:ea typeface="Arial"/>
              <a:cs typeface="Arial"/>
              <a:sym typeface="Arial"/>
            </a:endParaRPr>
          </a:p>
          <a:p>
            <a:pPr marL="919080" marR="0" lvl="1" indent="-426960"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Cómo se cobran las cantidades por el uso de agua en el lote,</a:t>
            </a:r>
            <a:endParaRPr sz="2000" b="0" i="0" u="none" strike="noStrike" cap="none">
              <a:latin typeface="Arial"/>
              <a:ea typeface="Arial"/>
              <a:cs typeface="Arial"/>
              <a:sym typeface="Arial"/>
            </a:endParaRPr>
          </a:p>
          <a:p>
            <a:pPr marL="1257480" marR="0" lvl="1" indent="-343080"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 </a:t>
            </a:r>
            <a:endParaRPr sz="2000" b="0" i="0" u="none" strike="noStrike" cap="none">
              <a:latin typeface="Arial"/>
              <a:ea typeface="Arial"/>
              <a:cs typeface="Arial"/>
              <a:sym typeface="Arial"/>
            </a:endParaRPr>
          </a:p>
          <a:p>
            <a:pPr marL="919080" marR="0" lvl="1" indent="-426960"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Cómo se cobran las cantidades por el uso del agua en áreas comunes, y </a:t>
            </a:r>
            <a:endParaRPr sz="2000" b="0" i="0" u="none" strike="noStrike" cap="none">
              <a:latin typeface="Arial"/>
              <a:ea typeface="Arial"/>
              <a:cs typeface="Arial"/>
              <a:sym typeface="Arial"/>
            </a:endParaRPr>
          </a:p>
          <a:p>
            <a:pPr marL="1257480" marR="0" lvl="1" indent="-343080"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 </a:t>
            </a:r>
            <a:endParaRPr sz="2000" b="0" i="0" u="none" strike="noStrike" cap="none">
              <a:latin typeface="Arial"/>
              <a:ea typeface="Arial"/>
              <a:cs typeface="Arial"/>
              <a:sym typeface="Arial"/>
            </a:endParaRPr>
          </a:p>
          <a:p>
            <a:pPr marL="919080" marR="0" lvl="1" indent="-426960"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Un calendario actualizado que muestre las tarifas de agua residenciales</a:t>
            </a:r>
            <a:endParaRPr sz="2000" b="0" i="0" u="none" strike="noStrike" cap="none">
              <a:latin typeface="Arial"/>
              <a:ea typeface="Arial"/>
              <a:cs typeface="Arial"/>
              <a:sym typeface="Arial"/>
            </a:endParaRPr>
          </a:p>
        </p:txBody>
      </p:sp>
      <p:sp>
        <p:nvSpPr>
          <p:cNvPr id="598" name="Google Shape;598;p102"/>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50759"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If MGMT charges individually for water usage, MH owner must be provided:</a:t>
            </a:r>
            <a:endParaRPr sz="28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How amounts are charged for water use on lot,</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How amounts are charged for water use in common areas, and</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Current residential water rate schedule</a:t>
            </a:r>
            <a:endParaRPr sz="2400" b="0" i="0" u="none" strike="noStrike" cap="none">
              <a:latin typeface="Arial"/>
              <a:ea typeface="Arial"/>
              <a:cs typeface="Arial"/>
              <a:sym typeface="Arial"/>
            </a:endParaRPr>
          </a:p>
        </p:txBody>
      </p:sp>
      <p:sp>
        <p:nvSpPr>
          <p:cNvPr id="599" name="Google Shape;599;p102"/>
          <p:cNvSpPr txBox="1"/>
          <p:nvPr/>
        </p:nvSpPr>
        <p:spPr>
          <a:xfrm>
            <a:off x="6934680" y="276120"/>
            <a:ext cx="4672800" cy="108000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Facturación de Agua </a:t>
            </a:r>
            <a:endParaRPr sz="3000" b="0" i="0" u="none" strike="noStrike" cap="none">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3"/>
        <p:cNvGrpSpPr/>
        <p:nvPr/>
      </p:nvGrpSpPr>
      <p:grpSpPr>
        <a:xfrm>
          <a:off x="0" y="0"/>
          <a:ext cx="0" cy="0"/>
          <a:chOff x="0" y="0"/>
          <a:chExt cx="0" cy="0"/>
        </a:xfrm>
      </p:grpSpPr>
      <p:sp>
        <p:nvSpPr>
          <p:cNvPr id="604" name="Google Shape;604;p103"/>
          <p:cNvSpPr txBox="1"/>
          <p:nvPr/>
        </p:nvSpPr>
        <p:spPr>
          <a:xfrm>
            <a:off x="1660320" y="2923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600" b="1" i="0" u="none" strike="noStrike" cap="none">
                <a:solidFill>
                  <a:srgbClr val="FFA300"/>
                </a:solidFill>
                <a:latin typeface="Barlow Condensed"/>
                <a:ea typeface="Barlow Condensed"/>
                <a:cs typeface="Barlow Condensed"/>
                <a:sym typeface="Barlow Condensed"/>
              </a:rPr>
              <a:t>Water Billing</a:t>
            </a:r>
            <a:endParaRPr sz="3600" b="0" i="0" u="none" strike="noStrike" cap="none">
              <a:latin typeface="Arial"/>
              <a:ea typeface="Arial"/>
              <a:cs typeface="Arial"/>
              <a:sym typeface="Arial"/>
            </a:endParaRPr>
          </a:p>
        </p:txBody>
      </p:sp>
      <p:sp>
        <p:nvSpPr>
          <p:cNvPr id="605" name="Google Shape;605;p103"/>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463679" marR="0" lvl="0" indent="-398519"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Si la Administración cobra por el agua individualmente por inquilino, o por grupo, el propietario de la casa móvil debe recibir una factura que incluya:</a:t>
            </a:r>
            <a:endParaRPr sz="2000" b="0" i="0" u="none" strike="noStrike" cap="none">
              <a:latin typeface="Arial"/>
              <a:ea typeface="Arial"/>
              <a:cs typeface="Arial"/>
              <a:sym typeface="Arial"/>
            </a:endParaRPr>
          </a:p>
          <a:p>
            <a:pPr marL="800280" marR="0" lvl="0" indent="-343079"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 </a:t>
            </a:r>
            <a:endParaRPr sz="2000" b="0" i="0" u="none" strike="noStrike" cap="none">
              <a:latin typeface="Arial"/>
              <a:ea typeface="Arial"/>
              <a:cs typeface="Arial"/>
              <a:sym typeface="Arial"/>
            </a:endParaRPr>
          </a:p>
          <a:p>
            <a:pPr marL="800280" marR="0" lvl="0" indent="-343079"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Cantidad que debe el dueño de la casa </a:t>
            </a:r>
            <a:endParaRPr sz="2000" b="0" i="0" u="none" strike="noStrike" cap="none">
              <a:latin typeface="Arial"/>
              <a:ea typeface="Arial"/>
              <a:cs typeface="Arial"/>
              <a:sym typeface="Arial"/>
            </a:endParaRPr>
          </a:p>
          <a:p>
            <a:pPr marL="800280" marR="0" lvl="0" indent="-343079"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Cantidad total que debe cada residente del predio de casas móviles</a:t>
            </a:r>
            <a:endParaRPr sz="2000" b="0" i="0" u="none" strike="noStrike" cap="none">
              <a:latin typeface="Arial"/>
              <a:ea typeface="Arial"/>
              <a:cs typeface="Arial"/>
              <a:sym typeface="Arial"/>
            </a:endParaRPr>
          </a:p>
          <a:p>
            <a:pPr marL="800280" marR="0" lvl="0" indent="-343079" algn="l" rtl="0">
              <a:lnSpc>
                <a:spcPct val="90000"/>
              </a:lnSpc>
              <a:spcBef>
                <a:spcPts val="0"/>
              </a:spcBef>
              <a:spcAft>
                <a:spcPts val="0"/>
              </a:spcAft>
              <a:buClr>
                <a:srgbClr val="003348"/>
              </a:buClr>
              <a:buSzPts val="900"/>
              <a:buFont typeface="Arial"/>
              <a:buChar char="•"/>
            </a:pPr>
            <a:r>
              <a:rPr lang="es-ES" sz="2000" b="0" i="0" u="none" strike="noStrike" cap="none">
                <a:solidFill>
                  <a:srgbClr val="003348"/>
                </a:solidFill>
                <a:latin typeface="Montserrat"/>
                <a:ea typeface="Montserrat"/>
                <a:cs typeface="Montserrat"/>
                <a:sym typeface="Montserrat"/>
              </a:rPr>
              <a:t>Y, si la Administración compra agua a un proveedor, la cantidad total que paga la Administración a otro proveedor de agua</a:t>
            </a:r>
            <a:endParaRPr sz="2000" b="0" i="0" u="none" strike="noStrike" cap="none">
              <a:latin typeface="Arial"/>
              <a:ea typeface="Arial"/>
              <a:cs typeface="Arial"/>
              <a:sym typeface="Arial"/>
            </a:endParaRPr>
          </a:p>
        </p:txBody>
      </p:sp>
      <p:sp>
        <p:nvSpPr>
          <p:cNvPr id="606" name="Google Shape;606;p103"/>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50759"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If MGMT charges individually or in aggregate, MH owner must be provided water bill that includes:</a:t>
            </a:r>
            <a:endParaRPr sz="28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Amount owed by home owner</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Total amount owed by all residents in MHP</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And, if MGMT purchases water from a provider, total amount paid by MGMT to the provider</a:t>
            </a:r>
            <a:endParaRPr sz="2400" b="0" i="0" u="none" strike="noStrike" cap="none">
              <a:latin typeface="Arial"/>
              <a:ea typeface="Arial"/>
              <a:cs typeface="Arial"/>
              <a:sym typeface="Arial"/>
            </a:endParaRPr>
          </a:p>
        </p:txBody>
      </p:sp>
      <p:sp>
        <p:nvSpPr>
          <p:cNvPr id="607" name="Google Shape;607;p103"/>
          <p:cNvSpPr txBox="1"/>
          <p:nvPr/>
        </p:nvSpPr>
        <p:spPr>
          <a:xfrm>
            <a:off x="6934680" y="167760"/>
            <a:ext cx="467280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Facturación de Agua </a:t>
            </a:r>
            <a:endParaRPr sz="3000" b="0" i="0" u="none" strike="noStrike" cap="none">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1"/>
        <p:cNvGrpSpPr/>
        <p:nvPr/>
      </p:nvGrpSpPr>
      <p:grpSpPr>
        <a:xfrm>
          <a:off x="0" y="0"/>
          <a:ext cx="0" cy="0"/>
          <a:chOff x="0" y="0"/>
          <a:chExt cx="0" cy="0"/>
        </a:xfrm>
      </p:grpSpPr>
      <p:sp>
        <p:nvSpPr>
          <p:cNvPr id="612" name="Google Shape;612;p104"/>
          <p:cNvSpPr txBox="1"/>
          <p:nvPr/>
        </p:nvSpPr>
        <p:spPr>
          <a:xfrm>
            <a:off x="1660320" y="2923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600" b="1" i="0" u="none" strike="noStrike" cap="none">
                <a:solidFill>
                  <a:srgbClr val="FFA300"/>
                </a:solidFill>
                <a:latin typeface="Barlow Condensed"/>
                <a:ea typeface="Barlow Condensed"/>
                <a:cs typeface="Barlow Condensed"/>
                <a:sym typeface="Barlow Condensed"/>
              </a:rPr>
              <a:t>Water Billing</a:t>
            </a:r>
            <a:endParaRPr sz="3600" b="0" i="0" u="none" strike="noStrike" cap="none">
              <a:latin typeface="Arial"/>
              <a:ea typeface="Arial"/>
              <a:cs typeface="Arial"/>
              <a:sym typeface="Arial"/>
            </a:endParaRPr>
          </a:p>
        </p:txBody>
      </p:sp>
      <p:sp>
        <p:nvSpPr>
          <p:cNvPr id="613" name="Google Shape;613;p104"/>
          <p:cNvSpPr txBox="1"/>
          <p:nvPr/>
        </p:nvSpPr>
        <p:spPr>
          <a:xfrm>
            <a:off x="6777720" y="1195920"/>
            <a:ext cx="5061960" cy="5125680"/>
          </a:xfrm>
          <a:prstGeom prst="rect">
            <a:avLst/>
          </a:prstGeom>
          <a:noFill/>
          <a:ln>
            <a:noFill/>
          </a:ln>
        </p:spPr>
        <p:txBody>
          <a:bodyPr spcFirstLastPara="1" wrap="square" lIns="91425" tIns="45700" rIns="91425" bIns="45700" anchor="t" anchorCtr="0">
            <a:noAutofit/>
          </a:bodyPr>
          <a:lstStyle/>
          <a:p>
            <a:pPr marL="463679" marR="0" lvl="0" indent="-369719"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La Administración  debe utilizar un método de facturación que sea razonable, equitativo y consistente</a:t>
            </a:r>
            <a:endParaRPr sz="2000" b="0" i="0" u="none" strike="noStrike" cap="none">
              <a:latin typeface="Arial"/>
              <a:ea typeface="Arial"/>
              <a:cs typeface="Arial"/>
              <a:sym typeface="Arial"/>
            </a:endParaRPr>
          </a:p>
          <a:p>
            <a:pPr marL="463679" marR="0" lvl="0" indent="-369719"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63679" marR="0" lvl="0" indent="-446039"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¿Qué sucede con las fugas?</a:t>
            </a:r>
            <a:endParaRPr sz="2000" b="0" i="0" u="none" strike="noStrike" cap="none">
              <a:latin typeface="Arial"/>
              <a:ea typeface="Arial"/>
              <a:cs typeface="Arial"/>
              <a:sym typeface="Arial"/>
            </a:endParaRPr>
          </a:p>
          <a:p>
            <a:pPr marL="743040" marR="0" lvl="1" indent="-285840" algn="l" rtl="0">
              <a:lnSpc>
                <a:spcPct val="90000"/>
              </a:lnSpc>
              <a:spcBef>
                <a:spcPts val="1199"/>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Si hay una fuga en una línea de agua dentro del predio, la Administración debe notificar a cada propietario de casa móvil dentro de 24 horas </a:t>
            </a:r>
            <a:endParaRPr sz="1800" b="0" i="0" u="none" strike="noStrike" cap="none">
              <a:latin typeface="Arial"/>
              <a:ea typeface="Arial"/>
              <a:cs typeface="Arial"/>
              <a:sym typeface="Arial"/>
            </a:endParaRPr>
          </a:p>
          <a:p>
            <a:pPr marL="743040" marR="0" lvl="1" indent="-285840" algn="l" rtl="0">
              <a:lnSpc>
                <a:spcPct val="90000"/>
              </a:lnSpc>
              <a:spcBef>
                <a:spcPts val="1199"/>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La Administración no facturará al propietario por el uso de agua causada por una fuga en una línea de agua dentro del predio</a:t>
            </a:r>
            <a:endParaRPr sz="1800" b="0" i="0" u="none" strike="noStrike" cap="none">
              <a:latin typeface="Arial"/>
              <a:ea typeface="Arial"/>
              <a:cs typeface="Arial"/>
              <a:sym typeface="Arial"/>
            </a:endParaRPr>
          </a:p>
          <a:p>
            <a:pPr marL="743040" marR="0" lvl="1" indent="-285840" algn="l" rtl="0">
              <a:lnSpc>
                <a:spcPct val="90000"/>
              </a:lnSpc>
              <a:spcBef>
                <a:spcPts val="1199"/>
              </a:spcBef>
              <a:spcAft>
                <a:spcPts val="0"/>
              </a:spcAft>
              <a:buClr>
                <a:srgbClr val="003348"/>
              </a:buClr>
              <a:buSzPts val="810"/>
              <a:buFont typeface="Arial"/>
              <a:buChar char="•"/>
            </a:pPr>
            <a:r>
              <a:rPr lang="es-ES" sz="1800" b="0" i="0" u="none" strike="noStrike" cap="none">
                <a:solidFill>
                  <a:srgbClr val="007096"/>
                </a:solidFill>
                <a:latin typeface="Montserrat"/>
                <a:ea typeface="Montserrat"/>
                <a:cs typeface="Montserrat"/>
                <a:sym typeface="Montserrat"/>
              </a:rPr>
              <a:t>Esta excepción no aplica para fugas causadas dentro del hogar de un propietario de casa móvil en el predio</a:t>
            </a:r>
            <a:endParaRPr sz="1800" b="0" i="0" u="none" strike="noStrike" cap="none">
              <a:latin typeface="Arial"/>
              <a:ea typeface="Arial"/>
              <a:cs typeface="Arial"/>
              <a:sym typeface="Arial"/>
            </a:endParaRPr>
          </a:p>
        </p:txBody>
      </p:sp>
      <p:sp>
        <p:nvSpPr>
          <p:cNvPr id="614" name="Google Shape;614;p104"/>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MGMT must use billing method that is reasonable, equitable, and consistent.</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What about leaks?</a:t>
            </a:r>
            <a:endParaRPr sz="28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If leak in a water line inside park, MGMT must notify each MH owner w/in 24 hours</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MGMT shall not bill MH owner for water usage caused by a leak in a water line inside the park</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Does not apply to leaks within the home</a:t>
            </a:r>
            <a:endParaRPr sz="2400" b="0" i="0" u="none" strike="noStrike" cap="none">
              <a:latin typeface="Arial"/>
              <a:ea typeface="Arial"/>
              <a:cs typeface="Arial"/>
              <a:sym typeface="Arial"/>
            </a:endParaRPr>
          </a:p>
        </p:txBody>
      </p:sp>
      <p:sp>
        <p:nvSpPr>
          <p:cNvPr id="615" name="Google Shape;615;p104"/>
          <p:cNvSpPr txBox="1"/>
          <p:nvPr/>
        </p:nvSpPr>
        <p:spPr>
          <a:xfrm>
            <a:off x="6934680" y="167760"/>
            <a:ext cx="4672800" cy="9662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Facturación de Agua </a:t>
            </a:r>
            <a:endParaRPr sz="3000" b="0" i="0" u="none" strike="noStrike" cap="none">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9"/>
        <p:cNvGrpSpPr/>
        <p:nvPr/>
      </p:nvGrpSpPr>
      <p:grpSpPr>
        <a:xfrm>
          <a:off x="0" y="0"/>
          <a:ext cx="0" cy="0"/>
          <a:chOff x="0" y="0"/>
          <a:chExt cx="0" cy="0"/>
        </a:xfrm>
      </p:grpSpPr>
      <p:sp>
        <p:nvSpPr>
          <p:cNvPr id="620" name="Google Shape;620;p105"/>
          <p:cNvSpPr txBox="1"/>
          <p:nvPr/>
        </p:nvSpPr>
        <p:spPr>
          <a:xfrm>
            <a:off x="1660320" y="2923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600" b="1" i="0" u="none" strike="noStrike" cap="none">
                <a:solidFill>
                  <a:srgbClr val="FFA300"/>
                </a:solidFill>
                <a:latin typeface="Barlow Condensed"/>
                <a:ea typeface="Barlow Condensed"/>
                <a:cs typeface="Barlow Condensed"/>
                <a:sym typeface="Barlow Condensed"/>
              </a:rPr>
              <a:t>Water Billing</a:t>
            </a:r>
            <a:endParaRPr sz="3600" b="0" i="0" u="none" strike="noStrike" cap="none">
              <a:latin typeface="Arial"/>
              <a:ea typeface="Arial"/>
              <a:cs typeface="Arial"/>
              <a:sym typeface="Arial"/>
            </a:endParaRPr>
          </a:p>
        </p:txBody>
      </p:sp>
      <p:sp>
        <p:nvSpPr>
          <p:cNvPr id="621" name="Google Shape;621;p105"/>
          <p:cNvSpPr txBox="1"/>
          <p:nvPr/>
        </p:nvSpPr>
        <p:spPr>
          <a:xfrm>
            <a:off x="6854760" y="1133640"/>
            <a:ext cx="4672800" cy="5125680"/>
          </a:xfrm>
          <a:prstGeom prst="rect">
            <a:avLst/>
          </a:prstGeom>
          <a:noFill/>
          <a:ln>
            <a:noFill/>
          </a:ln>
        </p:spPr>
        <p:txBody>
          <a:bodyPr spcFirstLastPara="1" wrap="square" lIns="91425" tIns="45700" rIns="91425" bIns="45700" anchor="t" anchorCtr="0">
            <a:noAutofit/>
          </a:bodyPr>
          <a:lstStyle/>
          <a:p>
            <a:pPr marL="463679" marR="0" lvl="0" indent="-360359" algn="l" rtl="0">
              <a:lnSpc>
                <a:spcPct val="90000"/>
              </a:lnSpc>
              <a:spcBef>
                <a:spcPts val="0"/>
              </a:spcBef>
              <a:spcAft>
                <a:spcPts val="0"/>
              </a:spcAft>
              <a:buClr>
                <a:srgbClr val="003348"/>
              </a:buClr>
              <a:buSzPts val="990"/>
              <a:buFont typeface="Arial"/>
              <a:buChar char="•"/>
            </a:pPr>
            <a:r>
              <a:rPr lang="es-ES" sz="2200" b="0" i="0" u="none" strike="noStrike" cap="none">
                <a:solidFill>
                  <a:srgbClr val="007096"/>
                </a:solidFill>
                <a:latin typeface="Montserrat"/>
                <a:ea typeface="Montserrat"/>
                <a:cs typeface="Montserrat"/>
                <a:sym typeface="Montserrat"/>
              </a:rPr>
              <a:t>La Administración debe tener disponible una cantidad razonable de agua y de agua potable en todo momento.</a:t>
            </a:r>
            <a:endParaRPr sz="2200" b="0" i="0" u="none" strike="noStrike" cap="none">
              <a:latin typeface="Arial"/>
              <a:ea typeface="Arial"/>
              <a:cs typeface="Arial"/>
              <a:sym typeface="Arial"/>
            </a:endParaRPr>
          </a:p>
          <a:p>
            <a:pPr marL="463679" marR="0" lvl="0" indent="-360359" algn="l" rtl="0">
              <a:lnSpc>
                <a:spcPct val="90000"/>
              </a:lnSpc>
              <a:spcBef>
                <a:spcPts val="0"/>
              </a:spcBef>
              <a:spcAft>
                <a:spcPts val="0"/>
              </a:spcAft>
              <a:buClr>
                <a:srgbClr val="003348"/>
              </a:buClr>
              <a:buSzPts val="990"/>
              <a:buFont typeface="Arial"/>
              <a:buChar char="•"/>
            </a:pPr>
            <a:r>
              <a:rPr lang="es-ES" sz="2200" b="0" i="0" u="none" strike="noStrike" cap="none">
                <a:solidFill>
                  <a:srgbClr val="007096"/>
                </a:solidFill>
                <a:latin typeface="Montserrat"/>
                <a:ea typeface="Montserrat"/>
                <a:cs typeface="Montserrat"/>
                <a:sym typeface="Montserrat"/>
              </a:rPr>
              <a:t> </a:t>
            </a:r>
            <a:endParaRPr sz="2200" b="0" i="0" u="none" strike="noStrike" cap="none">
              <a:latin typeface="Arial"/>
              <a:ea typeface="Arial"/>
              <a:cs typeface="Arial"/>
              <a:sym typeface="Arial"/>
            </a:endParaRPr>
          </a:p>
          <a:p>
            <a:pPr marL="463679" marR="0" lvl="0" indent="-360359" algn="l" rtl="0">
              <a:lnSpc>
                <a:spcPct val="90000"/>
              </a:lnSpc>
              <a:spcBef>
                <a:spcPts val="0"/>
              </a:spcBef>
              <a:spcAft>
                <a:spcPts val="0"/>
              </a:spcAft>
              <a:buClr>
                <a:srgbClr val="003348"/>
              </a:buClr>
              <a:buSzPts val="990"/>
              <a:buFont typeface="Arial"/>
              <a:buChar char="•"/>
            </a:pPr>
            <a:r>
              <a:rPr lang="es-ES" sz="2200" b="0" i="0" u="none" strike="noStrike" cap="none">
                <a:solidFill>
                  <a:srgbClr val="007096"/>
                </a:solidFill>
                <a:latin typeface="Montserrat"/>
                <a:ea typeface="Montserrat"/>
                <a:cs typeface="Montserrat"/>
                <a:sym typeface="Montserrat"/>
              </a:rPr>
              <a:t>La Administración debe notificar con un mínimo de </a:t>
            </a:r>
            <a:r>
              <a:rPr lang="es-ES" sz="2200" b="1" i="0" u="sng" strike="noStrike" cap="none">
                <a:solidFill>
                  <a:srgbClr val="007096"/>
                </a:solidFill>
                <a:latin typeface="Montserrat"/>
                <a:ea typeface="Montserrat"/>
                <a:cs typeface="Montserrat"/>
                <a:sym typeface="Montserrat"/>
              </a:rPr>
              <a:t>dos días</a:t>
            </a:r>
            <a:r>
              <a:rPr lang="es-ES" sz="2200" b="1" i="0" u="none" strike="noStrike" cap="none">
                <a:solidFill>
                  <a:srgbClr val="007096"/>
                </a:solidFill>
                <a:latin typeface="Montserrat"/>
                <a:ea typeface="Montserrat"/>
                <a:cs typeface="Montserrat"/>
                <a:sym typeface="Montserrat"/>
              </a:rPr>
              <a:t> </a:t>
            </a:r>
            <a:r>
              <a:rPr lang="es-ES" sz="2200" b="0" i="0" u="none" strike="noStrike" cap="none">
                <a:solidFill>
                  <a:srgbClr val="007096"/>
                </a:solidFill>
                <a:latin typeface="Montserrat"/>
                <a:ea typeface="Montserrat"/>
                <a:cs typeface="Montserrat"/>
                <a:sym typeface="Montserrat"/>
              </a:rPr>
              <a:t>de anticipación si el servicio de agua será interrumpido por  mantenimiento rutinario</a:t>
            </a:r>
            <a:endParaRPr sz="2200" b="0" i="0" u="none" strike="noStrike" cap="none">
              <a:latin typeface="Arial"/>
              <a:ea typeface="Arial"/>
              <a:cs typeface="Arial"/>
              <a:sym typeface="Arial"/>
            </a:endParaRPr>
          </a:p>
        </p:txBody>
      </p:sp>
      <p:sp>
        <p:nvSpPr>
          <p:cNvPr id="622" name="Google Shape;622;p105"/>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MGMT must make available running water and reasonable amounts of water at all times.</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MGMT must give a minimum of </a:t>
            </a:r>
            <a:r>
              <a:rPr lang="es-ES" sz="2800" b="0" i="0" u="sng" strike="noStrike" cap="none">
                <a:solidFill>
                  <a:srgbClr val="003348"/>
                </a:solidFill>
                <a:latin typeface="Montserrat"/>
                <a:ea typeface="Montserrat"/>
                <a:cs typeface="Montserrat"/>
                <a:sym typeface="Montserrat"/>
              </a:rPr>
              <a:t>two days’</a:t>
            </a:r>
            <a:r>
              <a:rPr lang="es-ES" sz="2800" b="0" i="0" u="none" strike="noStrike" cap="none">
                <a:solidFill>
                  <a:srgbClr val="003348"/>
                </a:solidFill>
                <a:latin typeface="Montserrat"/>
                <a:ea typeface="Montserrat"/>
                <a:cs typeface="Montserrat"/>
                <a:sym typeface="Montserrat"/>
              </a:rPr>
              <a:t> notice if water service will be disrupted for planned maintenance.</a:t>
            </a:r>
            <a:endParaRPr sz="2800" b="0" i="0" u="none" strike="noStrike" cap="none">
              <a:latin typeface="Arial"/>
              <a:ea typeface="Arial"/>
              <a:cs typeface="Arial"/>
              <a:sym typeface="Arial"/>
            </a:endParaRPr>
          </a:p>
        </p:txBody>
      </p:sp>
      <p:sp>
        <p:nvSpPr>
          <p:cNvPr id="623" name="Google Shape;623;p105"/>
          <p:cNvSpPr txBox="1"/>
          <p:nvPr/>
        </p:nvSpPr>
        <p:spPr>
          <a:xfrm>
            <a:off x="6934680" y="167760"/>
            <a:ext cx="4592880" cy="9662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Facturación de Agua </a:t>
            </a:r>
            <a:endParaRPr sz="3000" b="0" i="0" u="none" strike="noStrike" cap="none">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7"/>
        <p:cNvGrpSpPr/>
        <p:nvPr/>
      </p:nvGrpSpPr>
      <p:grpSpPr>
        <a:xfrm>
          <a:off x="0" y="0"/>
          <a:ext cx="0" cy="0"/>
          <a:chOff x="0" y="0"/>
          <a:chExt cx="0" cy="0"/>
        </a:xfrm>
      </p:grpSpPr>
      <p:sp>
        <p:nvSpPr>
          <p:cNvPr id="628" name="Google Shape;628;p106"/>
          <p:cNvSpPr txBox="1"/>
          <p:nvPr/>
        </p:nvSpPr>
        <p:spPr>
          <a:xfrm>
            <a:off x="1660320" y="368640"/>
            <a:ext cx="5274720" cy="964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600" b="1" i="0" u="none" strike="noStrike" cap="none">
                <a:solidFill>
                  <a:srgbClr val="FFA300"/>
                </a:solidFill>
                <a:latin typeface="Barlow Condensed"/>
                <a:ea typeface="Barlow Condensed"/>
                <a:cs typeface="Barlow Condensed"/>
                <a:sym typeface="Barlow Condensed"/>
              </a:rPr>
              <a:t>MHPA: Emergency Contact</a:t>
            </a:r>
            <a:endParaRPr sz="3600" b="0" i="0" u="none" strike="noStrike" cap="none">
              <a:latin typeface="Arial"/>
              <a:ea typeface="Arial"/>
              <a:cs typeface="Arial"/>
              <a:sym typeface="Arial"/>
            </a:endParaRPr>
          </a:p>
        </p:txBody>
      </p:sp>
      <p:sp>
        <p:nvSpPr>
          <p:cNvPr id="629" name="Google Shape;629;p106"/>
          <p:cNvSpPr txBox="1"/>
          <p:nvPr/>
        </p:nvSpPr>
        <p:spPr>
          <a:xfrm>
            <a:off x="6777720" y="1333440"/>
            <a:ext cx="5104800" cy="5370840"/>
          </a:xfrm>
          <a:prstGeom prst="rect">
            <a:avLst/>
          </a:prstGeom>
          <a:noFill/>
          <a:ln>
            <a:noFill/>
          </a:ln>
        </p:spPr>
        <p:txBody>
          <a:bodyPr spcFirstLastPara="1" wrap="square" lIns="91425" tIns="45700" rIns="91425" bIns="45700" anchor="t" anchorCtr="0">
            <a:noAutofit/>
          </a:bodyPr>
          <a:lstStyle/>
          <a:p>
            <a:pPr marL="463679" marR="0" lvl="0" indent="-388799"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El Arrendador </a:t>
            </a:r>
            <a:r>
              <a:rPr lang="es-ES" sz="2000" b="1" i="0" u="none" strike="noStrike" cap="none">
                <a:solidFill>
                  <a:srgbClr val="007096"/>
                </a:solidFill>
                <a:latin typeface="Montserrat"/>
                <a:ea typeface="Montserrat"/>
                <a:cs typeface="Montserrat"/>
                <a:sym typeface="Montserrat"/>
              </a:rPr>
              <a:t>DEBE</a:t>
            </a:r>
            <a:r>
              <a:rPr lang="es-ES" sz="2000" b="0" i="0" u="none" strike="noStrike" cap="none">
                <a:solidFill>
                  <a:srgbClr val="007096"/>
                </a:solidFill>
                <a:latin typeface="Montserrat"/>
                <a:ea typeface="Montserrat"/>
                <a:cs typeface="Montserrat"/>
                <a:sym typeface="Montserrat"/>
              </a:rPr>
              <a:t>  establecer y mantener un número de contacto de emergencia,</a:t>
            </a:r>
            <a:endParaRPr sz="2000" b="0" i="0" u="none" strike="noStrike" cap="none">
              <a:latin typeface="Arial"/>
              <a:ea typeface="Arial"/>
              <a:cs typeface="Arial"/>
              <a:sym typeface="Arial"/>
            </a:endParaRPr>
          </a:p>
          <a:p>
            <a:pPr marL="463679" marR="0" lvl="0" indent="-388799"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63679" marR="0" lvl="0" indent="-388799"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El número debe estar colocado en áreas comunes del predio y,</a:t>
            </a:r>
            <a:endParaRPr sz="2000" b="0" i="0" u="none" strike="noStrike" cap="none">
              <a:latin typeface="Arial"/>
              <a:ea typeface="Arial"/>
              <a:cs typeface="Arial"/>
              <a:sym typeface="Arial"/>
            </a:endParaRPr>
          </a:p>
          <a:p>
            <a:pPr marL="463679" marR="0" lvl="0" indent="-388799"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63679" marR="0" lvl="0" indent="-388799"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El número debe incluirse en todo contrato de alquiler y en cualquier revisión del mismo.</a:t>
            </a:r>
            <a:endParaRPr sz="2000" b="0" i="0" u="none" strike="noStrike" cap="none">
              <a:latin typeface="Arial"/>
              <a:ea typeface="Arial"/>
              <a:cs typeface="Arial"/>
              <a:sym typeface="Arial"/>
            </a:endParaRPr>
          </a:p>
          <a:p>
            <a:pPr marL="463679" marR="0" lvl="0" indent="-388799"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 </a:t>
            </a:r>
            <a:endParaRPr sz="2000" b="0" i="0" u="none" strike="noStrike" cap="none">
              <a:latin typeface="Arial"/>
              <a:ea typeface="Arial"/>
              <a:cs typeface="Arial"/>
              <a:sym typeface="Arial"/>
            </a:endParaRPr>
          </a:p>
          <a:p>
            <a:pPr marL="463679" marR="0" lvl="0" indent="-388799" algn="l" rtl="0">
              <a:lnSpc>
                <a:spcPct val="90000"/>
              </a:lnSpc>
              <a:spcBef>
                <a:spcPts val="0"/>
              </a:spcBef>
              <a:spcAft>
                <a:spcPts val="0"/>
              </a:spcAft>
              <a:buClr>
                <a:srgbClr val="003348"/>
              </a:buClr>
              <a:buSzPts val="900"/>
              <a:buFont typeface="Arial"/>
              <a:buChar char="•"/>
            </a:pPr>
            <a:r>
              <a:rPr lang="es-ES" sz="2000" b="0" i="0" u="none" strike="noStrike" cap="none">
                <a:solidFill>
                  <a:srgbClr val="007096"/>
                </a:solidFill>
                <a:latin typeface="Montserrat"/>
                <a:ea typeface="Montserrat"/>
                <a:cs typeface="Montserrat"/>
                <a:sym typeface="Montserrat"/>
              </a:rPr>
              <a:t>El uso del número de contacto de emergencia por un inquilino con el fin de reportar un problema de habitabilidad, efectivamente pone al arrendador bajo </a:t>
            </a:r>
            <a:r>
              <a:rPr lang="es-ES" sz="2000" b="1" i="0" u="none" strike="noStrike" cap="none">
                <a:solidFill>
                  <a:srgbClr val="007096"/>
                </a:solidFill>
                <a:latin typeface="Montserrat"/>
                <a:ea typeface="Montserrat"/>
                <a:cs typeface="Montserrat"/>
                <a:sym typeface="Montserrat"/>
              </a:rPr>
              <a:t>‘aviso de un problema de habitabilidad’.</a:t>
            </a:r>
            <a:endParaRPr sz="2000" b="0" i="0" u="none" strike="noStrike" cap="none">
              <a:latin typeface="Arial"/>
              <a:ea typeface="Arial"/>
              <a:cs typeface="Arial"/>
              <a:sym typeface="Arial"/>
            </a:endParaRPr>
          </a:p>
        </p:txBody>
      </p:sp>
      <p:sp>
        <p:nvSpPr>
          <p:cNvPr id="630" name="Google Shape;630;p106"/>
          <p:cNvSpPr txBox="1"/>
          <p:nvPr/>
        </p:nvSpPr>
        <p:spPr>
          <a:xfrm>
            <a:off x="1583280" y="1578600"/>
            <a:ext cx="5194440" cy="51256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LL MUST establish and maintain an emergency contact number,</a:t>
            </a:r>
            <a:endParaRPr sz="24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Must be posted in common areas of park, and</a:t>
            </a:r>
            <a:endParaRPr sz="24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Communicate the number in rental agreement or any revisions.</a:t>
            </a:r>
            <a:endParaRPr sz="24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Use of emergency contact to report issue w/ habitability is deemed to have provided notice to landlord.</a:t>
            </a:r>
            <a:endParaRPr sz="2400" b="0" i="0" u="none" strike="noStrike" cap="none">
              <a:latin typeface="Arial"/>
              <a:ea typeface="Arial"/>
              <a:cs typeface="Arial"/>
              <a:sym typeface="Arial"/>
            </a:endParaRPr>
          </a:p>
        </p:txBody>
      </p:sp>
      <p:sp>
        <p:nvSpPr>
          <p:cNvPr id="631" name="Google Shape;631;p106"/>
          <p:cNvSpPr txBox="1"/>
          <p:nvPr/>
        </p:nvSpPr>
        <p:spPr>
          <a:xfrm>
            <a:off x="6934680" y="167760"/>
            <a:ext cx="4672800" cy="11656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Ley MHPA:</a:t>
            </a:r>
            <a:br>
              <a:rPr lang="es-ES" sz="1800" b="0" i="0" u="none" strike="noStrike" cap="none"/>
            </a:br>
            <a:r>
              <a:rPr lang="es-ES" sz="3000" b="1" i="0" u="none" strike="noStrike" cap="none">
                <a:solidFill>
                  <a:srgbClr val="FFA300"/>
                </a:solidFill>
                <a:latin typeface="Barlow Condensed"/>
                <a:ea typeface="Barlow Condensed"/>
                <a:cs typeface="Barlow Condensed"/>
                <a:sym typeface="Barlow Condensed"/>
              </a:rPr>
              <a:t>Contacto de Emergencia</a:t>
            </a:r>
            <a:endParaRPr sz="3000" b="0" i="0" u="none" strike="noStrike" cap="none">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5"/>
        <p:cNvGrpSpPr/>
        <p:nvPr/>
      </p:nvGrpSpPr>
      <p:grpSpPr>
        <a:xfrm>
          <a:off x="0" y="0"/>
          <a:ext cx="0" cy="0"/>
          <a:chOff x="0" y="0"/>
          <a:chExt cx="0" cy="0"/>
        </a:xfrm>
      </p:grpSpPr>
      <p:sp>
        <p:nvSpPr>
          <p:cNvPr id="636" name="Google Shape;636;p107"/>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POP Quiz</a:t>
            </a:r>
            <a:endParaRPr sz="3200" b="0" i="0" u="none" strike="noStrike" cap="none">
              <a:latin typeface="Arial"/>
              <a:ea typeface="Arial"/>
              <a:cs typeface="Arial"/>
              <a:sym typeface="Arial"/>
            </a:endParaRPr>
          </a:p>
        </p:txBody>
      </p:sp>
      <p:sp>
        <p:nvSpPr>
          <p:cNvPr id="637" name="Google Shape;637;p107"/>
          <p:cNvSpPr txBox="1"/>
          <p:nvPr/>
        </p:nvSpPr>
        <p:spPr>
          <a:xfrm>
            <a:off x="6934680" y="1326240"/>
            <a:ext cx="4838040" cy="537804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None/>
            </a:pPr>
            <a:r>
              <a:rPr lang="es-ES" sz="2200" b="0" i="0" u="sng" strike="noStrike" cap="none">
                <a:solidFill>
                  <a:srgbClr val="007096"/>
                </a:solidFill>
                <a:latin typeface="Montserrat Medium"/>
                <a:ea typeface="Montserrat Medium"/>
                <a:cs typeface="Montserrat Medium"/>
                <a:sym typeface="Montserrat Medium"/>
              </a:rPr>
              <a:t>Verdadero o Falso:</a:t>
            </a:r>
            <a:endParaRPr sz="22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200" b="0" i="0" u="none" strike="noStrike" cap="none">
                <a:solidFill>
                  <a:srgbClr val="007096"/>
                </a:solidFill>
                <a:latin typeface="Montserrat Medium"/>
                <a:ea typeface="Montserrat Medium"/>
                <a:cs typeface="Montserrat Medium"/>
                <a:sym typeface="Montserrat Medium"/>
              </a:rPr>
              <a:t>La administración de un predio de casas móviles </a:t>
            </a:r>
            <a:r>
              <a:rPr lang="es-ES" sz="2200" b="0" i="0" u="none" strike="noStrike" cap="none">
                <a:solidFill>
                  <a:srgbClr val="007096"/>
                </a:solidFill>
                <a:latin typeface="Montserrat"/>
                <a:ea typeface="Montserrat"/>
                <a:cs typeface="Montserrat"/>
                <a:sym typeface="Montserrat"/>
              </a:rPr>
              <a:t>¿</a:t>
            </a:r>
            <a:r>
              <a:rPr lang="es-ES" sz="2200" b="0" i="0" u="none" strike="noStrike" cap="none">
                <a:solidFill>
                  <a:srgbClr val="007096"/>
                </a:solidFill>
                <a:latin typeface="Montserrat Medium"/>
                <a:ea typeface="Montserrat Medium"/>
                <a:cs typeface="Montserrat Medium"/>
                <a:sym typeface="Montserrat Medium"/>
              </a:rPr>
              <a:t>es responsable de los sumideros?</a:t>
            </a:r>
            <a:endParaRPr sz="22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200" b="0" i="0" u="none" strike="noStrike" cap="none">
                <a:solidFill>
                  <a:srgbClr val="007096"/>
                </a:solidFill>
                <a:latin typeface="Montserrat Medium"/>
                <a:ea typeface="Montserrat Medium"/>
                <a:cs typeface="Montserrat Medium"/>
                <a:sym typeface="Montserrat Medium"/>
              </a:rPr>
              <a:t> </a:t>
            </a:r>
            <a:endParaRPr sz="22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200" b="0" i="0" u="none" strike="noStrike" cap="none">
                <a:solidFill>
                  <a:srgbClr val="007096"/>
                </a:solidFill>
                <a:latin typeface="Montserrat Medium"/>
                <a:ea typeface="Montserrat Medium"/>
                <a:cs typeface="Montserrat Medium"/>
                <a:sym typeface="Montserrat Medium"/>
              </a:rPr>
              <a:t>Respuesta: </a:t>
            </a:r>
            <a:endParaRPr sz="22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200" b="0" i="0" u="none" strike="noStrike" cap="none">
                <a:solidFill>
                  <a:srgbClr val="007096"/>
                </a:solidFill>
                <a:latin typeface="Montserrat Medium"/>
                <a:ea typeface="Montserrat Medium"/>
                <a:cs typeface="Montserrat Medium"/>
                <a:sym typeface="Montserrat Medium"/>
              </a:rPr>
              <a:t>¡</a:t>
            </a:r>
            <a:r>
              <a:rPr lang="es-ES" sz="2200" b="1" i="0" u="sng" strike="noStrike" cap="none">
                <a:solidFill>
                  <a:srgbClr val="007096"/>
                </a:solidFill>
                <a:latin typeface="Montserrat Medium"/>
                <a:ea typeface="Montserrat Medium"/>
                <a:cs typeface="Montserrat Medium"/>
                <a:sym typeface="Montserrat Medium"/>
              </a:rPr>
              <a:t>Verdadero</a:t>
            </a:r>
            <a:r>
              <a:rPr lang="es-ES" sz="2200" b="0" i="0" u="none" strike="noStrike" cap="none">
                <a:solidFill>
                  <a:srgbClr val="007096"/>
                </a:solidFill>
                <a:latin typeface="Montserrat Medium"/>
                <a:ea typeface="Montserrat Medium"/>
                <a:cs typeface="Montserrat Medium"/>
                <a:sym typeface="Montserrat Medium"/>
              </a:rPr>
              <a:t>! El espacio del lote es responsabilidad de la Administración según la Ley de Predios de Casas Móviles, la Administración debe solucionar el problema.</a:t>
            </a:r>
            <a:endParaRPr sz="2200" b="0" i="0" u="none" strike="noStrike" cap="none">
              <a:latin typeface="Arial"/>
              <a:ea typeface="Arial"/>
              <a:cs typeface="Arial"/>
              <a:sym typeface="Arial"/>
            </a:endParaRPr>
          </a:p>
        </p:txBody>
      </p:sp>
      <p:sp>
        <p:nvSpPr>
          <p:cNvPr id="638" name="Google Shape;638;p107"/>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50759"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True or False: The management of a MH park is responsible for any sinkholes.</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Answer: </a:t>
            </a:r>
            <a:r>
              <a:rPr lang="es-ES" sz="2800" b="0" i="0" u="sng" strike="noStrike" cap="none">
                <a:solidFill>
                  <a:srgbClr val="003348"/>
                </a:solidFill>
                <a:latin typeface="Montserrat"/>
                <a:ea typeface="Montserrat"/>
                <a:cs typeface="Montserrat"/>
                <a:sym typeface="Montserrat"/>
              </a:rPr>
              <a:t>True</a:t>
            </a:r>
            <a:r>
              <a:rPr lang="es-ES" sz="2800" b="0" i="0" u="none" strike="noStrike" cap="none">
                <a:solidFill>
                  <a:srgbClr val="003348"/>
                </a:solidFill>
                <a:latin typeface="Montserrat"/>
                <a:ea typeface="Montserrat"/>
                <a:cs typeface="Montserrat"/>
                <a:sym typeface="Montserrat"/>
              </a:rPr>
              <a:t>, lot space is management’s responsibility under MHPA, they need to fix the issue.  </a:t>
            </a:r>
            <a:endParaRPr sz="2800" b="0" i="0" u="none" strike="noStrike" cap="none">
              <a:latin typeface="Arial"/>
              <a:ea typeface="Arial"/>
              <a:cs typeface="Arial"/>
              <a:sym typeface="Arial"/>
            </a:endParaRPr>
          </a:p>
        </p:txBody>
      </p:sp>
      <p:sp>
        <p:nvSpPr>
          <p:cNvPr id="639" name="Google Shape;639;p107"/>
          <p:cNvSpPr txBox="1"/>
          <p:nvPr/>
        </p:nvSpPr>
        <p:spPr>
          <a:xfrm>
            <a:off x="6934680" y="427320"/>
            <a:ext cx="4672800" cy="95616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2800" b="1" i="0" u="none" strike="noStrike" cap="none">
                <a:solidFill>
                  <a:srgbClr val="FFA300"/>
                </a:solidFill>
                <a:latin typeface="Barlow Condensed"/>
                <a:ea typeface="Barlow Condensed"/>
                <a:cs typeface="Barlow Condensed"/>
                <a:sym typeface="Barlow Condensed"/>
              </a:rPr>
              <a:t>¿Verdadero o Falso?</a:t>
            </a:r>
            <a:endParaRPr sz="2800" b="0" i="0" u="none" strike="noStrike" cap="non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6"/>
        <p:cNvGrpSpPr/>
        <p:nvPr/>
      </p:nvGrpSpPr>
      <p:grpSpPr>
        <a:xfrm>
          <a:off x="0" y="0"/>
          <a:ext cx="0" cy="0"/>
          <a:chOff x="0" y="0"/>
          <a:chExt cx="0" cy="0"/>
        </a:xfrm>
      </p:grpSpPr>
      <p:sp>
        <p:nvSpPr>
          <p:cNvPr id="287" name="Google Shape;287;p63"/>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4000" b="1" i="0" u="none" strike="noStrike" cap="none">
                <a:solidFill>
                  <a:srgbClr val="FFA300"/>
                </a:solidFill>
                <a:latin typeface="Barlow Condensed"/>
                <a:ea typeface="Barlow Condensed"/>
                <a:cs typeface="Barlow Condensed"/>
                <a:sym typeface="Barlow Condensed"/>
              </a:rPr>
              <a:t>Why the Mobile Home Park Act (MHPA)?</a:t>
            </a:r>
            <a:endParaRPr sz="4000" b="0" i="0" u="none" strike="noStrike" cap="none">
              <a:latin typeface="Arial"/>
              <a:ea typeface="Arial"/>
              <a:cs typeface="Arial"/>
              <a:sym typeface="Arial"/>
            </a:endParaRPr>
          </a:p>
        </p:txBody>
      </p:sp>
      <p:sp>
        <p:nvSpPr>
          <p:cNvPr id="288" name="Google Shape;288;p63"/>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461880" marR="0" lvl="0" indent="-307800" algn="l" rtl="0">
              <a:lnSpc>
                <a:spcPct val="100000"/>
              </a:lnSpc>
              <a:spcBef>
                <a:spcPts val="0"/>
              </a:spcBef>
              <a:spcAft>
                <a:spcPts val="0"/>
              </a:spcAft>
              <a:buClr>
                <a:srgbClr val="003348"/>
              </a:buClr>
              <a:buSzPts val="810"/>
              <a:buFont typeface="Arial"/>
              <a:buChar char="•"/>
            </a:pPr>
            <a:r>
              <a:rPr lang="es-ES" sz="1800" b="0" i="0" u="none" strike="noStrike" cap="none">
                <a:solidFill>
                  <a:srgbClr val="FFA300"/>
                </a:solidFill>
                <a:latin typeface="Montserrat Medium"/>
                <a:ea typeface="Montserrat Medium"/>
                <a:cs typeface="Montserrat Medium"/>
                <a:sym typeface="Montserrat Medium"/>
              </a:rPr>
              <a:t>Reconoce que existe un desequilibrio de poder cuando alguien es dueño de su casa móvil pero alquila un lote de un  predios</a:t>
            </a:r>
            <a:endParaRPr sz="1800" b="0" i="0" u="none" strike="noStrike" cap="none">
              <a:latin typeface="Arial"/>
              <a:ea typeface="Arial"/>
              <a:cs typeface="Arial"/>
              <a:sym typeface="Arial"/>
            </a:endParaRPr>
          </a:p>
          <a:p>
            <a:pPr marL="461880" marR="0" lvl="0" indent="-307800" algn="l" rtl="0">
              <a:lnSpc>
                <a:spcPct val="100000"/>
              </a:lnSpc>
              <a:spcBef>
                <a:spcPts val="0"/>
              </a:spcBef>
              <a:spcAft>
                <a:spcPts val="0"/>
              </a:spcAft>
              <a:buClr>
                <a:srgbClr val="003348"/>
              </a:buClr>
              <a:buSzPts val="810"/>
              <a:buFont typeface="Arial"/>
              <a:buChar char="•"/>
            </a:pPr>
            <a:r>
              <a:rPr lang="es-ES" sz="1800" b="0" i="0" u="none" strike="noStrike" cap="none">
                <a:solidFill>
                  <a:srgbClr val="FFA300"/>
                </a:solidFill>
                <a:latin typeface="Montserrat Medium"/>
                <a:ea typeface="Montserrat Medium"/>
                <a:cs typeface="Montserrat Medium"/>
                <a:sym typeface="Montserrat Medium"/>
              </a:rPr>
              <a:t> </a:t>
            </a:r>
            <a:endParaRPr sz="1800" b="0" i="0" u="none" strike="noStrike" cap="none">
              <a:latin typeface="Arial"/>
              <a:ea typeface="Arial"/>
              <a:cs typeface="Arial"/>
              <a:sym typeface="Arial"/>
            </a:endParaRPr>
          </a:p>
          <a:p>
            <a:pPr marL="461880" marR="0" lvl="0" indent="-307800" algn="l" rtl="0">
              <a:lnSpc>
                <a:spcPct val="100000"/>
              </a:lnSpc>
              <a:spcBef>
                <a:spcPts val="0"/>
              </a:spcBef>
              <a:spcAft>
                <a:spcPts val="0"/>
              </a:spcAft>
              <a:buClr>
                <a:srgbClr val="003348"/>
              </a:buClr>
              <a:buSzPts val="810"/>
              <a:buFont typeface="Arial"/>
              <a:buChar char="•"/>
            </a:pPr>
            <a:r>
              <a:rPr lang="es-ES" sz="1800" b="0" i="0" u="none" strike="noStrike" cap="none">
                <a:solidFill>
                  <a:srgbClr val="FFA300"/>
                </a:solidFill>
                <a:latin typeface="Montserrat Medium"/>
                <a:ea typeface="Montserrat Medium"/>
                <a:cs typeface="Montserrat Medium"/>
                <a:sym typeface="Montserrat Medium"/>
              </a:rPr>
              <a:t>Provee a los propietarios de casas móviles más derechos  que al inquilino promedio de un apartamento o casa</a:t>
            </a:r>
            <a:endParaRPr sz="1800" b="0" i="0" u="none" strike="noStrike" cap="none">
              <a:latin typeface="Arial"/>
              <a:ea typeface="Arial"/>
              <a:cs typeface="Arial"/>
              <a:sym typeface="Arial"/>
            </a:endParaRPr>
          </a:p>
          <a:p>
            <a:pPr marL="461880" marR="0" lvl="0" indent="-307800" algn="l" rtl="0">
              <a:lnSpc>
                <a:spcPct val="100000"/>
              </a:lnSpc>
              <a:spcBef>
                <a:spcPts val="0"/>
              </a:spcBef>
              <a:spcAft>
                <a:spcPts val="0"/>
              </a:spcAft>
              <a:buClr>
                <a:srgbClr val="003348"/>
              </a:buClr>
              <a:buSzPts val="810"/>
              <a:buFont typeface="Arial"/>
              <a:buChar char="•"/>
            </a:pPr>
            <a:r>
              <a:rPr lang="es-ES" sz="1800" b="0" i="0" u="none" strike="noStrike" cap="none">
                <a:solidFill>
                  <a:srgbClr val="FFA300"/>
                </a:solidFill>
                <a:latin typeface="Montserrat Medium"/>
                <a:ea typeface="Montserrat Medium"/>
                <a:cs typeface="Montserrat Medium"/>
                <a:sym typeface="Montserrat Medium"/>
              </a:rPr>
              <a:t> </a:t>
            </a:r>
            <a:endParaRPr sz="1800" b="0" i="0" u="none" strike="noStrike" cap="none">
              <a:latin typeface="Arial"/>
              <a:ea typeface="Arial"/>
              <a:cs typeface="Arial"/>
              <a:sym typeface="Arial"/>
            </a:endParaRPr>
          </a:p>
          <a:p>
            <a:pPr marL="461880" marR="0" lvl="0" indent="-307800" algn="l" rtl="0">
              <a:lnSpc>
                <a:spcPct val="100000"/>
              </a:lnSpc>
              <a:spcBef>
                <a:spcPts val="0"/>
              </a:spcBef>
              <a:spcAft>
                <a:spcPts val="0"/>
              </a:spcAft>
              <a:buClr>
                <a:srgbClr val="003348"/>
              </a:buClr>
              <a:buSzPts val="810"/>
              <a:buFont typeface="Arial"/>
              <a:buChar char="•"/>
            </a:pPr>
            <a:r>
              <a:rPr lang="es-ES" sz="1800" b="0" i="0" u="none" strike="noStrike" cap="none">
                <a:solidFill>
                  <a:srgbClr val="FFA300"/>
                </a:solidFill>
                <a:latin typeface="Montserrat Medium"/>
                <a:ea typeface="Montserrat Medium"/>
                <a:cs typeface="Montserrat Medium"/>
                <a:sym typeface="Montserrat Medium"/>
              </a:rPr>
              <a:t>La mayoría de las obligaciones del arrendador (LL, por sus siglas en inglés) cubiertas en eta presentación, se encuentran en la Ley de Predios de Casas Móviles (MHPA, por sus siglas en inglés)</a:t>
            </a:r>
            <a:endParaRPr sz="1800" b="0" i="0" u="none" strike="noStrike" cap="none">
              <a:latin typeface="Arial"/>
              <a:ea typeface="Arial"/>
              <a:cs typeface="Arial"/>
              <a:sym typeface="Arial"/>
            </a:endParaRPr>
          </a:p>
          <a:p>
            <a:pPr marL="461880" marR="0" lvl="0" indent="-307800" algn="l" rtl="0">
              <a:lnSpc>
                <a:spcPct val="90000"/>
              </a:lnSpc>
              <a:spcBef>
                <a:spcPts val="0"/>
              </a:spcBef>
              <a:spcAft>
                <a:spcPts val="0"/>
              </a:spcAft>
              <a:buClr>
                <a:srgbClr val="003348"/>
              </a:buClr>
              <a:buSzPts val="810"/>
              <a:buFont typeface="Arial"/>
              <a:buChar char="•"/>
            </a:pPr>
            <a:r>
              <a:rPr lang="es-ES" sz="1800" b="0" i="0" u="none" strike="noStrike" cap="none">
                <a:solidFill>
                  <a:srgbClr val="FFA300"/>
                </a:solidFill>
                <a:latin typeface="Montserrat Medium"/>
                <a:ea typeface="Montserrat Medium"/>
                <a:cs typeface="Montserrat Medium"/>
                <a:sym typeface="Montserrat Medium"/>
              </a:rPr>
              <a:t> </a:t>
            </a:r>
            <a:endParaRPr sz="1800" b="0" i="0" u="none" strike="noStrike" cap="none">
              <a:latin typeface="Arial"/>
              <a:ea typeface="Arial"/>
              <a:cs typeface="Arial"/>
              <a:sym typeface="Arial"/>
            </a:endParaRPr>
          </a:p>
        </p:txBody>
      </p:sp>
      <p:sp>
        <p:nvSpPr>
          <p:cNvPr id="289" name="Google Shape;289;p63"/>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0304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Recognizes an imbalance of power exists when someone owns their mobile home but rents lot space from a park</a:t>
            </a:r>
            <a:endParaRPr sz="2400" b="0" i="0" u="none" strike="noStrike" cap="none">
              <a:latin typeface="Arial"/>
              <a:ea typeface="Arial"/>
              <a:cs typeface="Arial"/>
              <a:sym typeface="Arial"/>
            </a:endParaRPr>
          </a:p>
          <a:p>
            <a:pPr marL="228600" marR="0" lvl="0" indent="-20304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Provides mobile home owners with more rights than the average tenant of an apartment or house</a:t>
            </a:r>
            <a:endParaRPr sz="2400" b="0" i="0" u="none" strike="noStrike" cap="none">
              <a:latin typeface="Arial"/>
              <a:ea typeface="Arial"/>
              <a:cs typeface="Arial"/>
              <a:sym typeface="Arial"/>
            </a:endParaRPr>
          </a:p>
          <a:p>
            <a:pPr marL="228600" marR="0" lvl="0" indent="-20304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Most of the landlord (LL) obligations covered in this presentation are found in the MHPA</a:t>
            </a:r>
            <a:endParaRPr sz="24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400" b="0" i="0" u="none" strike="noStrike" cap="none">
                <a:solidFill>
                  <a:srgbClr val="003348"/>
                </a:solidFill>
                <a:latin typeface="Montserrat"/>
                <a:ea typeface="Montserrat"/>
                <a:cs typeface="Montserrat"/>
                <a:sym typeface="Montserrat"/>
              </a:rPr>
              <a:t> </a:t>
            </a:r>
            <a:endParaRPr sz="24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290" name="Google Shape;290;p63"/>
          <p:cNvSpPr txBox="1"/>
          <p:nvPr/>
        </p:nvSpPr>
        <p:spPr>
          <a:xfrm>
            <a:off x="6934680" y="167760"/>
            <a:ext cx="467280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¿Por qué la ley de Predios de Casas Móviles (MHPA, por sus siglas en Inglés)?</a:t>
            </a:r>
            <a:endParaRPr sz="3000" b="0" i="0" u="none" strike="noStrike" cap="none">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3"/>
        <p:cNvGrpSpPr/>
        <p:nvPr/>
      </p:nvGrpSpPr>
      <p:grpSpPr>
        <a:xfrm>
          <a:off x="0" y="0"/>
          <a:ext cx="0" cy="0"/>
          <a:chOff x="0" y="0"/>
          <a:chExt cx="0" cy="0"/>
        </a:xfrm>
      </p:grpSpPr>
      <p:sp>
        <p:nvSpPr>
          <p:cNvPr id="644" name="Google Shape;644;p108"/>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POP Quiz</a:t>
            </a:r>
            <a:endParaRPr sz="3200" b="0" i="0" u="none" strike="noStrike" cap="none">
              <a:latin typeface="Arial"/>
              <a:ea typeface="Arial"/>
              <a:cs typeface="Arial"/>
              <a:sym typeface="Arial"/>
            </a:endParaRPr>
          </a:p>
        </p:txBody>
      </p:sp>
      <p:sp>
        <p:nvSpPr>
          <p:cNvPr id="645" name="Google Shape;645;p108"/>
          <p:cNvSpPr txBox="1"/>
          <p:nvPr/>
        </p:nvSpPr>
        <p:spPr>
          <a:xfrm>
            <a:off x="6857640" y="1326240"/>
            <a:ext cx="5058000" cy="537804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None/>
            </a:pPr>
            <a:r>
              <a:rPr lang="es-ES" sz="2200" b="0" i="0" u="sng" strike="noStrike" cap="none">
                <a:solidFill>
                  <a:srgbClr val="007096"/>
                </a:solidFill>
                <a:latin typeface="Montserrat"/>
                <a:ea typeface="Montserrat"/>
                <a:cs typeface="Montserrat"/>
                <a:sym typeface="Montserrat"/>
              </a:rPr>
              <a:t>Verdadero o Falso:</a:t>
            </a:r>
            <a:endParaRPr sz="22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200" b="0" i="0" u="none" strike="noStrike" cap="none">
                <a:solidFill>
                  <a:srgbClr val="007096"/>
                </a:solidFill>
                <a:latin typeface="Montserrat"/>
                <a:ea typeface="Montserrat"/>
                <a:cs typeface="Montserrat"/>
                <a:sym typeface="Montserrat"/>
              </a:rPr>
              <a:t>La Administración de un Predio de casas móviles ¿es responsable de un pequeño meteoro que se estrelló contra el techo del inquilino?</a:t>
            </a:r>
            <a:endParaRPr sz="22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200" b="0" i="0" u="none" strike="noStrike" cap="none">
                <a:solidFill>
                  <a:srgbClr val="007096"/>
                </a:solidFill>
                <a:latin typeface="Montserrat"/>
                <a:ea typeface="Montserrat"/>
                <a:cs typeface="Montserrat"/>
                <a:sym typeface="Montserrat"/>
              </a:rPr>
              <a:t> </a:t>
            </a:r>
            <a:endParaRPr sz="22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200" b="0" i="0" u="none" strike="noStrike" cap="none">
                <a:solidFill>
                  <a:srgbClr val="007096"/>
                </a:solidFill>
                <a:latin typeface="Montserrat"/>
                <a:ea typeface="Montserrat"/>
                <a:cs typeface="Montserrat"/>
                <a:sym typeface="Montserrat"/>
              </a:rPr>
              <a:t>Respuesta: </a:t>
            </a:r>
            <a:endParaRPr sz="22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200" b="0" i="0" u="sng" strike="noStrike" cap="none">
                <a:solidFill>
                  <a:srgbClr val="007096"/>
                </a:solidFill>
                <a:latin typeface="Montserrat"/>
                <a:ea typeface="Montserrat"/>
                <a:cs typeface="Montserrat"/>
                <a:sym typeface="Montserrat"/>
              </a:rPr>
              <a:t>¡Falso!</a:t>
            </a:r>
            <a:endParaRPr sz="2200" b="0" i="0" u="none" strike="noStrike" cap="none">
              <a:latin typeface="Arial"/>
              <a:ea typeface="Arial"/>
              <a:cs typeface="Arial"/>
              <a:sym typeface="Arial"/>
            </a:endParaRPr>
          </a:p>
          <a:p>
            <a:pPr marL="457200" marR="0" lvl="0" indent="0" algn="l" rtl="0">
              <a:lnSpc>
                <a:spcPct val="90000"/>
              </a:lnSpc>
              <a:spcBef>
                <a:spcPts val="0"/>
              </a:spcBef>
              <a:spcAft>
                <a:spcPts val="0"/>
              </a:spcAft>
              <a:buNone/>
            </a:pPr>
            <a:r>
              <a:rPr lang="es-ES" sz="2200" b="0" i="0" u="none" strike="noStrike" cap="none">
                <a:solidFill>
                  <a:srgbClr val="007096"/>
                </a:solidFill>
                <a:latin typeface="Montserrat"/>
                <a:ea typeface="Montserrat"/>
                <a:cs typeface="Montserrat"/>
                <a:sym typeface="Montserrat"/>
              </a:rPr>
              <a:t>Porque preparar la casa para el clima (la impermeabilización) ni los incidentes de techos y ventanas rotas no son responsabilidad del arrendador.</a:t>
            </a:r>
            <a:endParaRPr sz="2200" b="0" i="0" u="none" strike="noStrike" cap="none">
              <a:latin typeface="Arial"/>
              <a:ea typeface="Arial"/>
              <a:cs typeface="Arial"/>
              <a:sym typeface="Arial"/>
            </a:endParaRPr>
          </a:p>
        </p:txBody>
      </p:sp>
      <p:sp>
        <p:nvSpPr>
          <p:cNvPr id="646" name="Google Shape;646;p108"/>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50759"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True or False: The management of a MH park is responsible a tiny meteor that smashed through tenant’s roof</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Answer: </a:t>
            </a:r>
            <a:r>
              <a:rPr lang="es-ES" sz="2800" b="0" i="0" u="sng" strike="noStrike" cap="none">
                <a:solidFill>
                  <a:srgbClr val="003348"/>
                </a:solidFill>
                <a:latin typeface="Montserrat"/>
                <a:ea typeface="Montserrat"/>
                <a:cs typeface="Montserrat"/>
                <a:sym typeface="Montserrat"/>
              </a:rPr>
              <a:t>False</a:t>
            </a:r>
            <a:r>
              <a:rPr lang="es-ES" sz="2800" b="0" i="0" u="none" strike="noStrike" cap="none">
                <a:solidFill>
                  <a:srgbClr val="003348"/>
                </a:solidFill>
                <a:latin typeface="Montserrat"/>
                <a:ea typeface="Montserrat"/>
                <a:cs typeface="Montserrat"/>
                <a:sym typeface="Montserrat"/>
              </a:rPr>
              <a:t>, weatherproofing and broken roofs/windows is not the landlord’s responsibility.</a:t>
            </a:r>
            <a:endParaRPr sz="2800" b="0" i="0" u="none" strike="noStrike" cap="none">
              <a:latin typeface="Arial"/>
              <a:ea typeface="Arial"/>
              <a:cs typeface="Arial"/>
              <a:sym typeface="Arial"/>
            </a:endParaRPr>
          </a:p>
        </p:txBody>
      </p:sp>
      <p:sp>
        <p:nvSpPr>
          <p:cNvPr id="647" name="Google Shape;647;p108"/>
          <p:cNvSpPr txBox="1"/>
          <p:nvPr/>
        </p:nvSpPr>
        <p:spPr>
          <a:xfrm>
            <a:off x="6934680" y="387360"/>
            <a:ext cx="4672800" cy="8416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2800" b="1" i="0" u="none" strike="noStrike" cap="none">
                <a:solidFill>
                  <a:srgbClr val="FFA300"/>
                </a:solidFill>
                <a:latin typeface="Barlow Condensed"/>
                <a:ea typeface="Barlow Condensed"/>
                <a:cs typeface="Barlow Condensed"/>
                <a:sym typeface="Barlow Condensed"/>
              </a:rPr>
              <a:t>¿Verdadero o Falso?</a:t>
            </a:r>
            <a:endParaRPr sz="2800" b="0" i="0" u="none" strike="noStrike" cap="none">
              <a:latin typeface="Arial"/>
              <a:ea typeface="Arial"/>
              <a:cs typeface="Arial"/>
              <a:sym typeface="Arial"/>
            </a:endParaRPr>
          </a:p>
        </p:txBody>
      </p:sp>
      <p:pic>
        <p:nvPicPr>
          <p:cNvPr id="648" name="Google Shape;648;p108"/>
          <p:cNvPicPr preferRelativeResize="0"/>
          <p:nvPr/>
        </p:nvPicPr>
        <p:blipFill rotWithShape="1">
          <a:blip r:embed="rId3">
            <a:alphaModFix/>
          </a:blip>
          <a:srcRect/>
          <a:stretch/>
        </p:blipFill>
        <p:spPr>
          <a:xfrm>
            <a:off x="5501520" y="5037480"/>
            <a:ext cx="1433520" cy="143352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2"/>
        <p:cNvGrpSpPr/>
        <p:nvPr/>
      </p:nvGrpSpPr>
      <p:grpSpPr>
        <a:xfrm>
          <a:off x="0" y="0"/>
          <a:ext cx="0" cy="0"/>
          <a:chOff x="0" y="0"/>
          <a:chExt cx="0" cy="0"/>
        </a:xfrm>
      </p:grpSpPr>
      <p:sp>
        <p:nvSpPr>
          <p:cNvPr id="653" name="Google Shape;653;p109"/>
          <p:cNvSpPr txBox="1"/>
          <p:nvPr/>
        </p:nvSpPr>
        <p:spPr>
          <a:xfrm>
            <a:off x="1583280" y="266760"/>
            <a:ext cx="4985640" cy="12859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Landlord Obligations Under the Warranty of Habitability</a:t>
            </a:r>
            <a:endParaRPr sz="3200" b="0" i="0" u="none" strike="noStrike" cap="none">
              <a:latin typeface="Arial"/>
              <a:ea typeface="Arial"/>
              <a:cs typeface="Arial"/>
              <a:sym typeface="Arial"/>
            </a:endParaRPr>
          </a:p>
        </p:txBody>
      </p:sp>
      <p:sp>
        <p:nvSpPr>
          <p:cNvPr id="654" name="Google Shape;654;p109"/>
          <p:cNvSpPr txBox="1"/>
          <p:nvPr/>
        </p:nvSpPr>
        <p:spPr>
          <a:xfrm>
            <a:off x="6568560" y="1790640"/>
            <a:ext cx="5301360" cy="4582440"/>
          </a:xfrm>
          <a:prstGeom prst="rect">
            <a:avLst/>
          </a:prstGeom>
          <a:noFill/>
          <a:ln>
            <a:noFill/>
          </a:ln>
        </p:spPr>
        <p:txBody>
          <a:bodyPr spcFirstLastPara="1" wrap="square" lIns="91425" tIns="45700" rIns="91425" bIns="45700" anchor="t" anchorCtr="0">
            <a:noAutofit/>
          </a:bodyPr>
          <a:lstStyle/>
          <a:p>
            <a:pPr marL="463679" marR="0" lvl="0" indent="-351000" algn="l" rtl="0">
              <a:lnSpc>
                <a:spcPct val="90000"/>
              </a:lnSpc>
              <a:spcBef>
                <a:spcPts val="0"/>
              </a:spcBef>
              <a:spcAft>
                <a:spcPts val="0"/>
              </a:spcAft>
              <a:buClr>
                <a:srgbClr val="003348"/>
              </a:buClr>
              <a:buSzPts val="990"/>
              <a:buFont typeface="Arial"/>
              <a:buChar char="•"/>
            </a:pPr>
            <a:r>
              <a:rPr lang="es-ES" sz="2200" b="0" i="0" u="none" strike="noStrike" cap="none">
                <a:solidFill>
                  <a:srgbClr val="FFA300"/>
                </a:solidFill>
                <a:latin typeface="Montserrat Medium"/>
                <a:ea typeface="Montserrat Medium"/>
                <a:cs typeface="Montserrat Medium"/>
                <a:sym typeface="Montserrat Medium"/>
              </a:rPr>
              <a:t>¿Para quienes aplica la Garantía de Habitabilidad (WOH, por sus siglas en inglés) de Colorado?</a:t>
            </a:r>
            <a:endParaRPr sz="2200" b="0" i="0" u="none" strike="noStrike" cap="none">
              <a:latin typeface="Arial"/>
              <a:ea typeface="Arial"/>
              <a:cs typeface="Arial"/>
              <a:sym typeface="Arial"/>
            </a:endParaRPr>
          </a:p>
          <a:p>
            <a:pPr marL="463679" marR="0" lvl="0" indent="-351000" algn="l" rtl="0">
              <a:lnSpc>
                <a:spcPct val="90000"/>
              </a:lnSpc>
              <a:spcBef>
                <a:spcPts val="1199"/>
              </a:spcBef>
              <a:spcAft>
                <a:spcPts val="0"/>
              </a:spcAft>
              <a:buClr>
                <a:srgbClr val="003348"/>
              </a:buClr>
              <a:buSzPts val="990"/>
              <a:buFont typeface="Arial"/>
              <a:buChar char="•"/>
            </a:pPr>
            <a:r>
              <a:rPr lang="es-ES" sz="2200" b="1" i="0" u="sng" strike="noStrike" cap="none">
                <a:solidFill>
                  <a:srgbClr val="FFA300"/>
                </a:solidFill>
                <a:latin typeface="Montserrat Medium"/>
                <a:ea typeface="Montserrat Medium"/>
                <a:cs typeface="Montserrat Medium"/>
                <a:sym typeface="Montserrat Medium"/>
              </a:rPr>
              <a:t>A</a:t>
            </a:r>
            <a:r>
              <a:rPr lang="es-ES" sz="2200" b="0" i="0" u="sng" strike="noStrike" cap="none">
                <a:solidFill>
                  <a:srgbClr val="FFA300"/>
                </a:solidFill>
                <a:latin typeface="Montserrat Medium"/>
                <a:ea typeface="Montserrat Medium"/>
                <a:cs typeface="Montserrat Medium"/>
                <a:sym typeface="Montserrat Medium"/>
              </a:rPr>
              <a:t> </a:t>
            </a:r>
            <a:r>
              <a:rPr lang="es-ES" sz="2200" b="1" i="0" u="sng" strike="noStrike" cap="none">
                <a:solidFill>
                  <a:srgbClr val="FFA300"/>
                </a:solidFill>
                <a:latin typeface="Montserrat Medium"/>
                <a:ea typeface="Montserrat Medium"/>
                <a:cs typeface="Montserrat Medium"/>
                <a:sym typeface="Montserrat Medium"/>
              </a:rPr>
              <a:t>TODOS</a:t>
            </a:r>
            <a:r>
              <a:rPr lang="es-ES" sz="2200" b="0" i="0" u="sng" strike="noStrike" cap="none">
                <a:solidFill>
                  <a:srgbClr val="FFA300"/>
                </a:solidFill>
                <a:latin typeface="Montserrat Medium"/>
                <a:ea typeface="Montserrat Medium"/>
                <a:cs typeface="Montserrat Medium"/>
                <a:sym typeface="Montserrat Medium"/>
              </a:rPr>
              <a:t> los Arrendatarios. Esto incluye a los propietarios de casas móviles que alquilan su casa o la(s) habitación(es) de su casa móvil a otra persona.</a:t>
            </a:r>
            <a:endParaRPr sz="2200" b="0" i="0" u="none" strike="noStrike" cap="none">
              <a:latin typeface="Arial"/>
              <a:ea typeface="Arial"/>
              <a:cs typeface="Arial"/>
              <a:sym typeface="Arial"/>
            </a:endParaRPr>
          </a:p>
          <a:p>
            <a:pPr marL="463679" marR="0" lvl="0" indent="-351000" algn="l" rtl="0">
              <a:lnSpc>
                <a:spcPct val="90000"/>
              </a:lnSpc>
              <a:spcBef>
                <a:spcPts val="1199"/>
              </a:spcBef>
              <a:spcAft>
                <a:spcPts val="0"/>
              </a:spcAft>
              <a:buClr>
                <a:srgbClr val="003348"/>
              </a:buClr>
              <a:buSzPts val="990"/>
              <a:buFont typeface="Arial"/>
              <a:buChar char="•"/>
            </a:pPr>
            <a:r>
              <a:rPr lang="es-ES" sz="2200" b="0" i="0" u="none" strike="noStrike" cap="none">
                <a:solidFill>
                  <a:srgbClr val="FFA300"/>
                </a:solidFill>
                <a:latin typeface="Montserrat Medium"/>
                <a:ea typeface="Montserrat Medium"/>
                <a:cs typeface="Montserrat Medium"/>
                <a:sym typeface="Montserrat Medium"/>
              </a:rPr>
              <a:t>La garantía es implícita en todos los contratos de alquiler; por eso ¡</a:t>
            </a:r>
            <a:r>
              <a:rPr lang="es-ES" sz="2200" b="1" i="0" u="none" strike="noStrike" cap="none">
                <a:solidFill>
                  <a:srgbClr val="FFA300"/>
                </a:solidFill>
                <a:latin typeface="Montserrat Medium"/>
                <a:ea typeface="Montserrat Medium"/>
                <a:cs typeface="Montserrat Medium"/>
                <a:sym typeface="Montserrat Medium"/>
              </a:rPr>
              <a:t>NO ES </a:t>
            </a:r>
            <a:r>
              <a:rPr lang="es-ES" sz="2200" b="0" i="0" u="none" strike="noStrike" cap="none">
                <a:solidFill>
                  <a:srgbClr val="FFA300"/>
                </a:solidFill>
                <a:latin typeface="Montserrat Medium"/>
                <a:ea typeface="Montserrat Medium"/>
                <a:cs typeface="Montserrat Medium"/>
                <a:sym typeface="Montserrat Medium"/>
              </a:rPr>
              <a:t>necesario que esté por escrito para ser ejecutable!</a:t>
            </a:r>
            <a:endParaRPr sz="2200" b="0" i="0" u="none" strike="noStrike" cap="none">
              <a:latin typeface="Arial"/>
              <a:ea typeface="Arial"/>
              <a:cs typeface="Arial"/>
              <a:sym typeface="Arial"/>
            </a:endParaRPr>
          </a:p>
        </p:txBody>
      </p:sp>
      <p:sp>
        <p:nvSpPr>
          <p:cNvPr id="655" name="Google Shape;655;p109"/>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50759" algn="l" rtl="0">
              <a:lnSpc>
                <a:spcPct val="90000"/>
              </a:lnSpc>
              <a:spcBef>
                <a:spcPts val="0"/>
              </a:spcBef>
              <a:spcAft>
                <a:spcPts val="0"/>
              </a:spcAft>
              <a:buNone/>
            </a:pPr>
            <a:r>
              <a:rPr lang="es-ES" sz="2600" b="0" i="0" u="none" strike="noStrike" cap="none">
                <a:solidFill>
                  <a:srgbClr val="003348"/>
                </a:solidFill>
                <a:latin typeface="Montserrat"/>
                <a:ea typeface="Montserrat"/>
                <a:cs typeface="Montserrat"/>
                <a:sym typeface="Montserrat"/>
              </a:rPr>
              <a:t> </a:t>
            </a:r>
            <a:endParaRPr sz="26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170"/>
              <a:buFont typeface="Arial"/>
              <a:buChar char="•"/>
            </a:pPr>
            <a:r>
              <a:rPr lang="es-ES" sz="2600" b="0" i="0" u="none" strike="noStrike" cap="none">
                <a:solidFill>
                  <a:srgbClr val="003348"/>
                </a:solidFill>
                <a:latin typeface="Montserrat"/>
                <a:ea typeface="Montserrat"/>
                <a:cs typeface="Montserrat"/>
                <a:sym typeface="Montserrat"/>
              </a:rPr>
              <a:t>Who does Colorado’s WOH apply to? </a:t>
            </a:r>
            <a:endParaRPr sz="26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170"/>
              <a:buFont typeface="Arial"/>
              <a:buChar char="•"/>
            </a:pPr>
            <a:r>
              <a:rPr lang="es-ES" sz="2600" b="0" i="0" u="sng" strike="noStrike" cap="none">
                <a:solidFill>
                  <a:srgbClr val="003348"/>
                </a:solidFill>
                <a:latin typeface="Montserrat"/>
                <a:ea typeface="Montserrat"/>
                <a:cs typeface="Montserrat"/>
                <a:sym typeface="Montserrat"/>
              </a:rPr>
              <a:t>ALL Landlords.  This includes mobile home owners renting the mobile home or room(s) in the home to another person. </a:t>
            </a:r>
            <a:endParaRPr sz="26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170"/>
              <a:buFont typeface="Arial"/>
              <a:buChar char="•"/>
            </a:pPr>
            <a:r>
              <a:rPr lang="es-ES" sz="2600" b="0" i="0" u="none" strike="noStrike" cap="none">
                <a:solidFill>
                  <a:srgbClr val="003348"/>
                </a:solidFill>
                <a:latin typeface="Montserrat"/>
                <a:ea typeface="Montserrat"/>
                <a:cs typeface="Montserrat"/>
                <a:sym typeface="Montserrat"/>
              </a:rPr>
              <a:t>Implied in every rental agreement – this does NOT need to be in writing to be enforceable!!</a:t>
            </a:r>
            <a:endParaRPr sz="2600" b="0" i="0" u="none" strike="noStrike" cap="none">
              <a:latin typeface="Arial"/>
              <a:ea typeface="Arial"/>
              <a:cs typeface="Arial"/>
              <a:sym typeface="Arial"/>
            </a:endParaRPr>
          </a:p>
          <a:p>
            <a:pPr marL="45720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656" name="Google Shape;656;p109"/>
          <p:cNvSpPr txBox="1"/>
          <p:nvPr/>
        </p:nvSpPr>
        <p:spPr>
          <a:xfrm>
            <a:off x="7248600" y="266760"/>
            <a:ext cx="4524480" cy="12859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Obligaciones del Arrendador según la Garantía de Habitabilidad</a:t>
            </a:r>
            <a:endParaRPr sz="3000" b="0" i="0" u="none" strike="noStrike" cap="none">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0"/>
        <p:cNvGrpSpPr/>
        <p:nvPr/>
      </p:nvGrpSpPr>
      <p:grpSpPr>
        <a:xfrm>
          <a:off x="0" y="0"/>
          <a:ext cx="0" cy="0"/>
          <a:chOff x="0" y="0"/>
          <a:chExt cx="0" cy="0"/>
        </a:xfrm>
      </p:grpSpPr>
      <p:sp>
        <p:nvSpPr>
          <p:cNvPr id="661" name="Google Shape;661;p110"/>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Landlord Obligations Under the Warranty of Habitability</a:t>
            </a:r>
            <a:endParaRPr sz="3200" b="0" i="0" u="none" strike="noStrike" cap="none">
              <a:latin typeface="Arial"/>
              <a:ea typeface="Arial"/>
              <a:cs typeface="Arial"/>
              <a:sym typeface="Arial"/>
            </a:endParaRPr>
          </a:p>
        </p:txBody>
      </p:sp>
      <p:sp>
        <p:nvSpPr>
          <p:cNvPr id="662" name="Google Shape;662;p110"/>
          <p:cNvSpPr txBox="1"/>
          <p:nvPr/>
        </p:nvSpPr>
        <p:spPr>
          <a:xfrm>
            <a:off x="6934680" y="1643400"/>
            <a:ext cx="4672800" cy="4376520"/>
          </a:xfrm>
          <a:prstGeom prst="rect">
            <a:avLst/>
          </a:prstGeom>
          <a:noFill/>
          <a:ln>
            <a:noFill/>
          </a:ln>
        </p:spPr>
        <p:txBody>
          <a:bodyPr spcFirstLastPara="1" wrap="square" lIns="91425" tIns="45700" rIns="91425" bIns="45700" anchor="t" anchorCtr="0">
            <a:noAutofit/>
          </a:bodyPr>
          <a:lstStyle/>
          <a:p>
            <a:pPr marL="463679" marR="0" lvl="0" indent="-369719" algn="l" rtl="0">
              <a:lnSpc>
                <a:spcPct val="90000"/>
              </a:lnSpc>
              <a:spcBef>
                <a:spcPts val="0"/>
              </a:spcBef>
              <a:spcAft>
                <a:spcPts val="0"/>
              </a:spcAft>
              <a:buClr>
                <a:srgbClr val="003348"/>
              </a:buClr>
              <a:buSzPts val="990"/>
              <a:buFont typeface="Arial"/>
              <a:buChar char="•"/>
            </a:pPr>
            <a:r>
              <a:rPr lang="es-ES" sz="2200" b="0" i="0" u="none" strike="noStrike" cap="none">
                <a:solidFill>
                  <a:srgbClr val="FFA300"/>
                </a:solidFill>
                <a:latin typeface="Montserrat Medium"/>
                <a:ea typeface="Montserrat Medium"/>
                <a:cs typeface="Montserrat Medium"/>
                <a:sym typeface="Montserrat Medium"/>
              </a:rPr>
              <a:t>Según la ley de Colorado, todos los inquilinos tienen derecho a:</a:t>
            </a:r>
            <a:endParaRPr sz="2200" b="0" i="0" u="none" strike="noStrike" cap="none">
              <a:latin typeface="Arial"/>
              <a:ea typeface="Arial"/>
              <a:cs typeface="Arial"/>
              <a:sym typeface="Arial"/>
            </a:endParaRPr>
          </a:p>
          <a:p>
            <a:pPr marL="1257480" marR="0" lvl="1" indent="-343080" algn="l" rtl="0">
              <a:lnSpc>
                <a:spcPct val="9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Medium"/>
                <a:ea typeface="Montserrat Medium"/>
                <a:cs typeface="Montserrat Medium"/>
                <a:sym typeface="Montserrat Medium"/>
              </a:rPr>
              <a:t> </a:t>
            </a:r>
            <a:endParaRPr sz="2000" b="0" i="0" u="none" strike="noStrike" cap="none">
              <a:latin typeface="Arial"/>
              <a:ea typeface="Arial"/>
              <a:cs typeface="Arial"/>
              <a:sym typeface="Arial"/>
            </a:endParaRPr>
          </a:p>
          <a:p>
            <a:pPr marL="747720" marR="0" lvl="1" indent="-331920" algn="l" rtl="0">
              <a:lnSpc>
                <a:spcPct val="9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Medium"/>
                <a:ea typeface="Montserrat Medium"/>
                <a:cs typeface="Montserrat Medium"/>
                <a:sym typeface="Montserrat Medium"/>
              </a:rPr>
              <a:t>Locales aptos para la habitación humana</a:t>
            </a:r>
            <a:endParaRPr sz="2000" b="0" i="0" u="none" strike="noStrike" cap="none">
              <a:latin typeface="Arial"/>
              <a:ea typeface="Arial"/>
              <a:cs typeface="Arial"/>
              <a:sym typeface="Arial"/>
            </a:endParaRPr>
          </a:p>
          <a:p>
            <a:pPr marL="1257480" marR="0" lvl="1" indent="-343080" algn="l" rtl="0">
              <a:lnSpc>
                <a:spcPct val="9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Medium"/>
                <a:ea typeface="Montserrat Medium"/>
                <a:cs typeface="Montserrat Medium"/>
                <a:sym typeface="Montserrat Medium"/>
              </a:rPr>
              <a:t> </a:t>
            </a:r>
            <a:endParaRPr sz="2000" b="0" i="0" u="none" strike="noStrike" cap="none">
              <a:latin typeface="Arial"/>
              <a:ea typeface="Arial"/>
              <a:cs typeface="Arial"/>
              <a:sym typeface="Arial"/>
            </a:endParaRPr>
          </a:p>
          <a:p>
            <a:pPr marL="747720" marR="0" lvl="1" indent="-331920" algn="l" rtl="0">
              <a:lnSpc>
                <a:spcPct val="9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Medium"/>
                <a:ea typeface="Montserrat Medium"/>
                <a:cs typeface="Montserrat Medium"/>
                <a:sym typeface="Montserrat Medium"/>
              </a:rPr>
              <a:t>Los locales se consideran no habitables si una condición interfiere materialmente con la vida, salud o seguridad del inquilino</a:t>
            </a:r>
            <a:endParaRPr sz="2000" b="0" i="0" u="none" strike="noStrike" cap="none">
              <a:latin typeface="Arial"/>
              <a:ea typeface="Arial"/>
              <a:cs typeface="Arial"/>
              <a:sym typeface="Arial"/>
            </a:endParaRPr>
          </a:p>
        </p:txBody>
      </p:sp>
      <p:sp>
        <p:nvSpPr>
          <p:cNvPr id="663" name="Google Shape;663;p110"/>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170"/>
              <a:buFont typeface="Arial"/>
              <a:buChar char="•"/>
            </a:pPr>
            <a:r>
              <a:rPr lang="es-ES" sz="2600" b="0" i="0" u="none" strike="noStrike" cap="none">
                <a:solidFill>
                  <a:srgbClr val="003348"/>
                </a:solidFill>
                <a:latin typeface="Montserrat"/>
                <a:ea typeface="Montserrat"/>
                <a:cs typeface="Montserrat"/>
                <a:sym typeface="Montserrat"/>
              </a:rPr>
              <a:t>Under Colorado law, all tenants have a right to:</a:t>
            </a:r>
            <a:endParaRPr sz="26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170"/>
              <a:buFont typeface="Arial"/>
              <a:buChar char="•"/>
            </a:pPr>
            <a:r>
              <a:rPr lang="es-ES" sz="2600" b="0" i="0" u="none" strike="noStrike" cap="none">
                <a:solidFill>
                  <a:srgbClr val="003348"/>
                </a:solidFill>
                <a:latin typeface="Montserrat"/>
                <a:ea typeface="Montserrat"/>
                <a:cs typeface="Montserrat"/>
                <a:sym typeface="Montserrat"/>
              </a:rPr>
              <a:t>Premises fit for human habitation</a:t>
            </a:r>
            <a:endParaRPr sz="26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170"/>
              <a:buFont typeface="Arial"/>
              <a:buChar char="•"/>
            </a:pPr>
            <a:r>
              <a:rPr lang="es-ES" sz="2600" b="0" i="0" u="none" strike="noStrike" cap="none">
                <a:solidFill>
                  <a:srgbClr val="003348"/>
                </a:solidFill>
                <a:latin typeface="Montserrat"/>
                <a:ea typeface="Montserrat"/>
                <a:cs typeface="Montserrat"/>
                <a:sym typeface="Montserrat"/>
              </a:rPr>
              <a:t>Not habitable if a condition materially interferes with tenant’s life, health, or safety</a:t>
            </a:r>
            <a:endParaRPr sz="26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664" name="Google Shape;664;p110"/>
          <p:cNvSpPr txBox="1"/>
          <p:nvPr/>
        </p:nvSpPr>
        <p:spPr>
          <a:xfrm>
            <a:off x="7014960" y="167760"/>
            <a:ext cx="4672800" cy="147564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Obligaciones del Arrendador según la Garantía de Habitabilidad</a:t>
            </a:r>
            <a:endParaRPr sz="3000" b="0" i="0" u="none" strike="noStrike" cap="none">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8"/>
        <p:cNvGrpSpPr/>
        <p:nvPr/>
      </p:nvGrpSpPr>
      <p:grpSpPr>
        <a:xfrm>
          <a:off x="0" y="0"/>
          <a:ext cx="0" cy="0"/>
          <a:chOff x="0" y="0"/>
          <a:chExt cx="0" cy="0"/>
        </a:xfrm>
      </p:grpSpPr>
      <p:sp>
        <p:nvSpPr>
          <p:cNvPr id="669" name="Google Shape;669;p111"/>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What is Habitability under WoH?</a:t>
            </a:r>
            <a:endParaRPr sz="3200" b="0" i="0" u="none" strike="noStrike" cap="none">
              <a:latin typeface="Arial"/>
              <a:ea typeface="Arial"/>
              <a:cs typeface="Arial"/>
              <a:sym typeface="Arial"/>
            </a:endParaRPr>
          </a:p>
        </p:txBody>
      </p:sp>
      <p:sp>
        <p:nvSpPr>
          <p:cNvPr id="670" name="Google Shape;670;p111"/>
          <p:cNvSpPr txBox="1"/>
          <p:nvPr/>
        </p:nvSpPr>
        <p:spPr>
          <a:xfrm>
            <a:off x="6505560" y="1246320"/>
            <a:ext cx="5362920" cy="5378040"/>
          </a:xfrm>
          <a:prstGeom prst="rect">
            <a:avLst/>
          </a:prstGeom>
          <a:noFill/>
          <a:ln>
            <a:noFill/>
          </a:ln>
        </p:spPr>
        <p:txBody>
          <a:bodyPr spcFirstLastPara="1" wrap="square" lIns="91425" tIns="45700" rIns="91425" bIns="45700" anchor="t" anchorCtr="0">
            <a:noAutofit/>
          </a:bodyPr>
          <a:lstStyle/>
          <a:p>
            <a:pPr marL="446040" marR="0" lvl="0" indent="-343080" algn="l" rtl="0">
              <a:lnSpc>
                <a:spcPct val="90000"/>
              </a:lnSpc>
              <a:spcBef>
                <a:spcPts val="0"/>
              </a:spcBef>
              <a:spcAft>
                <a:spcPts val="0"/>
              </a:spcAft>
              <a:buClr>
                <a:srgbClr val="003348"/>
              </a:buClr>
              <a:buSzPts val="990"/>
              <a:buFont typeface="Arial"/>
              <a:buChar char="•"/>
            </a:pPr>
            <a:r>
              <a:rPr lang="es-ES" sz="2200" b="0" i="0" u="none" strike="noStrike" cap="none">
                <a:solidFill>
                  <a:srgbClr val="FFA300"/>
                </a:solidFill>
                <a:latin typeface="Montserrat"/>
                <a:ea typeface="Montserrat"/>
                <a:cs typeface="Montserrat"/>
                <a:sym typeface="Montserrat"/>
              </a:rPr>
              <a:t>Las instalaciones se consideran inhabitables, automáticamente, en estos casos:</a:t>
            </a:r>
            <a:endParaRPr sz="2200" b="0" i="0" u="none" strike="noStrike" cap="none">
              <a:latin typeface="Arial"/>
              <a:ea typeface="Arial"/>
              <a:cs typeface="Arial"/>
              <a:sym typeface="Arial"/>
            </a:endParaRPr>
          </a:p>
          <a:p>
            <a:pPr marL="903240" marR="0" lvl="2" indent="-343080" algn="l" rtl="0">
              <a:lnSpc>
                <a:spcPct val="90000"/>
              </a:lnSpc>
              <a:spcBef>
                <a:spcPts val="1199"/>
              </a:spcBef>
              <a:spcAft>
                <a:spcPts val="0"/>
              </a:spcAft>
              <a:buClr>
                <a:srgbClr val="003348"/>
              </a:buClr>
              <a:buSzPts val="900"/>
              <a:buFont typeface="Arial"/>
              <a:buChar char="•"/>
            </a:pPr>
            <a:r>
              <a:rPr lang="es-ES" sz="2000" b="0" i="0" u="none" strike="noStrike" cap="none">
                <a:solidFill>
                  <a:srgbClr val="FFA300"/>
                </a:solidFill>
                <a:latin typeface="Montserrat"/>
                <a:ea typeface="Montserrat"/>
                <a:cs typeface="Montserrat"/>
                <a:sym typeface="Montserrat"/>
              </a:rPr>
              <a:t>Presentan moho que materialmente interferirá con la salud o seguridad del inquilino</a:t>
            </a:r>
            <a:endParaRPr sz="2000" b="0" i="0" u="none" strike="noStrike" cap="none">
              <a:latin typeface="Arial"/>
              <a:ea typeface="Arial"/>
              <a:cs typeface="Arial"/>
              <a:sym typeface="Arial"/>
            </a:endParaRPr>
          </a:p>
          <a:p>
            <a:pPr marL="903240" marR="0" lvl="2" indent="-343080" algn="l" rtl="0">
              <a:lnSpc>
                <a:spcPct val="90000"/>
              </a:lnSpc>
              <a:spcBef>
                <a:spcPts val="1199"/>
              </a:spcBef>
              <a:spcAft>
                <a:spcPts val="0"/>
              </a:spcAft>
              <a:buClr>
                <a:srgbClr val="003348"/>
              </a:buClr>
              <a:buSzPts val="900"/>
              <a:buFont typeface="Arial"/>
              <a:buChar char="•"/>
            </a:pPr>
            <a:r>
              <a:rPr lang="es-ES" sz="2000" b="0" i="0" u="none" strike="noStrike" cap="none">
                <a:solidFill>
                  <a:srgbClr val="FFA300"/>
                </a:solidFill>
                <a:latin typeface="Montserrat"/>
                <a:ea typeface="Montserrat"/>
                <a:cs typeface="Montserrat"/>
                <a:sym typeface="Montserrat"/>
              </a:rPr>
              <a:t>Carecen de impermeabilización y protección contra la intemperie, incluidas ventanas y puertas rotas</a:t>
            </a:r>
            <a:endParaRPr sz="2000" b="0" i="0" u="none" strike="noStrike" cap="none">
              <a:latin typeface="Arial"/>
              <a:ea typeface="Arial"/>
              <a:cs typeface="Arial"/>
              <a:sym typeface="Arial"/>
            </a:endParaRPr>
          </a:p>
          <a:p>
            <a:pPr marL="903240" marR="0" lvl="2" indent="-343080" algn="l" rtl="0">
              <a:lnSpc>
                <a:spcPct val="90000"/>
              </a:lnSpc>
              <a:spcBef>
                <a:spcPts val="1199"/>
              </a:spcBef>
              <a:spcAft>
                <a:spcPts val="0"/>
              </a:spcAft>
              <a:buClr>
                <a:srgbClr val="003348"/>
              </a:buClr>
              <a:buSzPts val="900"/>
              <a:buFont typeface="Arial"/>
              <a:buChar char="•"/>
            </a:pPr>
            <a:r>
              <a:rPr lang="es-ES" sz="2000" b="0" i="0" u="none" strike="noStrike" cap="none">
                <a:solidFill>
                  <a:srgbClr val="FFA300"/>
                </a:solidFill>
                <a:latin typeface="Montserrat"/>
                <a:ea typeface="Montserrat"/>
                <a:cs typeface="Montserrat"/>
                <a:sym typeface="Montserrat"/>
              </a:rPr>
              <a:t>Carecen de plomería o gas</a:t>
            </a:r>
            <a:endParaRPr sz="2000" b="0" i="0" u="none" strike="noStrike" cap="none">
              <a:latin typeface="Arial"/>
              <a:ea typeface="Arial"/>
              <a:cs typeface="Arial"/>
              <a:sym typeface="Arial"/>
            </a:endParaRPr>
          </a:p>
          <a:p>
            <a:pPr marL="903240" marR="0" lvl="2" indent="-343080" algn="l" rtl="0">
              <a:lnSpc>
                <a:spcPct val="90000"/>
              </a:lnSpc>
              <a:spcBef>
                <a:spcPts val="1199"/>
              </a:spcBef>
              <a:spcAft>
                <a:spcPts val="0"/>
              </a:spcAft>
              <a:buClr>
                <a:srgbClr val="003348"/>
              </a:buClr>
              <a:buSzPts val="900"/>
              <a:buFont typeface="Arial"/>
              <a:buChar char="•"/>
            </a:pPr>
            <a:r>
              <a:rPr lang="es-ES" sz="2000" b="0" i="0" u="none" strike="noStrike" cap="none">
                <a:solidFill>
                  <a:srgbClr val="FFA300"/>
                </a:solidFill>
                <a:latin typeface="Montserrat"/>
                <a:ea typeface="Montserrat"/>
                <a:cs typeface="Montserrat"/>
                <a:sym typeface="Montserrat"/>
              </a:rPr>
              <a:t>Carecen de agua potable</a:t>
            </a:r>
            <a:endParaRPr sz="2000" b="0" i="0" u="none" strike="noStrike" cap="none">
              <a:latin typeface="Arial"/>
              <a:ea typeface="Arial"/>
              <a:cs typeface="Arial"/>
              <a:sym typeface="Arial"/>
            </a:endParaRPr>
          </a:p>
          <a:p>
            <a:pPr marL="903240" marR="0" lvl="2" indent="-343080" algn="l" rtl="0">
              <a:lnSpc>
                <a:spcPct val="90000"/>
              </a:lnSpc>
              <a:spcBef>
                <a:spcPts val="1199"/>
              </a:spcBef>
              <a:spcAft>
                <a:spcPts val="0"/>
              </a:spcAft>
              <a:buClr>
                <a:srgbClr val="003348"/>
              </a:buClr>
              <a:buSzPts val="900"/>
              <a:buFont typeface="Arial"/>
              <a:buChar char="•"/>
            </a:pPr>
            <a:r>
              <a:rPr lang="es-ES" sz="2000" b="0" i="0" u="none" strike="noStrike" cap="none">
                <a:solidFill>
                  <a:srgbClr val="FFA300"/>
                </a:solidFill>
                <a:latin typeface="Montserrat"/>
                <a:ea typeface="Montserrat"/>
                <a:cs typeface="Montserrat"/>
                <a:sym typeface="Montserrat"/>
              </a:rPr>
              <a:t>Carecen de instalaciones de calefacción</a:t>
            </a:r>
            <a:endParaRPr sz="2000" b="0" i="0" u="none" strike="noStrike" cap="none">
              <a:latin typeface="Arial"/>
              <a:ea typeface="Arial"/>
              <a:cs typeface="Arial"/>
              <a:sym typeface="Arial"/>
            </a:endParaRPr>
          </a:p>
          <a:p>
            <a:pPr marL="903240" marR="0" lvl="2" indent="-343080" algn="l" rtl="0">
              <a:lnSpc>
                <a:spcPct val="90000"/>
              </a:lnSpc>
              <a:spcBef>
                <a:spcPts val="1199"/>
              </a:spcBef>
              <a:spcAft>
                <a:spcPts val="0"/>
              </a:spcAft>
              <a:buClr>
                <a:srgbClr val="003348"/>
              </a:buClr>
              <a:buSzPts val="900"/>
              <a:buFont typeface="Arial"/>
              <a:buChar char="•"/>
            </a:pPr>
            <a:r>
              <a:rPr lang="es-ES" sz="2000" b="0" i="0" u="none" strike="noStrike" cap="none">
                <a:solidFill>
                  <a:srgbClr val="FFA300"/>
                </a:solidFill>
                <a:latin typeface="Montserrat"/>
                <a:ea typeface="Montserrat"/>
                <a:cs typeface="Montserrat"/>
                <a:sym typeface="Montserrat"/>
              </a:rPr>
              <a:t>Carecen de iluminación eléctrica </a:t>
            </a:r>
            <a:endParaRPr sz="2000" b="0" i="0" u="none" strike="noStrike" cap="none">
              <a:latin typeface="Arial"/>
              <a:ea typeface="Arial"/>
              <a:cs typeface="Arial"/>
              <a:sym typeface="Arial"/>
            </a:endParaRPr>
          </a:p>
        </p:txBody>
      </p:sp>
      <p:sp>
        <p:nvSpPr>
          <p:cNvPr id="671" name="Google Shape;671;p111"/>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170"/>
              <a:buFont typeface="Arial"/>
              <a:buChar char="•"/>
            </a:pPr>
            <a:r>
              <a:rPr lang="es-ES" sz="2600" b="0" i="0" u="none" strike="noStrike" cap="none">
                <a:solidFill>
                  <a:srgbClr val="003348"/>
                </a:solidFill>
                <a:latin typeface="Montserrat"/>
                <a:ea typeface="Montserrat"/>
                <a:cs typeface="Montserrat"/>
                <a:sym typeface="Montserrat"/>
              </a:rPr>
              <a:t>Premises are automatically deemed uninhabitable if:</a:t>
            </a:r>
            <a:endParaRPr sz="26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Mold present that will materially interfere with health or safety of tenant</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Lacks waterproofing and weather protection, including broken windows and doors </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Lacks plumbing or gas</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Lacks running water</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Lacks heating facilities</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Lacks electrical lighting</a:t>
            </a:r>
            <a:endParaRPr sz="24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672" name="Google Shape;672;p111"/>
          <p:cNvSpPr txBox="1"/>
          <p:nvPr/>
        </p:nvSpPr>
        <p:spPr>
          <a:xfrm>
            <a:off x="6934680" y="167760"/>
            <a:ext cx="4672800" cy="1080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a:t>
            </a:r>
            <a:r>
              <a:rPr lang="es-ES" sz="3000" b="1" i="0" u="none" strike="noStrike" cap="none">
                <a:solidFill>
                  <a:srgbClr val="FFA300"/>
                </a:solidFill>
                <a:latin typeface="Barlow Condensed"/>
                <a:ea typeface="Barlow Condensed"/>
                <a:cs typeface="Barlow Condensed"/>
                <a:sym typeface="Barlow Condensed"/>
              </a:rPr>
              <a:t>Qué es la Habitabilidad según la Ley WoH?</a:t>
            </a:r>
            <a:endParaRPr sz="3000" b="0" i="0" u="none" strike="noStrike" cap="none">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6"/>
        <p:cNvGrpSpPr/>
        <p:nvPr/>
      </p:nvGrpSpPr>
      <p:grpSpPr>
        <a:xfrm>
          <a:off x="0" y="0"/>
          <a:ext cx="0" cy="0"/>
          <a:chOff x="0" y="0"/>
          <a:chExt cx="0" cy="0"/>
        </a:xfrm>
      </p:grpSpPr>
      <p:sp>
        <p:nvSpPr>
          <p:cNvPr id="677" name="Google Shape;677;p112"/>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What is Habitability under WoH? (cont.)</a:t>
            </a:r>
            <a:endParaRPr sz="3200" b="0" i="0" u="none" strike="noStrike" cap="none">
              <a:latin typeface="Arial"/>
              <a:ea typeface="Arial"/>
              <a:cs typeface="Arial"/>
              <a:sym typeface="Arial"/>
            </a:endParaRPr>
          </a:p>
        </p:txBody>
      </p:sp>
      <p:sp>
        <p:nvSpPr>
          <p:cNvPr id="678" name="Google Shape;678;p112"/>
          <p:cNvSpPr txBox="1"/>
          <p:nvPr/>
        </p:nvSpPr>
        <p:spPr>
          <a:xfrm>
            <a:off x="6937920" y="1326240"/>
            <a:ext cx="4828680" cy="4841280"/>
          </a:xfrm>
          <a:prstGeom prst="rect">
            <a:avLst/>
          </a:prstGeom>
          <a:noFill/>
          <a:ln>
            <a:noFill/>
          </a:ln>
        </p:spPr>
        <p:txBody>
          <a:bodyPr spcFirstLastPara="1" wrap="square" lIns="91425" tIns="45700" rIns="91425" bIns="45700" anchor="t" anchorCtr="0">
            <a:noAutofit/>
          </a:bodyPr>
          <a:lstStyle/>
          <a:p>
            <a:pPr marL="446040" marR="0" lvl="0" indent="-343080" algn="l" rtl="0">
              <a:lnSpc>
                <a:spcPct val="90000"/>
              </a:lnSpc>
              <a:spcBef>
                <a:spcPts val="0"/>
              </a:spcBef>
              <a:spcAft>
                <a:spcPts val="0"/>
              </a:spcAft>
              <a:buClr>
                <a:srgbClr val="003348"/>
              </a:buClr>
              <a:buSzPts val="990"/>
              <a:buFont typeface="Arial"/>
              <a:buChar char="•"/>
            </a:pPr>
            <a:r>
              <a:rPr lang="es-ES" sz="2200" b="0" i="0" u="none" strike="noStrike" cap="none">
                <a:solidFill>
                  <a:srgbClr val="FFA300"/>
                </a:solidFill>
                <a:latin typeface="Montserrat Medium"/>
                <a:ea typeface="Montserrat Medium"/>
                <a:cs typeface="Montserrat Medium"/>
                <a:sym typeface="Montserrat Medium"/>
              </a:rPr>
              <a:t>Las instalaciones se consideran inhabitables, automáticamente, si:</a:t>
            </a:r>
            <a:endParaRPr sz="2200" b="0" i="0" u="none" strike="noStrike" cap="none">
              <a:latin typeface="Arial"/>
              <a:ea typeface="Arial"/>
              <a:cs typeface="Arial"/>
              <a:sym typeface="Arial"/>
            </a:endParaRPr>
          </a:p>
          <a:p>
            <a:pPr marL="903240" marR="0" lvl="1" indent="-343080" algn="l" rtl="0">
              <a:lnSpc>
                <a:spcPct val="90000"/>
              </a:lnSpc>
              <a:spcBef>
                <a:spcPts val="1199"/>
              </a:spcBef>
              <a:spcAft>
                <a:spcPts val="0"/>
              </a:spcAft>
              <a:buClr>
                <a:srgbClr val="003348"/>
              </a:buClr>
              <a:buSzPts val="900"/>
              <a:buFont typeface="Arial"/>
              <a:buChar char="•"/>
            </a:pPr>
            <a:r>
              <a:rPr lang="es-ES" sz="2000" b="0" i="0" u="none" strike="noStrike" cap="none">
                <a:solidFill>
                  <a:srgbClr val="FFA300"/>
                </a:solidFill>
                <a:latin typeface="Montserrat Medium"/>
                <a:ea typeface="Montserrat Medium"/>
                <a:cs typeface="Montserrat Medium"/>
                <a:sym typeface="Montserrat Medium"/>
              </a:rPr>
              <a:t>El arrendador no extermina adecuadamente a infestaciones de roedores o de insectos (eje. una infestación de chinches).</a:t>
            </a:r>
            <a:endParaRPr sz="2000" b="0" i="0" u="none" strike="noStrike" cap="none">
              <a:latin typeface="Arial"/>
              <a:ea typeface="Arial"/>
              <a:cs typeface="Arial"/>
              <a:sym typeface="Arial"/>
            </a:endParaRPr>
          </a:p>
          <a:p>
            <a:pPr marL="903240" marR="0" lvl="1" indent="-343080" algn="l" rtl="0">
              <a:lnSpc>
                <a:spcPct val="90000"/>
              </a:lnSpc>
              <a:spcBef>
                <a:spcPts val="1199"/>
              </a:spcBef>
              <a:spcAft>
                <a:spcPts val="0"/>
              </a:spcAft>
              <a:buClr>
                <a:srgbClr val="003348"/>
              </a:buClr>
              <a:buSzPts val="900"/>
              <a:buFont typeface="Arial"/>
              <a:buChar char="•"/>
            </a:pPr>
            <a:r>
              <a:rPr lang="es-ES" sz="2000" b="0" i="0" u="none" strike="noStrike" cap="none">
                <a:solidFill>
                  <a:srgbClr val="FFA300"/>
                </a:solidFill>
                <a:latin typeface="Montserrat Medium"/>
                <a:ea typeface="Montserrat Medium"/>
                <a:cs typeface="Montserrat Medium"/>
                <a:sym typeface="Montserrat Medium"/>
              </a:rPr>
              <a:t>No se reparan la cerraduras rotas</a:t>
            </a:r>
            <a:endParaRPr sz="2000" b="0" i="0" u="none" strike="noStrike" cap="none">
              <a:latin typeface="Arial"/>
              <a:ea typeface="Arial"/>
              <a:cs typeface="Arial"/>
              <a:sym typeface="Arial"/>
            </a:endParaRPr>
          </a:p>
          <a:p>
            <a:pPr marL="903240" marR="0" lvl="1" indent="-343080" algn="l" rtl="0">
              <a:lnSpc>
                <a:spcPct val="90000"/>
              </a:lnSpc>
              <a:spcBef>
                <a:spcPts val="1199"/>
              </a:spcBef>
              <a:spcAft>
                <a:spcPts val="0"/>
              </a:spcAft>
              <a:buClr>
                <a:srgbClr val="003348"/>
              </a:buClr>
              <a:buSzPts val="900"/>
              <a:buFont typeface="Arial"/>
              <a:buChar char="•"/>
            </a:pPr>
            <a:r>
              <a:rPr lang="es-ES" sz="2000" b="0" i="0" u="none" strike="noStrike" cap="none">
                <a:solidFill>
                  <a:srgbClr val="FFA300"/>
                </a:solidFill>
                <a:latin typeface="Montserrat Medium"/>
                <a:ea typeface="Montserrat Medium"/>
                <a:cs typeface="Montserrat Medium"/>
                <a:sym typeface="Montserrat Medium"/>
              </a:rPr>
              <a:t>Si hay incumplimiento de los códigos de construcción, vivienda y salud, pertinentes a los predios de casas móviles</a:t>
            </a:r>
            <a:endParaRPr sz="2000" b="0" i="0" u="none" strike="noStrike" cap="none">
              <a:latin typeface="Arial"/>
              <a:ea typeface="Arial"/>
              <a:cs typeface="Arial"/>
              <a:sym typeface="Arial"/>
            </a:endParaRPr>
          </a:p>
          <a:p>
            <a:pPr marL="457200" marR="0" lvl="0" indent="0" algn="l" rtl="0">
              <a:lnSpc>
                <a:spcPct val="90000"/>
              </a:lnSpc>
              <a:spcBef>
                <a:spcPts val="1199"/>
              </a:spcBef>
              <a:spcAft>
                <a:spcPts val="0"/>
              </a:spcAft>
              <a:buNone/>
            </a:pPr>
            <a:r>
              <a:rPr lang="es-ES" sz="1600" b="0" i="0" u="none" strike="noStrike" cap="none">
                <a:solidFill>
                  <a:srgbClr val="FFA300"/>
                </a:solidFill>
                <a:latin typeface="Montserrat Medium"/>
                <a:ea typeface="Montserrat Medium"/>
                <a:cs typeface="Montserrat Medium"/>
                <a:sym typeface="Montserrat Medium"/>
              </a:rPr>
              <a:t> </a:t>
            </a:r>
            <a:endParaRPr sz="1600" b="0" i="0" u="none" strike="noStrike" cap="none">
              <a:latin typeface="Arial"/>
              <a:ea typeface="Arial"/>
              <a:cs typeface="Arial"/>
              <a:sym typeface="Arial"/>
            </a:endParaRPr>
          </a:p>
        </p:txBody>
      </p:sp>
      <p:sp>
        <p:nvSpPr>
          <p:cNvPr id="679" name="Google Shape;679;p112"/>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50759" algn="l" rtl="0">
              <a:lnSpc>
                <a:spcPct val="90000"/>
              </a:lnSpc>
              <a:spcBef>
                <a:spcPts val="0"/>
              </a:spcBef>
              <a:spcAft>
                <a:spcPts val="0"/>
              </a:spcAft>
              <a:buNone/>
            </a:pPr>
            <a:r>
              <a:rPr lang="es-ES" sz="2600" b="0" i="0" u="none" strike="noStrike" cap="none">
                <a:solidFill>
                  <a:srgbClr val="003348"/>
                </a:solidFill>
                <a:latin typeface="Montserrat"/>
                <a:ea typeface="Montserrat"/>
                <a:cs typeface="Montserrat"/>
                <a:sym typeface="Montserrat"/>
              </a:rPr>
              <a:t> </a:t>
            </a:r>
            <a:endParaRPr sz="26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170"/>
              <a:buFont typeface="Arial"/>
              <a:buChar char="•"/>
            </a:pPr>
            <a:r>
              <a:rPr lang="es-ES" sz="2600" b="0" i="0" u="none" strike="noStrike" cap="none">
                <a:solidFill>
                  <a:srgbClr val="003348"/>
                </a:solidFill>
                <a:latin typeface="Montserrat"/>
                <a:ea typeface="Montserrat"/>
                <a:cs typeface="Montserrat"/>
                <a:sym typeface="Montserrat"/>
              </a:rPr>
              <a:t>Premises are automatically deemed uninhabitable if:</a:t>
            </a:r>
            <a:endParaRPr sz="26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Failure to appropriately exterminate rodents or insect infestations (i.e. bedbugs)</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Broken locks</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Non-compliance with applicable building, housing, and health codes</a:t>
            </a:r>
            <a:endParaRPr sz="24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680" name="Google Shape;680;p112"/>
          <p:cNvSpPr txBox="1"/>
          <p:nvPr/>
        </p:nvSpPr>
        <p:spPr>
          <a:xfrm>
            <a:off x="6857640" y="167760"/>
            <a:ext cx="4749840" cy="11584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2800" b="1" i="0" u="none" strike="noStrike" cap="none">
                <a:solidFill>
                  <a:srgbClr val="FFA300"/>
                </a:solidFill>
                <a:latin typeface="Barlow Condensed"/>
                <a:ea typeface="Barlow Condensed"/>
                <a:cs typeface="Barlow Condensed"/>
                <a:sym typeface="Barlow Condensed"/>
              </a:rPr>
              <a:t>¿</a:t>
            </a:r>
            <a:r>
              <a:rPr lang="es-ES" sz="3000" b="1" i="0" u="none" strike="noStrike" cap="none">
                <a:solidFill>
                  <a:srgbClr val="FFA300"/>
                </a:solidFill>
                <a:latin typeface="Barlow Condensed"/>
                <a:ea typeface="Barlow Condensed"/>
                <a:cs typeface="Barlow Condensed"/>
                <a:sym typeface="Barlow Condensed"/>
              </a:rPr>
              <a:t>Qué es la Habitabilidad según la Ley WoH? (Cont.)</a:t>
            </a:r>
            <a:endParaRPr sz="3000" b="0" i="0" u="none" strike="noStrike" cap="none">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84"/>
        <p:cNvGrpSpPr/>
        <p:nvPr/>
      </p:nvGrpSpPr>
      <p:grpSpPr>
        <a:xfrm>
          <a:off x="0" y="0"/>
          <a:ext cx="0" cy="0"/>
          <a:chOff x="0" y="0"/>
          <a:chExt cx="0" cy="0"/>
        </a:xfrm>
      </p:grpSpPr>
      <p:sp>
        <p:nvSpPr>
          <p:cNvPr id="685" name="Google Shape;685;p113"/>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Landlord Obligations Under WOH</a:t>
            </a:r>
            <a:endParaRPr sz="3200" b="0" i="0" u="none" strike="noStrike" cap="none">
              <a:latin typeface="Arial"/>
              <a:ea typeface="Arial"/>
              <a:cs typeface="Arial"/>
              <a:sym typeface="Arial"/>
            </a:endParaRPr>
          </a:p>
        </p:txBody>
      </p:sp>
      <p:sp>
        <p:nvSpPr>
          <p:cNvPr id="686" name="Google Shape;686;p113"/>
          <p:cNvSpPr txBox="1"/>
          <p:nvPr/>
        </p:nvSpPr>
        <p:spPr>
          <a:xfrm>
            <a:off x="6934680" y="1578600"/>
            <a:ext cx="4828680" cy="5125680"/>
          </a:xfrm>
          <a:prstGeom prst="rect">
            <a:avLst/>
          </a:prstGeom>
          <a:noFill/>
          <a:ln>
            <a:noFill/>
          </a:ln>
        </p:spPr>
        <p:txBody>
          <a:bodyPr spcFirstLastPara="1" wrap="square" lIns="91425" tIns="45700" rIns="91425" bIns="45700" anchor="t" anchorCtr="0">
            <a:noAutofit/>
          </a:bodyPr>
          <a:lstStyle/>
          <a:p>
            <a:pPr marL="463679" marR="0" lvl="0" indent="-388799" algn="l" rtl="0">
              <a:lnSpc>
                <a:spcPct val="90000"/>
              </a:lnSpc>
              <a:spcBef>
                <a:spcPts val="0"/>
              </a:spcBef>
              <a:spcAft>
                <a:spcPts val="0"/>
              </a:spcAft>
              <a:buClr>
                <a:srgbClr val="003348"/>
              </a:buClr>
              <a:buSzPts val="990"/>
              <a:buFont typeface="Arial"/>
              <a:buChar char="•"/>
            </a:pPr>
            <a:r>
              <a:rPr lang="es-ES" sz="2200" b="0" i="0" u="none" strike="noStrike" cap="none">
                <a:solidFill>
                  <a:srgbClr val="FFA300"/>
                </a:solidFill>
                <a:latin typeface="Montserrat Medium"/>
                <a:ea typeface="Montserrat Medium"/>
                <a:cs typeface="Montserrat Medium"/>
                <a:sym typeface="Montserrat Medium"/>
              </a:rPr>
              <a:t>¿Qué sucede si se incumple el requisito de habitabilidad?</a:t>
            </a:r>
            <a:endParaRPr sz="2200" b="0" i="0" u="none" strike="noStrike" cap="none">
              <a:latin typeface="Arial"/>
              <a:ea typeface="Arial"/>
              <a:cs typeface="Arial"/>
              <a:sym typeface="Arial"/>
            </a:endParaRPr>
          </a:p>
          <a:p>
            <a:pPr marL="463679" marR="0" lvl="0" indent="-388799" algn="l" rtl="0">
              <a:lnSpc>
                <a:spcPct val="90000"/>
              </a:lnSpc>
              <a:spcBef>
                <a:spcPts val="0"/>
              </a:spcBef>
              <a:spcAft>
                <a:spcPts val="0"/>
              </a:spcAft>
              <a:buClr>
                <a:srgbClr val="003348"/>
              </a:buClr>
              <a:buSzPts val="990"/>
              <a:buFont typeface="Arial"/>
              <a:buChar char="•"/>
            </a:pPr>
            <a:r>
              <a:rPr lang="es-ES" sz="2200" b="0" i="0" u="none" strike="noStrike" cap="none">
                <a:solidFill>
                  <a:srgbClr val="FFA300"/>
                </a:solidFill>
                <a:latin typeface="Montserrat Medium"/>
                <a:ea typeface="Montserrat Medium"/>
                <a:cs typeface="Montserrat Medium"/>
                <a:sym typeface="Montserrat Medium"/>
              </a:rPr>
              <a:t> </a:t>
            </a:r>
            <a:endParaRPr sz="2200" b="0" i="0" u="none" strike="noStrike" cap="none">
              <a:latin typeface="Arial"/>
              <a:ea typeface="Arial"/>
              <a:cs typeface="Arial"/>
              <a:sym typeface="Arial"/>
            </a:endParaRPr>
          </a:p>
          <a:p>
            <a:pPr marL="463679" marR="0" lvl="0" indent="-388799" algn="l" rtl="0">
              <a:lnSpc>
                <a:spcPct val="90000"/>
              </a:lnSpc>
              <a:spcBef>
                <a:spcPts val="0"/>
              </a:spcBef>
              <a:spcAft>
                <a:spcPts val="0"/>
              </a:spcAft>
              <a:buClr>
                <a:srgbClr val="003348"/>
              </a:buClr>
              <a:buSzPts val="990"/>
              <a:buFont typeface="Arial"/>
              <a:buChar char="•"/>
            </a:pPr>
            <a:r>
              <a:rPr lang="es-ES" sz="2200" b="0" i="0" u="none" strike="noStrike" cap="none">
                <a:solidFill>
                  <a:srgbClr val="FFA300"/>
                </a:solidFill>
                <a:latin typeface="Montserrat Medium"/>
                <a:ea typeface="Montserrat Medium"/>
                <a:cs typeface="Montserrat Medium"/>
                <a:sym typeface="Montserrat Medium"/>
              </a:rPr>
              <a:t>El Arrendador debe de recibir un aviso de emisión por escrito o electrónico razonablemente completo.</a:t>
            </a:r>
            <a:endParaRPr sz="2200" b="0" i="0" u="none" strike="noStrike" cap="none">
              <a:latin typeface="Arial"/>
              <a:ea typeface="Arial"/>
              <a:cs typeface="Arial"/>
              <a:sym typeface="Arial"/>
            </a:endParaRPr>
          </a:p>
          <a:p>
            <a:pPr marL="920880" marR="0" lvl="1" indent="-388800" algn="l" rtl="0">
              <a:lnSpc>
                <a:spcPct val="9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Medium"/>
                <a:ea typeface="Montserrat Medium"/>
                <a:cs typeface="Montserrat Medium"/>
                <a:sym typeface="Montserrat Medium"/>
              </a:rPr>
              <a:t> </a:t>
            </a:r>
            <a:endParaRPr sz="2000" b="0" i="0" u="none" strike="noStrike" cap="none">
              <a:latin typeface="Arial"/>
              <a:ea typeface="Arial"/>
              <a:cs typeface="Arial"/>
              <a:sym typeface="Arial"/>
            </a:endParaRPr>
          </a:p>
          <a:p>
            <a:pPr marL="920880" marR="0" lvl="1" indent="-388800" algn="l" rtl="0">
              <a:lnSpc>
                <a:spcPct val="9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Medium"/>
                <a:ea typeface="Montserrat Medium"/>
                <a:cs typeface="Montserrat Medium"/>
                <a:sym typeface="Montserrat Medium"/>
              </a:rPr>
              <a:t>El Arrendador debe de responder dentro e las 24 horas posteriores a la notificación</a:t>
            </a:r>
            <a:endParaRPr sz="2000" b="0" i="0" u="none" strike="noStrike" cap="none">
              <a:latin typeface="Arial"/>
              <a:ea typeface="Arial"/>
              <a:cs typeface="Arial"/>
              <a:sym typeface="Arial"/>
            </a:endParaRPr>
          </a:p>
        </p:txBody>
      </p:sp>
      <p:sp>
        <p:nvSpPr>
          <p:cNvPr id="687" name="Google Shape;687;p113"/>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50759" algn="l" rtl="0">
              <a:lnSpc>
                <a:spcPct val="90000"/>
              </a:lnSpc>
              <a:spcBef>
                <a:spcPts val="0"/>
              </a:spcBef>
              <a:spcAft>
                <a:spcPts val="0"/>
              </a:spcAft>
              <a:buNone/>
            </a:pPr>
            <a:r>
              <a:rPr lang="es-ES" sz="2600" b="0" i="0" u="none" strike="noStrike" cap="none">
                <a:solidFill>
                  <a:srgbClr val="003348"/>
                </a:solidFill>
                <a:latin typeface="Montserrat"/>
                <a:ea typeface="Montserrat"/>
                <a:cs typeface="Montserrat"/>
                <a:sym typeface="Montserrat"/>
              </a:rPr>
              <a:t> </a:t>
            </a:r>
            <a:endParaRPr sz="26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170"/>
              <a:buFont typeface="Arial"/>
              <a:buChar char="•"/>
            </a:pPr>
            <a:r>
              <a:rPr lang="es-ES" sz="2600" b="0" i="0" u="none" strike="noStrike" cap="none">
                <a:solidFill>
                  <a:srgbClr val="003348"/>
                </a:solidFill>
                <a:latin typeface="Montserrat"/>
                <a:ea typeface="Montserrat"/>
                <a:cs typeface="Montserrat"/>
                <a:sym typeface="Montserrat"/>
              </a:rPr>
              <a:t>What happens if habitability requirement breached?</a:t>
            </a:r>
            <a:endParaRPr sz="26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170"/>
              <a:buFont typeface="Arial"/>
              <a:buChar char="•"/>
            </a:pPr>
            <a:r>
              <a:rPr lang="es-ES" sz="2600" b="0" i="0" u="none" strike="noStrike" cap="none">
                <a:solidFill>
                  <a:srgbClr val="003348"/>
                </a:solidFill>
                <a:latin typeface="Montserrat"/>
                <a:ea typeface="Montserrat"/>
                <a:cs typeface="Montserrat"/>
                <a:sym typeface="Montserrat"/>
              </a:rPr>
              <a:t>LL must receive reasonably complete written or electronic notice of issue.</a:t>
            </a:r>
            <a:endParaRPr sz="26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LL must respond within </a:t>
            </a:r>
            <a:r>
              <a:rPr lang="es-ES" sz="2400" b="0" i="0" u="sng" strike="noStrike" cap="none">
                <a:solidFill>
                  <a:srgbClr val="003348"/>
                </a:solidFill>
                <a:latin typeface="Montserrat"/>
                <a:ea typeface="Montserrat"/>
                <a:cs typeface="Montserrat"/>
                <a:sym typeface="Montserrat"/>
              </a:rPr>
              <a:t>24 hours</a:t>
            </a:r>
            <a:r>
              <a:rPr lang="es-ES" sz="2400" b="0" i="0" u="none" strike="noStrike" cap="none">
                <a:solidFill>
                  <a:srgbClr val="003348"/>
                </a:solidFill>
                <a:latin typeface="Montserrat"/>
                <a:ea typeface="Montserrat"/>
                <a:cs typeface="Montserrat"/>
                <a:sym typeface="Montserrat"/>
              </a:rPr>
              <a:t> after notice</a:t>
            </a:r>
            <a:endParaRPr sz="2400" b="0" i="0" u="none" strike="noStrike" cap="none">
              <a:latin typeface="Arial"/>
              <a:ea typeface="Arial"/>
              <a:cs typeface="Arial"/>
              <a:sym typeface="Arial"/>
            </a:endParaRPr>
          </a:p>
        </p:txBody>
      </p:sp>
      <p:sp>
        <p:nvSpPr>
          <p:cNvPr id="688" name="Google Shape;688;p113"/>
          <p:cNvSpPr txBox="1"/>
          <p:nvPr/>
        </p:nvSpPr>
        <p:spPr>
          <a:xfrm>
            <a:off x="6934680" y="167760"/>
            <a:ext cx="4672800" cy="11584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Obligaciones del Arrendador según WOH</a:t>
            </a:r>
            <a:endParaRPr sz="3000" b="0" i="0" u="none" strike="noStrike" cap="none">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2"/>
        <p:cNvGrpSpPr/>
        <p:nvPr/>
      </p:nvGrpSpPr>
      <p:grpSpPr>
        <a:xfrm>
          <a:off x="0" y="0"/>
          <a:ext cx="0" cy="0"/>
          <a:chOff x="0" y="0"/>
          <a:chExt cx="0" cy="0"/>
        </a:xfrm>
      </p:grpSpPr>
      <p:sp>
        <p:nvSpPr>
          <p:cNvPr id="693" name="Google Shape;693;p114"/>
          <p:cNvSpPr txBox="1"/>
          <p:nvPr/>
        </p:nvSpPr>
        <p:spPr>
          <a:xfrm>
            <a:off x="1583280" y="153720"/>
            <a:ext cx="5008320" cy="10227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Landlord Obligations Under WOH</a:t>
            </a:r>
            <a:endParaRPr sz="3200" b="0" i="0" u="none" strike="noStrike" cap="none">
              <a:latin typeface="Arial"/>
              <a:ea typeface="Arial"/>
              <a:cs typeface="Arial"/>
              <a:sym typeface="Arial"/>
            </a:endParaRPr>
          </a:p>
        </p:txBody>
      </p:sp>
      <p:sp>
        <p:nvSpPr>
          <p:cNvPr id="694" name="Google Shape;694;p114"/>
          <p:cNvSpPr txBox="1"/>
          <p:nvPr/>
        </p:nvSpPr>
        <p:spPr>
          <a:xfrm>
            <a:off x="6848280" y="1176480"/>
            <a:ext cx="5194440" cy="4818960"/>
          </a:xfrm>
          <a:prstGeom prst="rect">
            <a:avLst/>
          </a:prstGeom>
          <a:noFill/>
          <a:ln>
            <a:noFill/>
          </a:ln>
        </p:spPr>
        <p:txBody>
          <a:bodyPr spcFirstLastPara="1" wrap="square" lIns="91425" tIns="45700" rIns="91425" bIns="45700" anchor="t" anchorCtr="0">
            <a:noAutofit/>
          </a:bodyPr>
          <a:lstStyle/>
          <a:p>
            <a:pPr marL="455760" marR="0" lvl="0" indent="-343080" algn="l" rtl="0">
              <a:lnSpc>
                <a:spcPct val="90000"/>
              </a:lnSpc>
              <a:spcBef>
                <a:spcPts val="0"/>
              </a:spcBef>
              <a:spcAft>
                <a:spcPts val="0"/>
              </a:spcAft>
              <a:buClr>
                <a:srgbClr val="003348"/>
              </a:buClr>
              <a:buSzPts val="990"/>
              <a:buFont typeface="Arial"/>
              <a:buChar char="•"/>
            </a:pPr>
            <a:r>
              <a:rPr lang="es-ES" sz="2200" b="0" i="0" u="none" strike="noStrike" cap="none">
                <a:solidFill>
                  <a:srgbClr val="FFA300"/>
                </a:solidFill>
                <a:latin typeface="Montserrat Medium"/>
                <a:ea typeface="Montserrat Medium"/>
                <a:cs typeface="Montserrat Medium"/>
                <a:sym typeface="Montserrat Medium"/>
              </a:rPr>
              <a:t>¿Qué se considera un aviso apropiado?</a:t>
            </a:r>
            <a:endParaRPr sz="2200" b="0" i="0" u="none" strike="noStrike" cap="none">
              <a:latin typeface="Arial"/>
              <a:ea typeface="Arial"/>
              <a:cs typeface="Arial"/>
              <a:sym typeface="Arial"/>
            </a:endParaRPr>
          </a:p>
          <a:p>
            <a:pPr marL="455760" marR="0" lvl="0" indent="-343080" algn="l" rtl="0">
              <a:lnSpc>
                <a:spcPct val="90000"/>
              </a:lnSpc>
              <a:spcBef>
                <a:spcPts val="601"/>
              </a:spcBef>
              <a:spcAft>
                <a:spcPts val="0"/>
              </a:spcAft>
              <a:buClr>
                <a:srgbClr val="003348"/>
              </a:buClr>
              <a:buSzPts val="900"/>
              <a:buFont typeface="Arial"/>
              <a:buChar char="•"/>
            </a:pPr>
            <a:r>
              <a:rPr lang="es-ES" sz="2000" b="0" i="0" u="none" strike="noStrike" cap="none">
                <a:solidFill>
                  <a:srgbClr val="FFA300"/>
                </a:solidFill>
                <a:latin typeface="Montserrat Medium"/>
                <a:ea typeface="Montserrat Medium"/>
                <a:cs typeface="Montserrat Medium"/>
                <a:sym typeface="Montserrat Medium"/>
              </a:rPr>
              <a:t>El aviso por escrito o electrónico</a:t>
            </a:r>
            <a:endParaRPr sz="2000" b="0" i="0" u="none" strike="noStrike" cap="none">
              <a:latin typeface="Arial"/>
              <a:ea typeface="Arial"/>
              <a:cs typeface="Arial"/>
              <a:sym typeface="Arial"/>
            </a:endParaRPr>
          </a:p>
          <a:p>
            <a:pPr marL="855719" marR="0" lvl="2" indent="-285839" algn="l" rtl="0">
              <a:lnSpc>
                <a:spcPct val="90000"/>
              </a:lnSpc>
              <a:spcBef>
                <a:spcPts val="601"/>
              </a:spcBef>
              <a:spcAft>
                <a:spcPts val="0"/>
              </a:spcAft>
              <a:buClr>
                <a:srgbClr val="003348"/>
              </a:buClr>
              <a:buSzPts val="810"/>
              <a:buFont typeface="Arial"/>
              <a:buChar char="•"/>
            </a:pPr>
            <a:r>
              <a:rPr lang="es-ES" sz="1800" b="0" i="0" u="none" strike="noStrike" cap="none">
                <a:solidFill>
                  <a:srgbClr val="FFA300"/>
                </a:solidFill>
                <a:latin typeface="Montserrat Medium"/>
                <a:ea typeface="Montserrat Medium"/>
                <a:cs typeface="Montserrat Medium"/>
                <a:sym typeface="Montserrat Medium"/>
              </a:rPr>
              <a:t>Dirección de correo electrónico, teléfono, portal electrónico especificado en el contrato de alquiler</a:t>
            </a:r>
            <a:endParaRPr sz="1800" b="0" i="0" u="none" strike="noStrike" cap="none">
              <a:latin typeface="Arial"/>
              <a:ea typeface="Arial"/>
              <a:cs typeface="Arial"/>
              <a:sym typeface="Arial"/>
            </a:endParaRPr>
          </a:p>
          <a:p>
            <a:pPr marL="855719" marR="0" lvl="2" indent="-285839" algn="l" rtl="0">
              <a:lnSpc>
                <a:spcPct val="90000"/>
              </a:lnSpc>
              <a:spcBef>
                <a:spcPts val="601"/>
              </a:spcBef>
              <a:spcAft>
                <a:spcPts val="0"/>
              </a:spcAft>
              <a:buClr>
                <a:srgbClr val="003348"/>
              </a:buClr>
              <a:buSzPts val="810"/>
              <a:buFont typeface="Arial"/>
              <a:buChar char="•"/>
            </a:pPr>
            <a:r>
              <a:rPr lang="es-ES" sz="1800" b="0" i="0" u="none" strike="noStrike" cap="none">
                <a:solidFill>
                  <a:srgbClr val="FFA300"/>
                </a:solidFill>
                <a:latin typeface="Montserrat Medium"/>
                <a:ea typeface="Montserrat Medium"/>
                <a:cs typeface="Montserrat Medium"/>
                <a:sym typeface="Montserrat Medium"/>
              </a:rPr>
              <a:t>Es válida cualquier otra manera en la que el Arrendador y el inquilino se hayan comunicado previamente</a:t>
            </a:r>
            <a:endParaRPr sz="1800" b="0" i="0" u="none" strike="noStrike" cap="none">
              <a:latin typeface="Arial"/>
              <a:ea typeface="Arial"/>
              <a:cs typeface="Arial"/>
              <a:sym typeface="Arial"/>
            </a:endParaRPr>
          </a:p>
          <a:p>
            <a:pPr marL="455760" marR="0" lvl="0" indent="-343080" algn="l" rtl="0">
              <a:lnSpc>
                <a:spcPct val="90000"/>
              </a:lnSpc>
              <a:spcBef>
                <a:spcPts val="601"/>
              </a:spcBef>
              <a:spcAft>
                <a:spcPts val="0"/>
              </a:spcAft>
              <a:buClr>
                <a:srgbClr val="003348"/>
              </a:buClr>
              <a:buSzPts val="900"/>
              <a:buFont typeface="Arial"/>
              <a:buChar char="•"/>
            </a:pPr>
            <a:r>
              <a:rPr lang="es-ES" sz="2000" b="0" i="0" u="none" strike="noStrike" cap="none">
                <a:solidFill>
                  <a:srgbClr val="FFA300"/>
                </a:solidFill>
                <a:latin typeface="Montserrat Medium"/>
                <a:ea typeface="Montserrat Medium"/>
                <a:cs typeface="Montserrat Medium"/>
                <a:sym typeface="Montserrat Medium"/>
              </a:rPr>
              <a:t>Si entrega el aviso de manera electrónica, el inquilino debe conservar pruebas suficientes de la entrega del aviso electrónico</a:t>
            </a:r>
            <a:endParaRPr sz="2000" b="0" i="0" u="none" strike="noStrike" cap="none">
              <a:latin typeface="Arial"/>
              <a:ea typeface="Arial"/>
              <a:cs typeface="Arial"/>
              <a:sym typeface="Arial"/>
            </a:endParaRPr>
          </a:p>
          <a:p>
            <a:pPr marL="855719" marR="0" lvl="2" indent="-285839" algn="l" rtl="0">
              <a:lnSpc>
                <a:spcPct val="90000"/>
              </a:lnSpc>
              <a:spcBef>
                <a:spcPts val="601"/>
              </a:spcBef>
              <a:spcAft>
                <a:spcPts val="0"/>
              </a:spcAft>
              <a:buClr>
                <a:srgbClr val="003348"/>
              </a:buClr>
              <a:buSzPts val="810"/>
              <a:buFont typeface="Arial"/>
              <a:buChar char="•"/>
            </a:pPr>
            <a:r>
              <a:rPr lang="es-ES" sz="1800" b="0" i="0" u="none" strike="noStrike" cap="none">
                <a:solidFill>
                  <a:srgbClr val="FFA300"/>
                </a:solidFill>
                <a:latin typeface="Montserrat Medium"/>
                <a:ea typeface="Montserrat Medium"/>
                <a:cs typeface="Montserrat Medium"/>
                <a:sym typeface="Montserrat Medium"/>
              </a:rPr>
              <a:t>Es decir, guardar correo electrónico o captura de pantalla </a:t>
            </a:r>
            <a:endParaRPr sz="1800" b="0" i="0" u="none" strike="noStrike" cap="none">
              <a:latin typeface="Arial"/>
              <a:ea typeface="Arial"/>
              <a:cs typeface="Arial"/>
              <a:sym typeface="Arial"/>
            </a:endParaRPr>
          </a:p>
        </p:txBody>
      </p:sp>
      <p:sp>
        <p:nvSpPr>
          <p:cNvPr id="695" name="Google Shape;695;p114"/>
          <p:cNvSpPr txBox="1"/>
          <p:nvPr/>
        </p:nvSpPr>
        <p:spPr>
          <a:xfrm>
            <a:off x="1583280" y="1176480"/>
            <a:ext cx="5194440" cy="55278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48"/>
              </a:buClr>
              <a:buSzPts val="1170"/>
              <a:buFont typeface="Arial"/>
              <a:buChar char="•"/>
            </a:pPr>
            <a:r>
              <a:rPr lang="es-ES" sz="2600" b="0" i="0" u="none" strike="noStrike" cap="none">
                <a:solidFill>
                  <a:srgbClr val="003348"/>
                </a:solidFill>
                <a:latin typeface="Montserrat"/>
                <a:ea typeface="Montserrat"/>
                <a:cs typeface="Montserrat"/>
                <a:sym typeface="Montserrat"/>
              </a:rPr>
              <a:t>What is appropriate notice?</a:t>
            </a:r>
            <a:endParaRPr sz="26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170"/>
              <a:buFont typeface="Arial"/>
              <a:buChar char="•"/>
            </a:pPr>
            <a:r>
              <a:rPr lang="es-ES" sz="2600" b="0" i="0" u="none" strike="noStrike" cap="none">
                <a:solidFill>
                  <a:srgbClr val="003348"/>
                </a:solidFill>
                <a:latin typeface="Montserrat"/>
                <a:ea typeface="Montserrat"/>
                <a:cs typeface="Montserrat"/>
                <a:sym typeface="Montserrat"/>
              </a:rPr>
              <a:t>Written or electronic</a:t>
            </a:r>
            <a:endParaRPr sz="26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Email address, phone, electronic portal specified in rental agreement</a:t>
            </a:r>
            <a:endParaRPr sz="2400" b="0" i="0" u="none" strike="noStrike" cap="none">
              <a:latin typeface="Arial"/>
              <a:ea typeface="Arial"/>
              <a:cs typeface="Arial"/>
              <a:sym typeface="Arial"/>
            </a:endParaRPr>
          </a:p>
          <a:p>
            <a:pPr marL="685800" marR="0" lvl="1" indent="-22860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Any other manner in which LL and tenant previously communicated is valid</a:t>
            </a:r>
            <a:endParaRPr sz="24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Tenant must retain sufficient proof of delivery of electronic notice</a:t>
            </a:r>
            <a:endParaRPr sz="2800" b="0" i="0" u="none" strike="noStrike" cap="none">
              <a:latin typeface="Arial"/>
              <a:ea typeface="Arial"/>
              <a:cs typeface="Arial"/>
              <a:sym typeface="Arial"/>
            </a:endParaRPr>
          </a:p>
          <a:p>
            <a:pPr marL="685800" marR="0" lvl="1" indent="-2286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i.e. save email or screenshot</a:t>
            </a:r>
            <a:endParaRPr sz="24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696" name="Google Shape;696;p114"/>
          <p:cNvSpPr txBox="1"/>
          <p:nvPr/>
        </p:nvSpPr>
        <p:spPr>
          <a:xfrm>
            <a:off x="6777720" y="155880"/>
            <a:ext cx="4923000" cy="102276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Obligaciones del </a:t>
            </a:r>
            <a:br>
              <a:rPr lang="es-ES" sz="1800" b="0" i="0" u="none" strike="noStrike" cap="none"/>
            </a:br>
            <a:r>
              <a:rPr lang="es-ES" sz="3000" b="1" i="0" u="none" strike="noStrike" cap="none">
                <a:solidFill>
                  <a:srgbClr val="FFA300"/>
                </a:solidFill>
                <a:latin typeface="Barlow Condensed"/>
                <a:ea typeface="Barlow Condensed"/>
                <a:cs typeface="Barlow Condensed"/>
                <a:sym typeface="Barlow Condensed"/>
              </a:rPr>
              <a:t>Arrendador según WOH</a:t>
            </a:r>
            <a:endParaRPr sz="3000" b="0" i="0" u="none" strike="noStrike" cap="none">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0"/>
        <p:cNvGrpSpPr/>
        <p:nvPr/>
      </p:nvGrpSpPr>
      <p:grpSpPr>
        <a:xfrm>
          <a:off x="0" y="0"/>
          <a:ext cx="0" cy="0"/>
          <a:chOff x="0" y="0"/>
          <a:chExt cx="0" cy="0"/>
        </a:xfrm>
      </p:grpSpPr>
      <p:sp>
        <p:nvSpPr>
          <p:cNvPr id="701" name="Google Shape;701;p115"/>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Landlord Obligations Under WOH</a:t>
            </a:r>
            <a:endParaRPr sz="3200" b="0" i="0" u="none" strike="noStrike" cap="none">
              <a:latin typeface="Arial"/>
              <a:ea typeface="Arial"/>
              <a:cs typeface="Arial"/>
              <a:sym typeface="Arial"/>
            </a:endParaRPr>
          </a:p>
        </p:txBody>
      </p:sp>
      <p:sp>
        <p:nvSpPr>
          <p:cNvPr id="702" name="Google Shape;702;p115"/>
          <p:cNvSpPr txBox="1"/>
          <p:nvPr/>
        </p:nvSpPr>
        <p:spPr>
          <a:xfrm>
            <a:off x="6934680" y="1578600"/>
            <a:ext cx="4749840" cy="5125680"/>
          </a:xfrm>
          <a:prstGeom prst="rect">
            <a:avLst/>
          </a:prstGeom>
          <a:noFill/>
          <a:ln>
            <a:noFill/>
          </a:ln>
        </p:spPr>
        <p:txBody>
          <a:bodyPr spcFirstLastPara="1" wrap="square" lIns="91425" tIns="45700" rIns="91425" bIns="45700" anchor="t" anchorCtr="0">
            <a:noAutofit/>
          </a:bodyPr>
          <a:lstStyle/>
          <a:p>
            <a:pPr marL="463679" marR="0" lvl="0" indent="-360359" algn="l" rtl="0">
              <a:lnSpc>
                <a:spcPct val="90000"/>
              </a:lnSpc>
              <a:spcBef>
                <a:spcPts val="0"/>
              </a:spcBef>
              <a:spcAft>
                <a:spcPts val="0"/>
              </a:spcAft>
              <a:buClr>
                <a:srgbClr val="003348"/>
              </a:buClr>
              <a:buSzPts val="990"/>
              <a:buFont typeface="Arial"/>
              <a:buChar char="•"/>
            </a:pPr>
            <a:r>
              <a:rPr lang="es-ES" sz="2200" b="0" i="0" u="none" strike="noStrike" cap="none">
                <a:solidFill>
                  <a:srgbClr val="FFA300"/>
                </a:solidFill>
                <a:latin typeface="Montserrat Medium"/>
                <a:ea typeface="Montserrat Medium"/>
                <a:cs typeface="Montserrat Medium"/>
                <a:sym typeface="Montserrat Medium"/>
              </a:rPr>
              <a:t>La respuesta debe indicar la intención del Arrendador para solucionar el problema y el plazo para llevarlo a cabo.</a:t>
            </a:r>
            <a:endParaRPr sz="2200" b="0" i="0" u="none" strike="noStrike" cap="none">
              <a:latin typeface="Arial"/>
              <a:ea typeface="Arial"/>
              <a:cs typeface="Arial"/>
              <a:sym typeface="Arial"/>
            </a:endParaRPr>
          </a:p>
          <a:p>
            <a:pPr marL="800280" marR="0" lvl="0" indent="-343079" algn="l" rtl="0">
              <a:lnSpc>
                <a:spcPct val="90000"/>
              </a:lnSpc>
              <a:spcBef>
                <a:spcPts val="0"/>
              </a:spcBef>
              <a:spcAft>
                <a:spcPts val="0"/>
              </a:spcAft>
              <a:buClr>
                <a:srgbClr val="003348"/>
              </a:buClr>
              <a:buSzPts val="990"/>
              <a:buFont typeface="Arial"/>
              <a:buChar char="•"/>
            </a:pPr>
            <a:r>
              <a:rPr lang="es-ES" sz="2200" b="0" i="0" u="none" strike="noStrike" cap="none">
                <a:solidFill>
                  <a:srgbClr val="FFA300"/>
                </a:solidFill>
                <a:latin typeface="Montserrat Medium"/>
                <a:ea typeface="Montserrat Medium"/>
                <a:cs typeface="Montserrat Medium"/>
                <a:sym typeface="Montserrat Medium"/>
              </a:rPr>
              <a:t> </a:t>
            </a:r>
            <a:endParaRPr sz="2200" b="0" i="0" u="none" strike="noStrike" cap="none">
              <a:latin typeface="Arial"/>
              <a:ea typeface="Arial"/>
              <a:cs typeface="Arial"/>
              <a:sym typeface="Arial"/>
            </a:endParaRPr>
          </a:p>
          <a:p>
            <a:pPr marL="463679" marR="0" lvl="0" indent="-360359" algn="l" rtl="0">
              <a:lnSpc>
                <a:spcPct val="90000"/>
              </a:lnSpc>
              <a:spcBef>
                <a:spcPts val="0"/>
              </a:spcBef>
              <a:spcAft>
                <a:spcPts val="0"/>
              </a:spcAft>
              <a:buClr>
                <a:srgbClr val="003348"/>
              </a:buClr>
              <a:buSzPts val="990"/>
              <a:buFont typeface="Arial"/>
              <a:buChar char="•"/>
            </a:pPr>
            <a:r>
              <a:rPr lang="es-ES" sz="2200" b="0" i="0" u="none" strike="noStrike" cap="none">
                <a:solidFill>
                  <a:srgbClr val="FFA300"/>
                </a:solidFill>
                <a:latin typeface="Montserrat Medium"/>
                <a:ea typeface="Montserrat Medium"/>
                <a:cs typeface="Montserrat Medium"/>
                <a:sym typeface="Montserrat Medium"/>
              </a:rPr>
              <a:t>NO aplica si la afectación es causada por el comportamiento del inquilino o de un huésped del inquilino</a:t>
            </a:r>
            <a:endParaRPr sz="2200" b="0" i="0" u="none" strike="noStrike" cap="none">
              <a:latin typeface="Arial"/>
              <a:ea typeface="Arial"/>
              <a:cs typeface="Arial"/>
              <a:sym typeface="Arial"/>
            </a:endParaRPr>
          </a:p>
          <a:p>
            <a:pPr marL="920880" marR="0" lvl="1" indent="-360360" algn="l" rtl="0">
              <a:lnSpc>
                <a:spcPct val="90000"/>
              </a:lnSpc>
              <a:spcBef>
                <a:spcPts val="0"/>
              </a:spcBef>
              <a:spcAft>
                <a:spcPts val="0"/>
              </a:spcAft>
              <a:buClr>
                <a:srgbClr val="003348"/>
              </a:buClr>
              <a:buSzPts val="900"/>
              <a:buFont typeface="Arial"/>
              <a:buChar char="•"/>
            </a:pPr>
            <a:r>
              <a:rPr lang="es-ES" sz="2000" b="0" i="0" u="none" strike="noStrike" cap="none">
                <a:solidFill>
                  <a:srgbClr val="FFA300"/>
                </a:solidFill>
                <a:latin typeface="Montserrat Medium"/>
                <a:ea typeface="Montserrat Medium"/>
                <a:cs typeface="Montserrat Medium"/>
                <a:sym typeface="Montserrat Medium"/>
              </a:rPr>
              <a:t>Excepto en casos que son resultado de violencia doméstica contra el inquilino</a:t>
            </a:r>
            <a:endParaRPr sz="2000" b="0" i="0" u="none" strike="noStrike" cap="none">
              <a:latin typeface="Arial"/>
              <a:ea typeface="Arial"/>
              <a:cs typeface="Arial"/>
              <a:sym typeface="Arial"/>
            </a:endParaRPr>
          </a:p>
        </p:txBody>
      </p:sp>
      <p:sp>
        <p:nvSpPr>
          <p:cNvPr id="703" name="Google Shape;703;p115"/>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50759"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Response must indicate LL’s intention in remedying issue and timeframe.</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Does NOT apply if condition caused by tenant’s or tenant’s guest’s behavior</a:t>
            </a:r>
            <a:endParaRPr sz="2800" b="0" i="0" u="none" strike="noStrike" cap="none">
              <a:latin typeface="Arial"/>
              <a:ea typeface="Arial"/>
              <a:cs typeface="Arial"/>
              <a:sym typeface="Arial"/>
            </a:endParaRPr>
          </a:p>
          <a:p>
            <a:pPr marL="685800" marR="0" lvl="1" indent="-2286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Unless result of domestic violence</a:t>
            </a:r>
            <a:endParaRPr sz="24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704" name="Google Shape;704;p115"/>
          <p:cNvSpPr txBox="1"/>
          <p:nvPr/>
        </p:nvSpPr>
        <p:spPr>
          <a:xfrm>
            <a:off x="6934680" y="167760"/>
            <a:ext cx="467280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Obligaciones del Arrendador según WOH</a:t>
            </a:r>
            <a:endParaRPr sz="3000" b="0" i="0" u="none" strike="noStrike" cap="none">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8"/>
        <p:cNvGrpSpPr/>
        <p:nvPr/>
      </p:nvGrpSpPr>
      <p:grpSpPr>
        <a:xfrm>
          <a:off x="0" y="0"/>
          <a:ext cx="0" cy="0"/>
          <a:chOff x="0" y="0"/>
          <a:chExt cx="0" cy="0"/>
        </a:xfrm>
      </p:grpSpPr>
      <p:sp>
        <p:nvSpPr>
          <p:cNvPr id="709" name="Google Shape;709;p116"/>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Landlord Obligations Under WOH</a:t>
            </a:r>
            <a:endParaRPr sz="3200" b="0" i="0" u="none" strike="noStrike" cap="none">
              <a:latin typeface="Arial"/>
              <a:ea typeface="Arial"/>
              <a:cs typeface="Arial"/>
              <a:sym typeface="Arial"/>
            </a:endParaRPr>
          </a:p>
        </p:txBody>
      </p:sp>
      <p:sp>
        <p:nvSpPr>
          <p:cNvPr id="710" name="Google Shape;710;p116"/>
          <p:cNvSpPr txBox="1"/>
          <p:nvPr/>
        </p:nvSpPr>
        <p:spPr>
          <a:xfrm>
            <a:off x="6777720" y="1564560"/>
            <a:ext cx="4964760" cy="5125680"/>
          </a:xfrm>
          <a:prstGeom prst="rect">
            <a:avLst/>
          </a:prstGeom>
          <a:noFill/>
          <a:ln>
            <a:noFill/>
          </a:ln>
        </p:spPr>
        <p:txBody>
          <a:bodyPr spcFirstLastPara="1" wrap="square" lIns="91425" tIns="45700" rIns="91425" bIns="45700" anchor="t" anchorCtr="0">
            <a:noAutofit/>
          </a:bodyPr>
          <a:lstStyle/>
          <a:p>
            <a:pPr marL="463679" marR="0" lvl="0" indent="-369719" algn="l" rtl="0">
              <a:lnSpc>
                <a:spcPct val="90000"/>
              </a:lnSpc>
              <a:spcBef>
                <a:spcPts val="0"/>
              </a:spcBef>
              <a:spcAft>
                <a:spcPts val="0"/>
              </a:spcAft>
              <a:buClr>
                <a:srgbClr val="003348"/>
              </a:buClr>
              <a:buSzPts val="990"/>
              <a:buFont typeface="Arial"/>
              <a:buChar char="•"/>
            </a:pPr>
            <a:r>
              <a:rPr lang="es-ES" sz="2200" b="0" i="0" u="none" strike="noStrike" cap="none">
                <a:solidFill>
                  <a:srgbClr val="FFA300"/>
                </a:solidFill>
                <a:latin typeface="Montserrat Medium"/>
                <a:ea typeface="Montserrat Medium"/>
                <a:cs typeface="Montserrat Medium"/>
                <a:sym typeface="Montserrat Medium"/>
              </a:rPr>
              <a:t>¿Excepción por violencia doméstica?</a:t>
            </a:r>
            <a:endParaRPr sz="2200" b="0" i="0" u="none" strike="noStrike" cap="none">
              <a:latin typeface="Arial"/>
              <a:ea typeface="Arial"/>
              <a:cs typeface="Arial"/>
              <a:sym typeface="Arial"/>
            </a:endParaRPr>
          </a:p>
          <a:p>
            <a:pPr marL="920880" marR="0" lvl="1" indent="-369720" algn="l" rtl="0">
              <a:lnSpc>
                <a:spcPct val="90000"/>
              </a:lnSpc>
              <a:spcBef>
                <a:spcPts val="1199"/>
              </a:spcBef>
              <a:spcAft>
                <a:spcPts val="0"/>
              </a:spcAft>
              <a:buClr>
                <a:srgbClr val="003348"/>
              </a:buClr>
              <a:buSzPts val="900"/>
              <a:buFont typeface="Arial"/>
              <a:buChar char="•"/>
            </a:pPr>
            <a:r>
              <a:rPr lang="es-ES" sz="2000" b="0" i="0" u="none" strike="noStrike" cap="none">
                <a:solidFill>
                  <a:srgbClr val="007096"/>
                </a:solidFill>
                <a:latin typeface="Montserrat Medium"/>
                <a:ea typeface="Montserrat Medium"/>
                <a:cs typeface="Montserrat Medium"/>
                <a:sym typeface="Montserrat Medium"/>
              </a:rPr>
              <a:t>Sí, si la conducta indebida por la víctima de violencia doméstica, acoso, o comportamiento sexual no legal, SIEMPRE Y CUANDO se le ha dado un aviso por escrito o electrónico al Arrendador</a:t>
            </a:r>
            <a:endParaRPr sz="2000" b="0" i="0" u="none" strike="noStrike" cap="none">
              <a:latin typeface="Arial"/>
              <a:ea typeface="Arial"/>
              <a:cs typeface="Arial"/>
              <a:sym typeface="Arial"/>
            </a:endParaRPr>
          </a:p>
          <a:p>
            <a:pPr marL="920880" marR="0" lvl="1" indent="-369720" algn="l" rtl="0">
              <a:lnSpc>
                <a:spcPct val="90000"/>
              </a:lnSpc>
              <a:spcBef>
                <a:spcPts val="1199"/>
              </a:spcBef>
              <a:spcAft>
                <a:spcPts val="0"/>
              </a:spcAft>
              <a:buClr>
                <a:srgbClr val="003348"/>
              </a:buClr>
              <a:buSzPts val="900"/>
              <a:buFont typeface="Arial"/>
              <a:buChar char="•"/>
            </a:pPr>
            <a:r>
              <a:rPr lang="es-ES" sz="2000" b="0" i="0" u="none" strike="noStrike" cap="none">
                <a:solidFill>
                  <a:srgbClr val="FFA300"/>
                </a:solidFill>
                <a:latin typeface="Montserrat Medium"/>
                <a:ea typeface="Montserrat Medium"/>
                <a:cs typeface="Montserrat Medium"/>
                <a:sym typeface="Montserrat Medium"/>
              </a:rPr>
              <a:t>Entones no se aplica la excepción por mala conducta, el Arrendador debe solucionar el problema</a:t>
            </a:r>
            <a:endParaRPr sz="2000" b="0" i="0" u="none" strike="noStrike" cap="none">
              <a:latin typeface="Arial"/>
              <a:ea typeface="Arial"/>
              <a:cs typeface="Arial"/>
              <a:sym typeface="Arial"/>
            </a:endParaRPr>
          </a:p>
        </p:txBody>
      </p:sp>
      <p:sp>
        <p:nvSpPr>
          <p:cNvPr id="711" name="Google Shape;711;p116"/>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50759"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Domestic violence exception?</a:t>
            </a:r>
            <a:endParaRPr sz="2800" b="0" i="0" u="none" strike="noStrike" cap="none">
              <a:latin typeface="Arial"/>
              <a:ea typeface="Arial"/>
              <a:cs typeface="Arial"/>
              <a:sym typeface="Arial"/>
            </a:endParaRPr>
          </a:p>
          <a:p>
            <a:pPr marL="685800" marR="0" lvl="1" indent="-2286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Yes, if misconduct by the victim of DV, unlawful sexual behavior, or stalking AND LL has been given written or electronic notice</a:t>
            </a:r>
            <a:endParaRPr sz="2400" b="0" i="0" u="none" strike="noStrike" cap="none">
              <a:latin typeface="Arial"/>
              <a:ea typeface="Arial"/>
              <a:cs typeface="Arial"/>
              <a:sym typeface="Arial"/>
            </a:endParaRPr>
          </a:p>
          <a:p>
            <a:pPr marL="685800" marR="0" lvl="1" indent="-2286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Then misconduct  exception does not apply, LL needs to fix issue.</a:t>
            </a:r>
            <a:endParaRPr sz="24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712" name="Google Shape;712;p116"/>
          <p:cNvSpPr txBox="1"/>
          <p:nvPr/>
        </p:nvSpPr>
        <p:spPr>
          <a:xfrm>
            <a:off x="6934680" y="167760"/>
            <a:ext cx="467280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Obligaciones del Arrendador según WOH</a:t>
            </a:r>
            <a:endParaRPr sz="3000" b="0" i="0" u="none" strike="noStrike" cap="none">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6"/>
        <p:cNvGrpSpPr/>
        <p:nvPr/>
      </p:nvGrpSpPr>
      <p:grpSpPr>
        <a:xfrm>
          <a:off x="0" y="0"/>
          <a:ext cx="0" cy="0"/>
          <a:chOff x="0" y="0"/>
          <a:chExt cx="0" cy="0"/>
        </a:xfrm>
      </p:grpSpPr>
      <p:sp>
        <p:nvSpPr>
          <p:cNvPr id="717" name="Google Shape;717;p117"/>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200" b="1" i="0" u="none" strike="noStrike" cap="none">
                <a:solidFill>
                  <a:srgbClr val="FFA300"/>
                </a:solidFill>
                <a:latin typeface="Barlow Condensed"/>
                <a:ea typeface="Barlow Condensed"/>
                <a:cs typeface="Barlow Condensed"/>
                <a:sym typeface="Barlow Condensed"/>
              </a:rPr>
              <a:t>Landlord Obligations Under WOH</a:t>
            </a:r>
            <a:endParaRPr sz="3200" b="0" i="0" u="none" strike="noStrike" cap="none">
              <a:latin typeface="Arial"/>
              <a:ea typeface="Arial"/>
              <a:cs typeface="Arial"/>
              <a:sym typeface="Arial"/>
            </a:endParaRPr>
          </a:p>
        </p:txBody>
      </p:sp>
      <p:sp>
        <p:nvSpPr>
          <p:cNvPr id="718" name="Google Shape;718;p117"/>
          <p:cNvSpPr txBox="1"/>
          <p:nvPr/>
        </p:nvSpPr>
        <p:spPr>
          <a:xfrm>
            <a:off x="6934680" y="1578600"/>
            <a:ext cx="4672800" cy="4822200"/>
          </a:xfrm>
          <a:prstGeom prst="rect">
            <a:avLst/>
          </a:prstGeom>
          <a:noFill/>
          <a:ln>
            <a:noFill/>
          </a:ln>
        </p:spPr>
        <p:txBody>
          <a:bodyPr spcFirstLastPara="1" wrap="square" lIns="91425" tIns="45700" rIns="91425" bIns="45700" anchor="t" anchorCtr="0">
            <a:noAutofit/>
          </a:bodyPr>
          <a:lstStyle/>
          <a:p>
            <a:pPr marL="463679" marR="0" lvl="0" indent="-379439" algn="l" rtl="0">
              <a:lnSpc>
                <a:spcPct val="90000"/>
              </a:lnSpc>
              <a:spcBef>
                <a:spcPts val="0"/>
              </a:spcBef>
              <a:spcAft>
                <a:spcPts val="0"/>
              </a:spcAft>
              <a:buClr>
                <a:srgbClr val="003348"/>
              </a:buClr>
              <a:buSzPts val="1080"/>
              <a:buFont typeface="Arial"/>
              <a:buChar char="•"/>
            </a:pPr>
            <a:r>
              <a:rPr lang="es-ES" sz="2400" b="0" i="0" u="none" strike="noStrike" cap="none">
                <a:solidFill>
                  <a:srgbClr val="FFA300"/>
                </a:solidFill>
                <a:latin typeface="Montserrat Medium"/>
                <a:ea typeface="Montserrat Medium"/>
                <a:cs typeface="Montserrat Medium"/>
                <a:sym typeface="Montserrat Medium"/>
              </a:rPr>
              <a:t>Reubicación temporal disponible y pagada por el Arrendador</a:t>
            </a:r>
            <a:endParaRPr sz="2400" b="0" i="0" u="none" strike="noStrike" cap="none">
              <a:latin typeface="Arial"/>
              <a:ea typeface="Arial"/>
              <a:cs typeface="Arial"/>
              <a:sym typeface="Arial"/>
            </a:endParaRPr>
          </a:p>
          <a:p>
            <a:pPr marL="463679" marR="0" lvl="0" indent="-379439" algn="l" rtl="0">
              <a:lnSpc>
                <a:spcPct val="90000"/>
              </a:lnSpc>
              <a:spcBef>
                <a:spcPts val="0"/>
              </a:spcBef>
              <a:spcAft>
                <a:spcPts val="0"/>
              </a:spcAft>
              <a:buClr>
                <a:srgbClr val="003348"/>
              </a:buClr>
              <a:buSzPts val="990"/>
              <a:buFont typeface="Arial"/>
              <a:buChar char="•"/>
            </a:pPr>
            <a:r>
              <a:rPr lang="es-ES" sz="2200" b="0" i="0" u="none" strike="noStrike" cap="none">
                <a:solidFill>
                  <a:srgbClr val="FFA300"/>
                </a:solidFill>
                <a:latin typeface="Montserrat Medium"/>
                <a:ea typeface="Montserrat Medium"/>
                <a:cs typeface="Montserrat Medium"/>
                <a:sym typeface="Montserrat Medium"/>
              </a:rPr>
              <a:t> </a:t>
            </a:r>
            <a:endParaRPr sz="2200" b="0" i="0" u="none" strike="noStrike" cap="none">
              <a:latin typeface="Arial"/>
              <a:ea typeface="Arial"/>
              <a:cs typeface="Arial"/>
              <a:sym typeface="Arial"/>
            </a:endParaRPr>
          </a:p>
          <a:p>
            <a:pPr marL="463679" marR="0" lvl="0" indent="-379439" algn="l" rtl="0">
              <a:lnSpc>
                <a:spcPct val="90000"/>
              </a:lnSpc>
              <a:spcBef>
                <a:spcPts val="0"/>
              </a:spcBef>
              <a:spcAft>
                <a:spcPts val="0"/>
              </a:spcAft>
              <a:buClr>
                <a:srgbClr val="003348"/>
              </a:buClr>
              <a:buSzPts val="1080"/>
              <a:buFont typeface="Arial"/>
              <a:buChar char="•"/>
            </a:pPr>
            <a:r>
              <a:rPr lang="es-ES" sz="2400" b="0" i="0" u="none" strike="noStrike" cap="none">
                <a:solidFill>
                  <a:srgbClr val="FFA300"/>
                </a:solidFill>
                <a:latin typeface="Montserrat Medium"/>
                <a:ea typeface="Montserrat Medium"/>
                <a:cs typeface="Montserrat Medium"/>
                <a:sym typeface="Montserrat Medium"/>
              </a:rPr>
              <a:t>El inquilino sigue siendo responsable de pagar el alquiler</a:t>
            </a:r>
            <a:endParaRPr sz="2400" b="0" i="0" u="none" strike="noStrike" cap="none">
              <a:latin typeface="Arial"/>
              <a:ea typeface="Arial"/>
              <a:cs typeface="Arial"/>
              <a:sym typeface="Arial"/>
            </a:endParaRPr>
          </a:p>
          <a:p>
            <a:pPr marL="920880" marR="0" lvl="1" indent="-379440" algn="l" rtl="0">
              <a:lnSpc>
                <a:spcPct val="90000"/>
              </a:lnSpc>
              <a:spcBef>
                <a:spcPts val="1199"/>
              </a:spcBef>
              <a:spcAft>
                <a:spcPts val="0"/>
              </a:spcAft>
              <a:buClr>
                <a:srgbClr val="003348"/>
              </a:buClr>
              <a:buSzPts val="990"/>
              <a:buFont typeface="Arial"/>
              <a:buChar char="•"/>
            </a:pPr>
            <a:r>
              <a:rPr lang="es-ES" sz="2200" b="0" i="0" u="none" strike="noStrike" cap="none">
                <a:solidFill>
                  <a:srgbClr val="FFA300"/>
                </a:solidFill>
                <a:latin typeface="Montserrat Medium"/>
                <a:ea typeface="Montserrat Medium"/>
                <a:cs typeface="Montserrat Medium"/>
                <a:sym typeface="Montserrat Medium"/>
              </a:rPr>
              <a:t>El Arrendador aún puede iniciar una acción por falta de pago de alquiler</a:t>
            </a:r>
            <a:endParaRPr sz="2200" b="0" i="0" u="none" strike="noStrike" cap="none">
              <a:latin typeface="Arial"/>
              <a:ea typeface="Arial"/>
              <a:cs typeface="Arial"/>
              <a:sym typeface="Arial"/>
            </a:endParaRPr>
          </a:p>
        </p:txBody>
      </p:sp>
      <p:sp>
        <p:nvSpPr>
          <p:cNvPr id="719" name="Google Shape;719;p117"/>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50759"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Temporary relocation available at the expense of LL</a:t>
            </a:r>
            <a:endParaRPr sz="2800" b="0" i="0" u="none" strike="noStrike" cap="none">
              <a:latin typeface="Arial"/>
              <a:ea typeface="Arial"/>
              <a:cs typeface="Arial"/>
              <a:sym typeface="Arial"/>
            </a:endParaRPr>
          </a:p>
          <a:p>
            <a:pPr marL="228600" marR="0" lvl="0" indent="-228600" algn="l" rtl="0">
              <a:lnSpc>
                <a:spcPct val="9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Tenant still responsible for paying rent</a:t>
            </a:r>
            <a:endParaRPr sz="2800" b="0" i="0" u="none" strike="noStrike" cap="none">
              <a:latin typeface="Arial"/>
              <a:ea typeface="Arial"/>
              <a:cs typeface="Arial"/>
              <a:sym typeface="Arial"/>
            </a:endParaRPr>
          </a:p>
          <a:p>
            <a:pPr marL="685800" marR="0" lvl="1" indent="-228600" algn="l" rtl="0">
              <a:lnSpc>
                <a:spcPct val="90000"/>
              </a:lnSpc>
              <a:spcBef>
                <a:spcPts val="499"/>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LL still allowed to initiate action for nonpayment of rent</a:t>
            </a:r>
            <a:endParaRPr sz="24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720" name="Google Shape;720;p117"/>
          <p:cNvSpPr txBox="1"/>
          <p:nvPr/>
        </p:nvSpPr>
        <p:spPr>
          <a:xfrm>
            <a:off x="6934680" y="167760"/>
            <a:ext cx="467280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Obligaciones del Arrendador según WOH</a:t>
            </a:r>
            <a:endParaRPr sz="3000" b="0" i="0" u="none" strike="noStrike" cap="non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4"/>
        <p:cNvGrpSpPr/>
        <p:nvPr/>
      </p:nvGrpSpPr>
      <p:grpSpPr>
        <a:xfrm>
          <a:off x="0" y="0"/>
          <a:ext cx="0" cy="0"/>
          <a:chOff x="0" y="0"/>
          <a:chExt cx="0" cy="0"/>
        </a:xfrm>
      </p:grpSpPr>
      <p:sp>
        <p:nvSpPr>
          <p:cNvPr id="295" name="Google Shape;295;p64"/>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4000" b="1" i="0" u="none" strike="noStrike" cap="none">
                <a:solidFill>
                  <a:srgbClr val="FFA300"/>
                </a:solidFill>
                <a:latin typeface="Barlow Condensed"/>
                <a:ea typeface="Barlow Condensed"/>
                <a:cs typeface="Barlow Condensed"/>
                <a:sym typeface="Barlow Condensed"/>
              </a:rPr>
              <a:t>What obligations apply to mobile home parks?</a:t>
            </a:r>
            <a:endParaRPr sz="4000" b="0" i="0" u="none" strike="noStrike" cap="none">
              <a:latin typeface="Arial"/>
              <a:ea typeface="Arial"/>
              <a:cs typeface="Arial"/>
              <a:sym typeface="Arial"/>
            </a:endParaRPr>
          </a:p>
        </p:txBody>
      </p:sp>
      <p:sp>
        <p:nvSpPr>
          <p:cNvPr id="296" name="Google Shape;296;p64"/>
          <p:cNvSpPr txBox="1"/>
          <p:nvPr/>
        </p:nvSpPr>
        <p:spPr>
          <a:xfrm>
            <a:off x="6857640" y="1326240"/>
            <a:ext cx="5101200" cy="5125680"/>
          </a:xfrm>
          <a:prstGeom prst="rect">
            <a:avLst/>
          </a:prstGeom>
          <a:noFill/>
          <a:ln>
            <a:noFill/>
          </a:ln>
        </p:spPr>
        <p:txBody>
          <a:bodyPr spcFirstLastPara="1" wrap="square" lIns="91425" tIns="45700" rIns="91425" bIns="45700" anchor="t" anchorCtr="0">
            <a:noAutofit/>
          </a:bodyPr>
          <a:lstStyle/>
          <a:p>
            <a:pPr marL="463679" marR="0" lvl="0" indent="-276119" algn="l" rtl="0">
              <a:lnSpc>
                <a:spcPct val="90000"/>
              </a:lnSpc>
              <a:spcBef>
                <a:spcPts val="0"/>
              </a:spcBef>
              <a:spcAft>
                <a:spcPts val="0"/>
              </a:spcAft>
              <a:buClr>
                <a:srgbClr val="003348"/>
              </a:buClr>
              <a:buSzPts val="810"/>
              <a:buFont typeface="Arial"/>
              <a:buChar char="•"/>
            </a:pPr>
            <a:r>
              <a:rPr lang="es-ES" sz="1800" b="0" i="0" u="sng" strike="noStrike" cap="none">
                <a:solidFill>
                  <a:srgbClr val="007096"/>
                </a:solidFill>
                <a:latin typeface="Montserrat Medium"/>
                <a:ea typeface="Montserrat Medium"/>
                <a:cs typeface="Montserrat Medium"/>
                <a:sym typeface="Montserrat Medium"/>
              </a:rPr>
              <a:t>Hay 3 lugares importantes donde están descritas las obligaciones:</a:t>
            </a:r>
            <a:endParaRPr sz="1800" b="0" i="0" u="none" strike="noStrike" cap="none">
              <a:latin typeface="Arial"/>
              <a:ea typeface="Arial"/>
              <a:cs typeface="Arial"/>
              <a:sym typeface="Arial"/>
            </a:endParaRPr>
          </a:p>
          <a:p>
            <a:pPr marL="463679" marR="0" lvl="0" indent="-276119" algn="l" rtl="0">
              <a:lnSpc>
                <a:spcPct val="90000"/>
              </a:lnSpc>
              <a:spcBef>
                <a:spcPts val="1199"/>
              </a:spcBef>
              <a:spcAft>
                <a:spcPts val="0"/>
              </a:spcAft>
              <a:buClr>
                <a:srgbClr val="003348"/>
              </a:buClr>
              <a:buSzPts val="810"/>
              <a:buFont typeface="Arial"/>
              <a:buChar char="•"/>
            </a:pPr>
            <a:r>
              <a:rPr lang="es-ES" sz="1800" b="0" i="0" u="none" strike="noStrike" cap="none">
                <a:solidFill>
                  <a:srgbClr val="FFA300"/>
                </a:solidFill>
                <a:latin typeface="Montserrat Medium"/>
                <a:ea typeface="Montserrat Medium"/>
                <a:cs typeface="Montserrat Medium"/>
                <a:sym typeface="Montserrat Medium"/>
              </a:rPr>
              <a:t>Su contrato de alquiler</a:t>
            </a:r>
            <a:endParaRPr sz="1800" b="0" i="0" u="none" strike="noStrike" cap="none">
              <a:latin typeface="Arial"/>
              <a:ea typeface="Arial"/>
              <a:cs typeface="Arial"/>
              <a:sym typeface="Arial"/>
            </a:endParaRPr>
          </a:p>
          <a:p>
            <a:pPr marL="463679" marR="0" lvl="0" indent="-276119" algn="l" rtl="0">
              <a:lnSpc>
                <a:spcPct val="90000"/>
              </a:lnSpc>
              <a:spcBef>
                <a:spcPts val="1199"/>
              </a:spcBef>
              <a:spcAft>
                <a:spcPts val="0"/>
              </a:spcAft>
              <a:buClr>
                <a:srgbClr val="003348"/>
              </a:buClr>
              <a:buSzPts val="810"/>
              <a:buFont typeface="Arial"/>
              <a:buChar char="•"/>
            </a:pPr>
            <a:r>
              <a:rPr lang="es-ES" sz="1800" b="0" i="0" u="none" strike="noStrike" cap="none">
                <a:solidFill>
                  <a:srgbClr val="FFA300"/>
                </a:solidFill>
                <a:latin typeface="Montserrat Medium"/>
                <a:ea typeface="Montserrat Medium"/>
                <a:cs typeface="Montserrat Medium"/>
                <a:sym typeface="Montserrat Medium"/>
              </a:rPr>
              <a:t>Ley de Predios de Casas Móviles</a:t>
            </a:r>
            <a:endParaRPr sz="1800" b="0" i="0" u="none" strike="noStrike" cap="none">
              <a:latin typeface="Arial"/>
              <a:ea typeface="Arial"/>
              <a:cs typeface="Arial"/>
              <a:sym typeface="Arial"/>
            </a:endParaRPr>
          </a:p>
          <a:p>
            <a:pPr marL="920880" marR="0" lvl="1" indent="-276120" algn="l" rtl="0">
              <a:lnSpc>
                <a:spcPct val="90000"/>
              </a:lnSpc>
              <a:spcBef>
                <a:spcPts val="1199"/>
              </a:spcBef>
              <a:spcAft>
                <a:spcPts val="0"/>
              </a:spcAft>
              <a:buClr>
                <a:srgbClr val="003348"/>
              </a:buClr>
              <a:buSzPts val="810"/>
              <a:buFont typeface="Arial"/>
              <a:buChar char="•"/>
            </a:pPr>
            <a:r>
              <a:rPr lang="es-ES" sz="1800" b="0" i="0" u="none" strike="noStrike" cap="none">
                <a:solidFill>
                  <a:srgbClr val="FFA300"/>
                </a:solidFill>
                <a:latin typeface="Montserrat Medium"/>
                <a:ea typeface="Montserrat Medium"/>
                <a:cs typeface="Montserrat Medium"/>
                <a:sym typeface="Montserrat Medium"/>
              </a:rPr>
              <a:t>Obligaciones específicas de los predios de casas móviles respecto a sus inquilinos</a:t>
            </a:r>
            <a:endParaRPr sz="1800" b="0" i="0" u="none" strike="noStrike" cap="none">
              <a:latin typeface="Arial"/>
              <a:ea typeface="Arial"/>
              <a:cs typeface="Arial"/>
              <a:sym typeface="Arial"/>
            </a:endParaRPr>
          </a:p>
          <a:p>
            <a:pPr marL="920880" marR="0" lvl="2" indent="-347760" algn="l" rtl="0">
              <a:lnSpc>
                <a:spcPct val="90000"/>
              </a:lnSpc>
              <a:spcBef>
                <a:spcPts val="1199"/>
              </a:spcBef>
              <a:spcAft>
                <a:spcPts val="0"/>
              </a:spcAft>
              <a:buClr>
                <a:srgbClr val="003348"/>
              </a:buClr>
              <a:buSzPts val="810"/>
              <a:buFont typeface="Arial"/>
              <a:buChar char="•"/>
            </a:pPr>
            <a:r>
              <a:rPr lang="es-ES" sz="1800" b="0" i="0" u="sng" strike="noStrike" cap="none">
                <a:solidFill>
                  <a:srgbClr val="007096"/>
                </a:solidFill>
                <a:latin typeface="Montserrat Medium"/>
                <a:ea typeface="Montserrat Medium"/>
                <a:cs typeface="Montserrat Medium"/>
                <a:sym typeface="Montserrat Medium"/>
              </a:rPr>
              <a:t>¡No se puede renunciar a sus derechos en un contrato de arrendamiento!</a:t>
            </a:r>
            <a:endParaRPr sz="1800" b="0" i="0" u="none" strike="noStrike" cap="none">
              <a:latin typeface="Arial"/>
              <a:ea typeface="Arial"/>
              <a:cs typeface="Arial"/>
              <a:sym typeface="Arial"/>
            </a:endParaRPr>
          </a:p>
          <a:p>
            <a:pPr marL="920880" marR="0" lvl="2" indent="-347760" algn="l" rtl="0">
              <a:lnSpc>
                <a:spcPct val="90000"/>
              </a:lnSpc>
              <a:spcBef>
                <a:spcPts val="1199"/>
              </a:spcBef>
              <a:spcAft>
                <a:spcPts val="0"/>
              </a:spcAft>
              <a:buClr>
                <a:srgbClr val="003348"/>
              </a:buClr>
              <a:buSzPts val="810"/>
              <a:buFont typeface="Arial"/>
              <a:buChar char="•"/>
            </a:pPr>
            <a:r>
              <a:rPr lang="es-ES" sz="1800" b="0" i="0" u="none" strike="noStrike" cap="none">
                <a:solidFill>
                  <a:srgbClr val="FFA300"/>
                </a:solidFill>
                <a:latin typeface="Montserrat Medium"/>
                <a:ea typeface="Montserrat Medium"/>
                <a:cs typeface="Montserrat Medium"/>
                <a:sym typeface="Montserrat Medium"/>
              </a:rPr>
              <a:t>Por ejemplo, bajo “actos prohibidos”, § 38,-12-212.3.  Responsabilidades del arrendador-actos prohibidos</a:t>
            </a:r>
            <a:endParaRPr sz="1800" b="0" i="0" u="none" strike="noStrike" cap="none">
              <a:latin typeface="Arial"/>
              <a:ea typeface="Arial"/>
              <a:cs typeface="Arial"/>
              <a:sym typeface="Arial"/>
            </a:endParaRPr>
          </a:p>
          <a:p>
            <a:pPr marL="463679" marR="0" lvl="0" indent="-347759" algn="l" rtl="0">
              <a:lnSpc>
                <a:spcPct val="90000"/>
              </a:lnSpc>
              <a:spcBef>
                <a:spcPts val="1199"/>
              </a:spcBef>
              <a:spcAft>
                <a:spcPts val="0"/>
              </a:spcAft>
              <a:buClr>
                <a:srgbClr val="003348"/>
              </a:buClr>
              <a:buSzPts val="810"/>
              <a:buFont typeface="Arial"/>
              <a:buChar char="•"/>
            </a:pPr>
            <a:r>
              <a:rPr lang="es-ES" sz="1800" b="0" i="0" u="none" strike="noStrike" cap="none">
                <a:solidFill>
                  <a:srgbClr val="FFA300"/>
                </a:solidFill>
                <a:latin typeface="Montserrat Medium"/>
                <a:ea typeface="Montserrat Medium"/>
                <a:cs typeface="Montserrat Medium"/>
                <a:sym typeface="Montserrat Medium"/>
              </a:rPr>
              <a:t>Leyes generales de Colorado para arrendadores/inquilinos, Garantía de Habitabilidad</a:t>
            </a:r>
            <a:endParaRPr sz="1800" b="0" i="0" u="none" strike="noStrike" cap="none">
              <a:latin typeface="Arial"/>
              <a:ea typeface="Arial"/>
              <a:cs typeface="Arial"/>
              <a:sym typeface="Arial"/>
            </a:endParaRPr>
          </a:p>
        </p:txBody>
      </p:sp>
      <p:sp>
        <p:nvSpPr>
          <p:cNvPr id="297" name="Google Shape;297;p64"/>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203040" algn="l" rtl="0">
              <a:lnSpc>
                <a:spcPct val="90000"/>
              </a:lnSpc>
              <a:spcBef>
                <a:spcPts val="1001"/>
              </a:spcBef>
              <a:spcAft>
                <a:spcPts val="0"/>
              </a:spcAft>
              <a:buClr>
                <a:srgbClr val="003348"/>
              </a:buClr>
              <a:buSzPts val="1080"/>
              <a:buFont typeface="Arial"/>
              <a:buChar char="•"/>
            </a:pPr>
            <a:r>
              <a:rPr lang="es-ES" sz="2400" b="0" i="0" u="sng" strike="noStrike" cap="none">
                <a:solidFill>
                  <a:srgbClr val="003348"/>
                </a:solidFill>
                <a:latin typeface="Montserrat"/>
                <a:ea typeface="Montserrat"/>
                <a:cs typeface="Montserrat"/>
                <a:sym typeface="Montserrat"/>
              </a:rPr>
              <a:t>3 Important Places to Look:</a:t>
            </a:r>
            <a:endParaRPr sz="2400" b="0" i="0" u="none" strike="noStrike" cap="none">
              <a:latin typeface="Arial"/>
              <a:ea typeface="Arial"/>
              <a:cs typeface="Arial"/>
              <a:sym typeface="Arial"/>
            </a:endParaRPr>
          </a:p>
          <a:p>
            <a:pPr marL="228600" marR="0" lvl="0" indent="-20304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Your Rental Agreement</a:t>
            </a:r>
            <a:endParaRPr sz="2400" b="0" i="0" u="none" strike="noStrike" cap="none">
              <a:latin typeface="Arial"/>
              <a:ea typeface="Arial"/>
              <a:cs typeface="Arial"/>
              <a:sym typeface="Arial"/>
            </a:endParaRPr>
          </a:p>
          <a:p>
            <a:pPr marL="228600" marR="0" lvl="0" indent="-20304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Mobile Home Park Act: </a:t>
            </a:r>
            <a:endParaRPr sz="2400" b="0" i="0" u="none" strike="noStrike" cap="none">
              <a:latin typeface="Arial"/>
              <a:ea typeface="Arial"/>
              <a:cs typeface="Arial"/>
              <a:sym typeface="Arial"/>
            </a:endParaRPr>
          </a:p>
          <a:p>
            <a:pPr marL="914400" marR="0" lvl="1" indent="-38088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Specific obligations of mobile home parks to their tenants</a:t>
            </a:r>
            <a:endParaRPr sz="2400" b="0" i="0" u="none" strike="noStrike" cap="none">
              <a:latin typeface="Arial"/>
              <a:ea typeface="Arial"/>
              <a:cs typeface="Arial"/>
              <a:sym typeface="Arial"/>
            </a:endParaRPr>
          </a:p>
          <a:p>
            <a:pPr marL="914400" marR="0" lvl="1" indent="-380880" algn="l" rtl="0">
              <a:lnSpc>
                <a:spcPct val="90000"/>
              </a:lnSpc>
              <a:spcBef>
                <a:spcPts val="1001"/>
              </a:spcBef>
              <a:spcAft>
                <a:spcPts val="0"/>
              </a:spcAft>
              <a:buClr>
                <a:srgbClr val="003348"/>
              </a:buClr>
              <a:buSzPts val="1080"/>
              <a:buFont typeface="Arial"/>
              <a:buChar char="•"/>
            </a:pPr>
            <a:r>
              <a:rPr lang="es-ES" sz="2400" b="0" i="0" u="sng" strike="noStrike" cap="none">
                <a:solidFill>
                  <a:srgbClr val="003348"/>
                </a:solidFill>
                <a:latin typeface="Montserrat"/>
                <a:ea typeface="Montserrat"/>
                <a:cs typeface="Montserrat"/>
                <a:sym typeface="Montserrat"/>
              </a:rPr>
              <a:t>Your rights cannot be waived in a lease!</a:t>
            </a:r>
            <a:endParaRPr sz="2400" b="0" i="0" u="none" strike="noStrike" cap="none">
              <a:latin typeface="Arial"/>
              <a:ea typeface="Arial"/>
              <a:cs typeface="Arial"/>
              <a:sym typeface="Arial"/>
            </a:endParaRPr>
          </a:p>
          <a:p>
            <a:pPr marL="914400" marR="0" lvl="1" indent="-38088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For example, § 38-12-212.3. Responsibilities of landlord--acts prohibited</a:t>
            </a:r>
            <a:endParaRPr sz="2400" b="0" i="0" u="none" strike="noStrike" cap="none">
              <a:latin typeface="Arial"/>
              <a:ea typeface="Arial"/>
              <a:cs typeface="Arial"/>
              <a:sym typeface="Arial"/>
            </a:endParaRPr>
          </a:p>
          <a:p>
            <a:pPr marL="228600" marR="0" lvl="0" indent="-20304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General CO landlord/tenant laws, Warranty of Habitability</a:t>
            </a:r>
            <a:endParaRPr sz="24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ES" sz="2400" b="0" i="0" u="none" strike="noStrike" cap="none">
                <a:solidFill>
                  <a:srgbClr val="003348"/>
                </a:solidFill>
                <a:latin typeface="Montserrat"/>
                <a:ea typeface="Montserrat"/>
                <a:cs typeface="Montserrat"/>
                <a:sym typeface="Montserrat"/>
              </a:rPr>
              <a:t> </a:t>
            </a:r>
            <a:endParaRPr sz="24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298" name="Google Shape;298;p64"/>
          <p:cNvSpPr txBox="1"/>
          <p:nvPr/>
        </p:nvSpPr>
        <p:spPr>
          <a:xfrm>
            <a:off x="6684480" y="167760"/>
            <a:ext cx="5274720" cy="11584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¿Qué obligaciones aplican a los Predios de Casas Móviles?</a:t>
            </a:r>
            <a:endParaRPr sz="3000" b="0" i="0" u="none" strike="noStrike" cap="none">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4"/>
        <p:cNvGrpSpPr/>
        <p:nvPr/>
      </p:nvGrpSpPr>
      <p:grpSpPr>
        <a:xfrm>
          <a:off x="0" y="0"/>
          <a:ext cx="0" cy="0"/>
          <a:chOff x="0" y="0"/>
          <a:chExt cx="0" cy="0"/>
        </a:xfrm>
      </p:grpSpPr>
      <p:sp>
        <p:nvSpPr>
          <p:cNvPr id="725" name="Google Shape;725;p118"/>
          <p:cNvSpPr txBox="1"/>
          <p:nvPr/>
        </p:nvSpPr>
        <p:spPr>
          <a:xfrm>
            <a:off x="1520280" y="54000"/>
            <a:ext cx="5644800" cy="10335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600" b="1" i="0" u="none" strike="noStrike" cap="none">
                <a:solidFill>
                  <a:srgbClr val="FFA300"/>
                </a:solidFill>
                <a:latin typeface="Barlow Condensed"/>
                <a:ea typeface="Barlow Condensed"/>
                <a:cs typeface="Barlow Condensed"/>
                <a:sym typeface="Barlow Condensed"/>
              </a:rPr>
              <a:t>HOW TO CONTACT CPLP:</a:t>
            </a:r>
            <a:endParaRPr sz="3600" b="0" i="0" u="none" strike="noStrike" cap="none">
              <a:latin typeface="Arial"/>
              <a:ea typeface="Arial"/>
              <a:cs typeface="Arial"/>
              <a:sym typeface="Arial"/>
            </a:endParaRPr>
          </a:p>
        </p:txBody>
      </p:sp>
      <p:sp>
        <p:nvSpPr>
          <p:cNvPr id="726" name="Google Shape;726;p118"/>
          <p:cNvSpPr txBox="1"/>
          <p:nvPr/>
        </p:nvSpPr>
        <p:spPr>
          <a:xfrm>
            <a:off x="6934680" y="946800"/>
            <a:ext cx="5194440" cy="5757480"/>
          </a:xfrm>
          <a:prstGeom prst="rect">
            <a:avLst/>
          </a:prstGeom>
          <a:noFill/>
          <a:ln>
            <a:noFill/>
          </a:ln>
        </p:spPr>
        <p:txBody>
          <a:bodyPr spcFirstLastPara="1" wrap="square" lIns="91425" tIns="45700" rIns="91425" bIns="45700" anchor="t" anchorCtr="0">
            <a:noAutofit/>
          </a:bodyPr>
          <a:lstStyle/>
          <a:p>
            <a:pPr marL="228600" marR="0" lvl="0" indent="0"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22860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727" name="Google Shape;727;p118"/>
          <p:cNvSpPr txBox="1"/>
          <p:nvPr/>
        </p:nvSpPr>
        <p:spPr>
          <a:xfrm>
            <a:off x="1583280" y="1087560"/>
            <a:ext cx="5194440" cy="53226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Online Intake Form:</a:t>
            </a:r>
            <a:endParaRPr sz="2800" b="0" i="0" u="none" strike="noStrike" cap="none">
              <a:latin typeface="Arial"/>
              <a:ea typeface="Arial"/>
              <a:cs typeface="Arial"/>
              <a:sym typeface="Arial"/>
            </a:endParaRPr>
          </a:p>
          <a:p>
            <a:pPr marL="228600" marR="0" lvl="0" indent="0" algn="l" rtl="0">
              <a:lnSpc>
                <a:spcPct val="80000"/>
              </a:lnSpc>
              <a:spcBef>
                <a:spcPts val="1001"/>
              </a:spcBef>
              <a:spcAft>
                <a:spcPts val="0"/>
              </a:spcAft>
              <a:buNone/>
            </a:pPr>
            <a:r>
              <a:rPr lang="es-ES" sz="2200" b="0" i="0" u="sng" strike="noStrike" cap="none">
                <a:solidFill>
                  <a:schemeClr val="hlink"/>
                </a:solidFill>
                <a:latin typeface="Montserrat"/>
                <a:ea typeface="Montserrat"/>
                <a:cs typeface="Montserrat"/>
                <a:sym typeface="Montserrat"/>
                <a:hlinkClick r:id="rId3"/>
              </a:rPr>
              <a:t>CPLP Intake Form Just Housing and Mobile Home Initiatives</a:t>
            </a:r>
            <a:endParaRPr sz="2200" b="0" i="0" u="none" strike="noStrike" cap="none">
              <a:latin typeface="Arial"/>
              <a:ea typeface="Arial"/>
              <a:cs typeface="Arial"/>
              <a:sym typeface="Arial"/>
            </a:endParaRPr>
          </a:p>
          <a:p>
            <a:pPr marL="228600" marR="0" lvl="0" indent="-228600" algn="l" rtl="0">
              <a:lnSpc>
                <a:spcPct val="80000"/>
              </a:lnSpc>
              <a:spcBef>
                <a:spcPts val="1001"/>
              </a:spcBef>
              <a:spcAft>
                <a:spcPts val="0"/>
              </a:spcAft>
              <a:buClr>
                <a:srgbClr val="003348"/>
              </a:buClr>
              <a:buSzPts val="1260"/>
              <a:buFont typeface="Arial"/>
              <a:buChar char="•"/>
            </a:pPr>
            <a:r>
              <a:rPr lang="es-ES" sz="2800" b="0" i="0" u="none" strike="noStrike" cap="none">
                <a:solidFill>
                  <a:srgbClr val="003348"/>
                </a:solidFill>
                <a:latin typeface="Montserrat"/>
                <a:ea typeface="Montserrat"/>
                <a:cs typeface="Montserrat"/>
                <a:sym typeface="Montserrat"/>
              </a:rPr>
              <a:t>Email:</a:t>
            </a:r>
            <a:endParaRPr sz="2800" b="0" i="0" u="none" strike="noStrike" cap="none">
              <a:latin typeface="Arial"/>
              <a:ea typeface="Arial"/>
              <a:cs typeface="Arial"/>
              <a:sym typeface="Arial"/>
            </a:endParaRPr>
          </a:p>
          <a:p>
            <a:pPr marL="228600" marR="0" lvl="0" indent="0" algn="l" rtl="0">
              <a:lnSpc>
                <a:spcPct val="80000"/>
              </a:lnSpc>
              <a:spcBef>
                <a:spcPts val="1001"/>
              </a:spcBef>
              <a:spcAft>
                <a:spcPts val="0"/>
              </a:spcAft>
              <a:buNone/>
            </a:pPr>
            <a:r>
              <a:rPr lang="es-ES" sz="1800" b="1" i="0" u="sng" strike="noStrike" cap="none">
                <a:solidFill>
                  <a:schemeClr val="hlink"/>
                </a:solidFill>
                <a:latin typeface="Montserrat"/>
                <a:ea typeface="Montserrat"/>
                <a:cs typeface="Montserrat"/>
                <a:sym typeface="Montserrat"/>
                <a:hlinkClick r:id="rId4"/>
              </a:rPr>
              <a:t>contact@copovertylawproject.org</a:t>
            </a:r>
            <a:endParaRPr sz="1800" b="0" i="0" u="none" strike="noStrike" cap="none">
              <a:latin typeface="Arial"/>
              <a:ea typeface="Arial"/>
              <a:cs typeface="Arial"/>
              <a:sym typeface="Arial"/>
            </a:endParaRPr>
          </a:p>
          <a:p>
            <a:pPr marL="228600" marR="0" lvl="0" indent="0" algn="l" rtl="0">
              <a:lnSpc>
                <a:spcPct val="80000"/>
              </a:lnSpc>
              <a:spcBef>
                <a:spcPts val="1001"/>
              </a:spcBef>
              <a:spcAft>
                <a:spcPts val="0"/>
              </a:spcAft>
              <a:buNone/>
            </a:pPr>
            <a:r>
              <a:rPr lang="es-ES" sz="1800" b="1" i="0" u="none" strike="noStrike" cap="none">
                <a:solidFill>
                  <a:srgbClr val="003348"/>
                </a:solidFill>
                <a:latin typeface="Montserrat"/>
                <a:ea typeface="Montserrat"/>
                <a:cs typeface="Montserrat"/>
                <a:sym typeface="Montserrat"/>
              </a:rPr>
              <a:t> </a:t>
            </a:r>
            <a:endParaRPr sz="1800" b="0" i="0" u="none" strike="noStrike" cap="none">
              <a:latin typeface="Arial"/>
              <a:ea typeface="Arial"/>
              <a:cs typeface="Arial"/>
              <a:sym typeface="Arial"/>
            </a:endParaRPr>
          </a:p>
          <a:p>
            <a:pPr marL="228600" marR="0" lvl="0" indent="-216000" algn="l" rtl="0">
              <a:lnSpc>
                <a:spcPct val="80000"/>
              </a:lnSpc>
              <a:spcBef>
                <a:spcPts val="1001"/>
              </a:spcBef>
              <a:spcAft>
                <a:spcPts val="0"/>
              </a:spcAft>
              <a:buClr>
                <a:srgbClr val="003348"/>
              </a:buClr>
              <a:buSzPts val="1170"/>
              <a:buFont typeface="Arial"/>
              <a:buChar char="•"/>
            </a:pPr>
            <a:r>
              <a:rPr lang="es-ES" sz="2600" b="0" i="0" u="none" strike="noStrike" cap="none">
                <a:solidFill>
                  <a:srgbClr val="003348"/>
                </a:solidFill>
                <a:latin typeface="Montserrat"/>
                <a:ea typeface="Montserrat"/>
                <a:cs typeface="Montserrat"/>
                <a:sym typeface="Montserrat"/>
              </a:rPr>
              <a:t>Phone number (English):</a:t>
            </a:r>
            <a:endParaRPr sz="2600" b="0" i="0" u="none" strike="noStrike" cap="none">
              <a:latin typeface="Arial"/>
              <a:ea typeface="Arial"/>
              <a:cs typeface="Arial"/>
              <a:sym typeface="Arial"/>
            </a:endParaRPr>
          </a:p>
          <a:p>
            <a:pPr marL="228600" marR="0" lvl="0" indent="0" algn="l" rtl="0">
              <a:lnSpc>
                <a:spcPct val="80000"/>
              </a:lnSpc>
              <a:spcBef>
                <a:spcPts val="1001"/>
              </a:spcBef>
              <a:spcAft>
                <a:spcPts val="0"/>
              </a:spcAft>
              <a:buNone/>
            </a:pPr>
            <a:r>
              <a:rPr lang="es-ES" sz="2600" b="1" i="0" u="none" strike="noStrike" cap="none">
                <a:solidFill>
                  <a:srgbClr val="FFA300"/>
                </a:solidFill>
                <a:latin typeface="Montserrat"/>
                <a:ea typeface="Montserrat"/>
                <a:cs typeface="Montserrat"/>
                <a:sym typeface="Montserrat"/>
              </a:rPr>
              <a:t>(720) 515-6130</a:t>
            </a:r>
            <a:endParaRPr sz="2600" b="0" i="0" u="none" strike="noStrike" cap="none">
              <a:latin typeface="Arial"/>
              <a:ea typeface="Arial"/>
              <a:cs typeface="Arial"/>
              <a:sym typeface="Arial"/>
            </a:endParaRPr>
          </a:p>
          <a:p>
            <a:pPr marL="228600" marR="0" lvl="0" indent="-216000" algn="l" rtl="0">
              <a:lnSpc>
                <a:spcPct val="80000"/>
              </a:lnSpc>
              <a:spcBef>
                <a:spcPts val="1001"/>
              </a:spcBef>
              <a:spcAft>
                <a:spcPts val="0"/>
              </a:spcAft>
              <a:buClr>
                <a:srgbClr val="003348"/>
              </a:buClr>
              <a:buSzPts val="1170"/>
              <a:buFont typeface="Arial"/>
              <a:buChar char="•"/>
            </a:pPr>
            <a:r>
              <a:rPr lang="es-ES" sz="2600" b="0" i="0" u="none" strike="noStrike" cap="none">
                <a:solidFill>
                  <a:srgbClr val="003348"/>
                </a:solidFill>
                <a:latin typeface="Montserrat"/>
                <a:ea typeface="Montserrat"/>
                <a:cs typeface="Montserrat"/>
                <a:sym typeface="Montserrat"/>
              </a:rPr>
              <a:t>Phone number (Spanish):</a:t>
            </a:r>
            <a:endParaRPr sz="2600" b="0" i="0" u="none" strike="noStrike" cap="none">
              <a:latin typeface="Arial"/>
              <a:ea typeface="Arial"/>
              <a:cs typeface="Arial"/>
              <a:sym typeface="Arial"/>
            </a:endParaRPr>
          </a:p>
          <a:p>
            <a:pPr marL="228600" marR="0" lvl="0" indent="0" algn="l" rtl="0">
              <a:lnSpc>
                <a:spcPct val="80000"/>
              </a:lnSpc>
              <a:spcBef>
                <a:spcPts val="1001"/>
              </a:spcBef>
              <a:spcAft>
                <a:spcPts val="0"/>
              </a:spcAft>
              <a:buNone/>
            </a:pPr>
            <a:r>
              <a:rPr lang="es-ES" sz="2200" b="1" i="0" u="none" strike="noStrike" cap="none">
                <a:solidFill>
                  <a:srgbClr val="FFA300"/>
                </a:solidFill>
                <a:latin typeface="Montserrat"/>
                <a:ea typeface="Montserrat"/>
                <a:cs typeface="Montserrat"/>
                <a:sym typeface="Montserrat"/>
              </a:rPr>
              <a:t>(720) 500-2587</a:t>
            </a:r>
            <a:endParaRPr sz="2200" b="0" i="0" u="none" strike="noStrike" cap="none">
              <a:latin typeface="Arial"/>
              <a:ea typeface="Arial"/>
              <a:cs typeface="Arial"/>
              <a:sym typeface="Arial"/>
            </a:endParaRPr>
          </a:p>
          <a:p>
            <a:pPr marL="228600" marR="0" lvl="0" indent="-216000" algn="l" rtl="0">
              <a:lnSpc>
                <a:spcPct val="80000"/>
              </a:lnSpc>
              <a:spcBef>
                <a:spcPts val="1001"/>
              </a:spcBef>
              <a:spcAft>
                <a:spcPts val="0"/>
              </a:spcAft>
              <a:buClr>
                <a:srgbClr val="003348"/>
              </a:buClr>
              <a:buSzPts val="1170"/>
              <a:buFont typeface="Arial"/>
              <a:buChar char="•"/>
            </a:pPr>
            <a:r>
              <a:rPr lang="es-ES" sz="2600" b="0" i="0" u="none" strike="noStrike" cap="none">
                <a:solidFill>
                  <a:srgbClr val="003348"/>
                </a:solidFill>
                <a:latin typeface="Montserrat"/>
                <a:ea typeface="Montserrat"/>
                <a:cs typeface="Montserrat"/>
                <a:sym typeface="Montserrat"/>
              </a:rPr>
              <a:t>We use Language Line to help in other languages.</a:t>
            </a:r>
            <a:endParaRPr sz="2600" b="0" i="0" u="none" strike="noStrike" cap="none">
              <a:latin typeface="Arial"/>
              <a:ea typeface="Arial"/>
              <a:cs typeface="Arial"/>
              <a:sym typeface="Arial"/>
            </a:endParaRPr>
          </a:p>
          <a:p>
            <a:pPr marL="228600" marR="0" lvl="0" indent="0"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728" name="Google Shape;728;p118"/>
          <p:cNvSpPr txBox="1"/>
          <p:nvPr/>
        </p:nvSpPr>
        <p:spPr>
          <a:xfrm>
            <a:off x="6934680" y="1009800"/>
            <a:ext cx="4672800" cy="57574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rgbClr val="FFA300"/>
              </a:buClr>
              <a:buSzPts val="1080"/>
              <a:buFont typeface="Arial"/>
              <a:buChar char="•"/>
            </a:pPr>
            <a:r>
              <a:rPr lang="es-ES" sz="2400" b="0" i="0" u="none" strike="noStrike" cap="none">
                <a:solidFill>
                  <a:srgbClr val="FFA300"/>
                </a:solidFill>
                <a:latin typeface="Montserrat Medium"/>
                <a:ea typeface="Montserrat Medium"/>
                <a:cs typeface="Montserrat Medium"/>
                <a:sym typeface="Montserrat Medium"/>
              </a:rPr>
              <a:t>Formulario de inscripción en español :</a:t>
            </a:r>
            <a:endParaRPr sz="2400" b="0" i="0" u="none" strike="noStrike" cap="none">
              <a:latin typeface="Arial"/>
              <a:ea typeface="Arial"/>
              <a:cs typeface="Arial"/>
              <a:sym typeface="Arial"/>
            </a:endParaRPr>
          </a:p>
          <a:p>
            <a:pPr marL="228600" marR="0" lvl="0" indent="0" algn="l" rtl="0">
              <a:lnSpc>
                <a:spcPct val="80000"/>
              </a:lnSpc>
              <a:spcBef>
                <a:spcPts val="1001"/>
              </a:spcBef>
              <a:spcAft>
                <a:spcPts val="0"/>
              </a:spcAft>
              <a:buNone/>
            </a:pPr>
            <a:r>
              <a:rPr lang="es-ES" sz="2000" b="0" i="0" u="sng" strike="noStrike" cap="none">
                <a:solidFill>
                  <a:schemeClr val="hlink"/>
                </a:solidFill>
                <a:latin typeface="Montserrat Medium"/>
                <a:ea typeface="Montserrat Medium"/>
                <a:cs typeface="Montserrat Medium"/>
                <a:sym typeface="Montserrat Medium"/>
                <a:hlinkClick r:id="rId5"/>
              </a:rPr>
              <a:t>CPLP Formulario de inscripción en español</a:t>
            </a:r>
            <a:endParaRPr sz="2000" b="0" i="0" u="none" strike="noStrike" cap="none">
              <a:latin typeface="Arial"/>
              <a:ea typeface="Arial"/>
              <a:cs typeface="Arial"/>
              <a:sym typeface="Arial"/>
            </a:endParaRPr>
          </a:p>
          <a:p>
            <a:pPr marL="228600" marR="0" lvl="0" indent="-228600" algn="l" rtl="0">
              <a:lnSpc>
                <a:spcPct val="80000"/>
              </a:lnSpc>
              <a:spcBef>
                <a:spcPts val="1001"/>
              </a:spcBef>
              <a:spcAft>
                <a:spcPts val="0"/>
              </a:spcAft>
              <a:buClr>
                <a:srgbClr val="FFA300"/>
              </a:buClr>
              <a:buSzPts val="1080"/>
              <a:buFont typeface="Arial"/>
              <a:buChar char="•"/>
            </a:pPr>
            <a:r>
              <a:rPr lang="es-ES" sz="2400" b="0" i="0" u="none" strike="noStrike" cap="none">
                <a:solidFill>
                  <a:srgbClr val="FFA300"/>
                </a:solidFill>
                <a:latin typeface="Montserrat Medium"/>
                <a:ea typeface="Montserrat Medium"/>
                <a:cs typeface="Montserrat Medium"/>
                <a:sym typeface="Montserrat Medium"/>
              </a:rPr>
              <a:t>Email:</a:t>
            </a:r>
            <a:endParaRPr sz="2400" b="0" i="0" u="none" strike="noStrike" cap="none">
              <a:latin typeface="Arial"/>
              <a:ea typeface="Arial"/>
              <a:cs typeface="Arial"/>
              <a:sym typeface="Arial"/>
            </a:endParaRPr>
          </a:p>
          <a:p>
            <a:pPr marL="228600" marR="0" lvl="0" indent="0" algn="l" rtl="0">
              <a:lnSpc>
                <a:spcPct val="80000"/>
              </a:lnSpc>
              <a:spcBef>
                <a:spcPts val="1001"/>
              </a:spcBef>
              <a:spcAft>
                <a:spcPts val="0"/>
              </a:spcAft>
              <a:buNone/>
            </a:pPr>
            <a:r>
              <a:rPr lang="es-ES" sz="1800" b="1" i="0" u="sng" strike="noStrike" cap="none">
                <a:solidFill>
                  <a:schemeClr val="hlink"/>
                </a:solidFill>
                <a:latin typeface="Montserrat Medium"/>
                <a:ea typeface="Montserrat Medium"/>
                <a:cs typeface="Montserrat Medium"/>
                <a:sym typeface="Montserrat Medium"/>
                <a:hlinkClick r:id="rId4"/>
              </a:rPr>
              <a:t>contact@copovertylawproject.org</a:t>
            </a:r>
            <a:endParaRPr sz="1800" b="0" i="0" u="none" strike="noStrike" cap="none">
              <a:latin typeface="Arial"/>
              <a:ea typeface="Arial"/>
              <a:cs typeface="Arial"/>
              <a:sym typeface="Arial"/>
            </a:endParaRPr>
          </a:p>
          <a:p>
            <a:pPr marL="228600" marR="0" lvl="0" indent="0" algn="l" rtl="0">
              <a:lnSpc>
                <a:spcPct val="80000"/>
              </a:lnSpc>
              <a:spcBef>
                <a:spcPts val="1001"/>
              </a:spcBef>
              <a:spcAft>
                <a:spcPts val="0"/>
              </a:spcAft>
              <a:buNone/>
            </a:pPr>
            <a:r>
              <a:rPr lang="es-ES" sz="2400" b="0" i="0" u="none" strike="noStrike" cap="none">
                <a:solidFill>
                  <a:srgbClr val="003348"/>
                </a:solidFill>
                <a:latin typeface="Montserrat Medium"/>
                <a:ea typeface="Montserrat Medium"/>
                <a:cs typeface="Montserrat Medium"/>
                <a:sym typeface="Montserrat Medium"/>
              </a:rPr>
              <a:t> </a:t>
            </a:r>
            <a:endParaRPr sz="2400" b="0" i="0" u="none" strike="noStrike" cap="none">
              <a:latin typeface="Arial"/>
              <a:ea typeface="Arial"/>
              <a:cs typeface="Arial"/>
              <a:sym typeface="Arial"/>
            </a:endParaRPr>
          </a:p>
          <a:p>
            <a:pPr marL="228600" marR="0" lvl="0" indent="-203040" algn="l" rtl="0">
              <a:lnSpc>
                <a:spcPct val="80000"/>
              </a:lnSpc>
              <a:spcBef>
                <a:spcPts val="1001"/>
              </a:spcBef>
              <a:spcAft>
                <a:spcPts val="0"/>
              </a:spcAft>
              <a:buClr>
                <a:srgbClr val="FFA300"/>
              </a:buClr>
              <a:buSzPts val="1080"/>
              <a:buFont typeface="Arial"/>
              <a:buChar char="•"/>
            </a:pPr>
            <a:r>
              <a:rPr lang="es-ES" sz="2400" b="0" i="0" u="none" strike="noStrike" cap="none">
                <a:solidFill>
                  <a:srgbClr val="FFA300"/>
                </a:solidFill>
                <a:latin typeface="Montserrat Medium"/>
                <a:ea typeface="Montserrat Medium"/>
                <a:cs typeface="Montserrat Medium"/>
                <a:sym typeface="Montserrat Medium"/>
              </a:rPr>
              <a:t>Número de teléfono (inglés): </a:t>
            </a:r>
            <a:r>
              <a:rPr lang="es-ES" sz="2400" b="0" i="0" u="none" strike="noStrike" cap="none">
                <a:solidFill>
                  <a:srgbClr val="003348"/>
                </a:solidFill>
                <a:latin typeface="Montserrat Medium"/>
                <a:ea typeface="Montserrat Medium"/>
                <a:cs typeface="Montserrat Medium"/>
                <a:sym typeface="Montserrat Medium"/>
              </a:rPr>
              <a:t>(720) 515-6130</a:t>
            </a:r>
            <a:endParaRPr sz="2400" b="0" i="0" u="none" strike="noStrike" cap="none">
              <a:latin typeface="Arial"/>
              <a:ea typeface="Arial"/>
              <a:cs typeface="Arial"/>
              <a:sym typeface="Arial"/>
            </a:endParaRPr>
          </a:p>
          <a:p>
            <a:pPr marL="228600" marR="0" lvl="0" indent="-203040" algn="l" rtl="0">
              <a:lnSpc>
                <a:spcPct val="80000"/>
              </a:lnSpc>
              <a:spcBef>
                <a:spcPts val="1001"/>
              </a:spcBef>
              <a:spcAft>
                <a:spcPts val="0"/>
              </a:spcAft>
              <a:buClr>
                <a:srgbClr val="FFA300"/>
              </a:buClr>
              <a:buSzPts val="1080"/>
              <a:buFont typeface="Arial"/>
              <a:buChar char="•"/>
            </a:pPr>
            <a:r>
              <a:rPr lang="es-ES" sz="2400" b="0" i="0" u="none" strike="noStrike" cap="none">
                <a:solidFill>
                  <a:srgbClr val="FFA300"/>
                </a:solidFill>
                <a:latin typeface="Montserrat Medium"/>
                <a:ea typeface="Montserrat Medium"/>
                <a:cs typeface="Montserrat Medium"/>
                <a:sym typeface="Montserrat Medium"/>
              </a:rPr>
              <a:t>Número de teléfono (</a:t>
            </a:r>
            <a:r>
              <a:rPr lang="es-ES" sz="2400" b="0" i="0" u="none" strike="noStrike" cap="none">
                <a:solidFill>
                  <a:srgbClr val="007096"/>
                </a:solidFill>
                <a:latin typeface="Montserrat Medium"/>
                <a:ea typeface="Montserrat Medium"/>
                <a:cs typeface="Montserrat Medium"/>
                <a:sym typeface="Montserrat Medium"/>
              </a:rPr>
              <a:t>español</a:t>
            </a:r>
            <a:r>
              <a:rPr lang="es-ES" sz="2400" b="0" i="0" u="none" strike="noStrike" cap="none">
                <a:solidFill>
                  <a:srgbClr val="FFA300"/>
                </a:solidFill>
                <a:latin typeface="Montserrat Medium"/>
                <a:ea typeface="Montserrat Medium"/>
                <a:cs typeface="Montserrat Medium"/>
                <a:sym typeface="Montserrat Medium"/>
              </a:rPr>
              <a:t>): </a:t>
            </a:r>
            <a:r>
              <a:rPr lang="es-ES" sz="2400" b="0" i="0" u="none" strike="noStrike" cap="none">
                <a:solidFill>
                  <a:srgbClr val="007096"/>
                </a:solidFill>
                <a:latin typeface="Montserrat Medium"/>
                <a:ea typeface="Montserrat Medium"/>
                <a:cs typeface="Montserrat Medium"/>
                <a:sym typeface="Montserrat Medium"/>
              </a:rPr>
              <a:t>(720) 500-2587</a:t>
            </a:r>
            <a:endParaRPr sz="2400" b="0" i="0" u="none" strike="noStrike" cap="none">
              <a:latin typeface="Arial"/>
              <a:ea typeface="Arial"/>
              <a:cs typeface="Arial"/>
              <a:sym typeface="Arial"/>
            </a:endParaRPr>
          </a:p>
          <a:p>
            <a:pPr marL="228600" marR="0" lvl="0" indent="-190440" algn="l" rtl="0">
              <a:lnSpc>
                <a:spcPct val="80000"/>
              </a:lnSpc>
              <a:spcBef>
                <a:spcPts val="1001"/>
              </a:spcBef>
              <a:spcAft>
                <a:spcPts val="0"/>
              </a:spcAft>
              <a:buClr>
                <a:srgbClr val="FFA300"/>
              </a:buClr>
              <a:buSzPts val="1080"/>
              <a:buFont typeface="Arial"/>
              <a:buChar char="•"/>
            </a:pPr>
            <a:r>
              <a:rPr lang="es-ES" sz="2400" b="0" i="0" u="none" strike="noStrike" cap="none">
                <a:solidFill>
                  <a:srgbClr val="FFA300"/>
                </a:solidFill>
                <a:latin typeface="Montserrat Medium"/>
                <a:ea typeface="Montserrat Medium"/>
                <a:cs typeface="Montserrat Medium"/>
                <a:sym typeface="Montserrat Medium"/>
              </a:rPr>
              <a:t>También, usamos el servicio de interpretación </a:t>
            </a:r>
            <a:r>
              <a:rPr lang="es-ES" sz="2400" b="0" i="1" u="none" strike="noStrike" cap="none">
                <a:solidFill>
                  <a:srgbClr val="007096"/>
                </a:solidFill>
                <a:latin typeface="Montserrat Medium"/>
                <a:ea typeface="Montserrat Medium"/>
                <a:cs typeface="Montserrat Medium"/>
                <a:sym typeface="Montserrat Medium"/>
              </a:rPr>
              <a:t>Language Line </a:t>
            </a:r>
            <a:r>
              <a:rPr lang="es-ES" sz="2400" b="0" i="0" u="none" strike="noStrike" cap="none">
                <a:solidFill>
                  <a:srgbClr val="FFA300"/>
                </a:solidFill>
                <a:latin typeface="Montserrat Medium"/>
                <a:ea typeface="Montserrat Medium"/>
                <a:cs typeface="Montserrat Medium"/>
                <a:sym typeface="Montserrat Medium"/>
              </a:rPr>
              <a:t>para otros idiomas </a:t>
            </a:r>
            <a:endParaRPr sz="2400" b="0" i="0" u="none" strike="noStrike" cap="none">
              <a:latin typeface="Arial"/>
              <a:ea typeface="Arial"/>
              <a:cs typeface="Arial"/>
              <a:sym typeface="Arial"/>
            </a:endParaRPr>
          </a:p>
        </p:txBody>
      </p:sp>
      <p:sp>
        <p:nvSpPr>
          <p:cNvPr id="729" name="Google Shape;729;p118"/>
          <p:cNvSpPr txBox="1"/>
          <p:nvPr/>
        </p:nvSpPr>
        <p:spPr>
          <a:xfrm>
            <a:off x="6562800" y="110880"/>
            <a:ext cx="5194440" cy="91980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600" b="1" i="0" u="none" strike="noStrike" cap="none">
                <a:solidFill>
                  <a:srgbClr val="FFA300"/>
                </a:solidFill>
                <a:latin typeface="Barlow Condensed"/>
                <a:ea typeface="Barlow Condensed"/>
                <a:cs typeface="Barlow Condensed"/>
                <a:sym typeface="Barlow Condensed"/>
              </a:rPr>
              <a:t>¿Cómo Contactarnos?</a:t>
            </a:r>
            <a:endParaRPr sz="3600" b="0" i="0" u="none" strike="noStrike" cap="none">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34"/>
        <p:cNvGrpSpPr/>
        <p:nvPr/>
      </p:nvGrpSpPr>
      <p:grpSpPr>
        <a:xfrm>
          <a:off x="0" y="0"/>
          <a:ext cx="0" cy="0"/>
          <a:chOff x="0" y="0"/>
          <a:chExt cx="0" cy="0"/>
        </a:xfrm>
      </p:grpSpPr>
      <p:sp>
        <p:nvSpPr>
          <p:cNvPr id="735" name="Google Shape;735;p119"/>
          <p:cNvSpPr txBox="1"/>
          <p:nvPr/>
        </p:nvSpPr>
        <p:spPr>
          <a:xfrm>
            <a:off x="838080" y="1187280"/>
            <a:ext cx="10515600" cy="127728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7200" b="1" i="1" u="sng" strike="noStrike" cap="none">
                <a:solidFill>
                  <a:srgbClr val="FFA300"/>
                </a:solidFill>
                <a:latin typeface="Barlow Condensed"/>
                <a:ea typeface="Barlow Condensed"/>
                <a:cs typeface="Barlow Condensed"/>
                <a:sym typeface="Barlow Condensed"/>
              </a:rPr>
              <a:t>Thank you for joining!</a:t>
            </a:r>
            <a:endParaRPr sz="7200" b="0" i="0" u="none" strike="noStrike" cap="none">
              <a:latin typeface="Arial"/>
              <a:ea typeface="Arial"/>
              <a:cs typeface="Arial"/>
              <a:sym typeface="Arial"/>
            </a:endParaRPr>
          </a:p>
        </p:txBody>
      </p:sp>
      <p:sp>
        <p:nvSpPr>
          <p:cNvPr id="736" name="Google Shape;736;p119"/>
          <p:cNvSpPr txBox="1"/>
          <p:nvPr/>
        </p:nvSpPr>
        <p:spPr>
          <a:xfrm>
            <a:off x="619200" y="2464560"/>
            <a:ext cx="11182320" cy="602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5400" b="1" i="1" u="none" strike="noStrike" cap="none">
                <a:solidFill>
                  <a:srgbClr val="007096"/>
                </a:solidFill>
                <a:latin typeface="Barlow Condensed"/>
                <a:ea typeface="Barlow Condensed"/>
                <a:cs typeface="Barlow Condensed"/>
                <a:sym typeface="Barlow Condensed"/>
              </a:rPr>
              <a:t>¡Gracias por acompañarnos!</a:t>
            </a:r>
            <a:endParaRPr sz="5400" b="0" i="0" u="none" strike="noStrike" cap="non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2"/>
        <p:cNvGrpSpPr/>
        <p:nvPr/>
      </p:nvGrpSpPr>
      <p:grpSpPr>
        <a:xfrm>
          <a:off x="0" y="0"/>
          <a:ext cx="0" cy="0"/>
          <a:chOff x="0" y="0"/>
          <a:chExt cx="0" cy="0"/>
        </a:xfrm>
      </p:grpSpPr>
      <p:sp>
        <p:nvSpPr>
          <p:cNvPr id="303" name="Google Shape;303;p65"/>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300" b="1" i="0" u="none" strike="noStrike" cap="none">
                <a:solidFill>
                  <a:srgbClr val="FFA300"/>
                </a:solidFill>
                <a:latin typeface="Barlow Condensed"/>
                <a:ea typeface="Barlow Condensed"/>
                <a:cs typeface="Barlow Condensed"/>
                <a:sym typeface="Barlow Condensed"/>
              </a:rPr>
              <a:t>But what if I rent a mobile home?</a:t>
            </a:r>
            <a:endParaRPr sz="3300" b="0" i="0" u="none" strike="noStrike" cap="none">
              <a:latin typeface="Arial"/>
              <a:ea typeface="Arial"/>
              <a:cs typeface="Arial"/>
              <a:sym typeface="Arial"/>
            </a:endParaRPr>
          </a:p>
        </p:txBody>
      </p:sp>
      <p:sp>
        <p:nvSpPr>
          <p:cNvPr id="304" name="Google Shape;304;p65"/>
          <p:cNvSpPr txBox="1"/>
          <p:nvPr/>
        </p:nvSpPr>
        <p:spPr>
          <a:xfrm>
            <a:off x="6934680" y="1578600"/>
            <a:ext cx="4830120" cy="5125680"/>
          </a:xfrm>
          <a:prstGeom prst="rect">
            <a:avLst/>
          </a:prstGeom>
          <a:noFill/>
          <a:ln>
            <a:noFill/>
          </a:ln>
        </p:spPr>
        <p:txBody>
          <a:bodyPr spcFirstLastPara="1" wrap="square" lIns="91425" tIns="45700" rIns="91425" bIns="45700" anchor="t" anchorCtr="0">
            <a:noAutofit/>
          </a:bodyPr>
          <a:lstStyle/>
          <a:p>
            <a:pPr marL="344520" marR="0" lvl="0" indent="-344520" algn="l" rtl="0">
              <a:lnSpc>
                <a:spcPct val="90000"/>
              </a:lnSpc>
              <a:spcBef>
                <a:spcPts val="0"/>
              </a:spcBef>
              <a:spcAft>
                <a:spcPts val="0"/>
              </a:spcAft>
              <a:buClr>
                <a:srgbClr val="003348"/>
              </a:buClr>
              <a:buSzPts val="810"/>
              <a:buFont typeface="Arial"/>
              <a:buChar char="•"/>
            </a:pPr>
            <a:r>
              <a:rPr lang="es-ES" sz="1800" b="0" i="0" u="none" strike="noStrike" cap="none">
                <a:solidFill>
                  <a:srgbClr val="FFA300"/>
                </a:solidFill>
                <a:latin typeface="Montserrat"/>
                <a:ea typeface="Montserrat"/>
                <a:cs typeface="Montserrat"/>
                <a:sym typeface="Montserrat"/>
              </a:rPr>
              <a:t>Algunas partes de la Ley de Predios de Casas Móviles (MHPA, por sus siglas en inglés), solo aplican para los propietarios de viviendas, sin embargo, otras otorgan derechos a los inquilinos</a:t>
            </a:r>
            <a:endParaRPr sz="1800" b="0" i="0" u="none" strike="noStrike" cap="none">
              <a:latin typeface="Arial"/>
              <a:ea typeface="Arial"/>
              <a:cs typeface="Arial"/>
              <a:sym typeface="Arial"/>
            </a:endParaRPr>
          </a:p>
          <a:p>
            <a:pPr marL="344520" marR="0" lvl="0" indent="-344520" algn="l" rtl="0">
              <a:lnSpc>
                <a:spcPct val="90000"/>
              </a:lnSpc>
              <a:spcBef>
                <a:spcPts val="1199"/>
              </a:spcBef>
              <a:spcAft>
                <a:spcPts val="0"/>
              </a:spcAft>
              <a:buClr>
                <a:srgbClr val="003348"/>
              </a:buClr>
              <a:buSzPts val="810"/>
              <a:buFont typeface="Arial"/>
              <a:buChar char="•"/>
            </a:pPr>
            <a:r>
              <a:rPr lang="es-ES" sz="1800" b="0" i="0" u="none" strike="noStrike" cap="none">
                <a:solidFill>
                  <a:srgbClr val="FFA300"/>
                </a:solidFill>
                <a:latin typeface="Montserrat"/>
                <a:ea typeface="Montserrat"/>
                <a:cs typeface="Montserrat"/>
                <a:sym typeface="Montserrat"/>
              </a:rPr>
              <a:t>”Residente”, se define para incluir a cualquier persona que resida en el predio, incluso si no son propietarios de la casa móvil</a:t>
            </a:r>
            <a:endParaRPr sz="1800" b="0" i="0" u="none" strike="noStrike" cap="none">
              <a:latin typeface="Arial"/>
              <a:ea typeface="Arial"/>
              <a:cs typeface="Arial"/>
              <a:sym typeface="Arial"/>
            </a:endParaRPr>
          </a:p>
          <a:p>
            <a:pPr marL="344520" marR="0" lvl="0" indent="-344520" algn="l" rtl="0">
              <a:lnSpc>
                <a:spcPct val="90000"/>
              </a:lnSpc>
              <a:spcBef>
                <a:spcPts val="1199"/>
              </a:spcBef>
              <a:spcAft>
                <a:spcPts val="0"/>
              </a:spcAft>
              <a:buClr>
                <a:srgbClr val="003348"/>
              </a:buClr>
              <a:buSzPts val="900"/>
              <a:buFont typeface="Arial"/>
              <a:buChar char="•"/>
            </a:pPr>
            <a:r>
              <a:rPr lang="es-ES" sz="2000" b="0" i="0" u="sng" strike="noStrike" cap="none">
                <a:solidFill>
                  <a:srgbClr val="FFA300"/>
                </a:solidFill>
                <a:latin typeface="Montserrat"/>
                <a:ea typeface="Montserrat"/>
                <a:cs typeface="Montserrat"/>
                <a:sym typeface="Montserrat"/>
              </a:rPr>
              <a:t>¡Verifique si la sección de la Ley MHPA aplicable utiliza la palabra ”propietario” o “residente”!</a:t>
            </a:r>
            <a:endParaRPr sz="2000" b="0" i="0" u="none" strike="noStrike" cap="none">
              <a:latin typeface="Arial"/>
              <a:ea typeface="Arial"/>
              <a:cs typeface="Arial"/>
              <a:sym typeface="Arial"/>
            </a:endParaRPr>
          </a:p>
          <a:p>
            <a:pPr marL="344520" marR="0" lvl="0" indent="-344520" algn="l" rtl="0">
              <a:lnSpc>
                <a:spcPct val="90000"/>
              </a:lnSpc>
              <a:spcBef>
                <a:spcPts val="0"/>
              </a:spcBef>
              <a:spcAft>
                <a:spcPts val="0"/>
              </a:spcAft>
              <a:buClr>
                <a:srgbClr val="003348"/>
              </a:buClr>
              <a:buSzPts val="810"/>
              <a:buFont typeface="Arial"/>
              <a:buChar char="•"/>
            </a:pPr>
            <a:r>
              <a:rPr lang="es-ES" sz="1800" b="0" i="0" u="none" strike="noStrike" cap="none">
                <a:solidFill>
                  <a:srgbClr val="FFA300"/>
                </a:solidFill>
                <a:latin typeface="Montserrat"/>
                <a:ea typeface="Montserrat"/>
                <a:cs typeface="Montserrat"/>
                <a:sym typeface="Montserrat"/>
              </a:rPr>
              <a:t> </a:t>
            </a:r>
            <a:endParaRPr sz="1800" b="0" i="0" u="none" strike="noStrike" cap="none">
              <a:latin typeface="Arial"/>
              <a:ea typeface="Arial"/>
              <a:cs typeface="Arial"/>
              <a:sym typeface="Arial"/>
            </a:endParaRPr>
          </a:p>
          <a:p>
            <a:pPr marL="344520" marR="0" lvl="0" indent="-344520" algn="l" rtl="0">
              <a:lnSpc>
                <a:spcPct val="90000"/>
              </a:lnSpc>
              <a:spcBef>
                <a:spcPts val="0"/>
              </a:spcBef>
              <a:spcAft>
                <a:spcPts val="0"/>
              </a:spcAft>
              <a:buClr>
                <a:srgbClr val="003348"/>
              </a:buClr>
              <a:buSzPts val="810"/>
              <a:buFont typeface="Arial"/>
              <a:buChar char="•"/>
            </a:pPr>
            <a:r>
              <a:rPr lang="es-ES" sz="1800" b="0" i="0" u="none" strike="noStrike" cap="none">
                <a:solidFill>
                  <a:srgbClr val="FFA300"/>
                </a:solidFill>
                <a:latin typeface="Montserrat"/>
                <a:ea typeface="Montserrat"/>
                <a:cs typeface="Montserrat"/>
                <a:sym typeface="Montserrat"/>
              </a:rPr>
              <a:t>Las leyes generales de Arrendadores/inquilinos de Colorado, también otorgan derechos a los inquilinos de casas móviles (más sobre este tema, a continuación)</a:t>
            </a:r>
            <a:endParaRPr sz="1800" b="0" i="0" u="none" strike="noStrike" cap="none">
              <a:latin typeface="Arial"/>
              <a:ea typeface="Arial"/>
              <a:cs typeface="Arial"/>
              <a:sym typeface="Arial"/>
            </a:endParaRPr>
          </a:p>
        </p:txBody>
      </p:sp>
      <p:sp>
        <p:nvSpPr>
          <p:cNvPr id="305" name="Google Shape;305;p65"/>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177840" marR="0" lvl="0" indent="0"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457200" marR="0" lvl="0" indent="-40644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Some parts of MHPA only apply to home owners BUT others give rights to tenants</a:t>
            </a:r>
            <a:endParaRPr sz="2400" b="0" i="0" u="none" strike="noStrike" cap="none">
              <a:latin typeface="Arial"/>
              <a:ea typeface="Arial"/>
              <a:cs typeface="Arial"/>
              <a:sym typeface="Arial"/>
            </a:endParaRPr>
          </a:p>
          <a:p>
            <a:pPr marL="457200" marR="0" lvl="0" indent="-40644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“Resident” is defined to include anyone residing in the park, even if they don’t own the mobile home</a:t>
            </a:r>
            <a:endParaRPr sz="2400" b="0" i="0" u="none" strike="noStrike" cap="none">
              <a:latin typeface="Arial"/>
              <a:ea typeface="Arial"/>
              <a:cs typeface="Arial"/>
              <a:sym typeface="Arial"/>
            </a:endParaRPr>
          </a:p>
          <a:p>
            <a:pPr marL="457200" marR="0" lvl="0" indent="-380880" algn="l" rtl="0">
              <a:lnSpc>
                <a:spcPct val="90000"/>
              </a:lnSpc>
              <a:spcBef>
                <a:spcPts val="1001"/>
              </a:spcBef>
              <a:spcAft>
                <a:spcPts val="0"/>
              </a:spcAft>
              <a:buClr>
                <a:srgbClr val="003348"/>
              </a:buClr>
              <a:buSzPts val="1080"/>
              <a:buFont typeface="Arial"/>
              <a:buChar char="•"/>
            </a:pPr>
            <a:r>
              <a:rPr lang="es-ES" sz="2400" b="0" i="0" u="sng" strike="noStrike" cap="none">
                <a:solidFill>
                  <a:srgbClr val="003348"/>
                </a:solidFill>
                <a:latin typeface="Montserrat"/>
                <a:ea typeface="Montserrat"/>
                <a:cs typeface="Montserrat"/>
                <a:sym typeface="Montserrat"/>
              </a:rPr>
              <a:t>Check if the applicable MHPA section uses the word “owner” or resident”!</a:t>
            </a:r>
            <a:endParaRPr sz="2400" b="0" i="0" u="none" strike="noStrike" cap="none">
              <a:latin typeface="Arial"/>
              <a:ea typeface="Arial"/>
              <a:cs typeface="Arial"/>
              <a:sym typeface="Arial"/>
            </a:endParaRPr>
          </a:p>
          <a:p>
            <a:pPr marL="457200" marR="0" lvl="0" indent="-38088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Colorado’s general landlord/tenant laws also give rights to tenants of mobile homes (more to follow)</a:t>
            </a:r>
            <a:endParaRPr sz="24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306" name="Google Shape;306;p65"/>
          <p:cNvSpPr txBox="1"/>
          <p:nvPr/>
        </p:nvSpPr>
        <p:spPr>
          <a:xfrm>
            <a:off x="6934680" y="167760"/>
            <a:ext cx="467280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Pero, ¿Qué pasa si yo alquilo una casa móvil?</a:t>
            </a:r>
            <a:endParaRPr sz="3000" b="0" i="0" u="none" strike="noStrike" cap="non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0"/>
        <p:cNvGrpSpPr/>
        <p:nvPr/>
      </p:nvGrpSpPr>
      <p:grpSpPr>
        <a:xfrm>
          <a:off x="0" y="0"/>
          <a:ext cx="0" cy="0"/>
          <a:chOff x="0" y="0"/>
          <a:chExt cx="0" cy="0"/>
        </a:xfrm>
      </p:grpSpPr>
      <p:sp>
        <p:nvSpPr>
          <p:cNvPr id="311" name="Google Shape;311;p66"/>
          <p:cNvSpPr txBox="1"/>
          <p:nvPr/>
        </p:nvSpPr>
        <p:spPr>
          <a:xfrm>
            <a:off x="1583280" y="484920"/>
            <a:ext cx="5274720" cy="8416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ES" sz="3300" b="1" i="0" u="none" strike="noStrike" cap="none">
                <a:solidFill>
                  <a:srgbClr val="FFA300"/>
                </a:solidFill>
                <a:latin typeface="Barlow Condensed"/>
                <a:ea typeface="Barlow Condensed"/>
                <a:cs typeface="Barlow Condensed"/>
                <a:sym typeface="Barlow Condensed"/>
              </a:rPr>
              <a:t>But what if I rent a mobile home?</a:t>
            </a:r>
            <a:endParaRPr sz="3300" b="0" i="0" u="none" strike="noStrike" cap="none">
              <a:latin typeface="Arial"/>
              <a:ea typeface="Arial"/>
              <a:cs typeface="Arial"/>
              <a:sym typeface="Arial"/>
            </a:endParaRPr>
          </a:p>
        </p:txBody>
      </p:sp>
      <p:sp>
        <p:nvSpPr>
          <p:cNvPr id="312" name="Google Shape;312;p66"/>
          <p:cNvSpPr txBox="1"/>
          <p:nvPr/>
        </p:nvSpPr>
        <p:spPr>
          <a:xfrm>
            <a:off x="6934680" y="1578600"/>
            <a:ext cx="4672800" cy="5125680"/>
          </a:xfrm>
          <a:prstGeom prst="rect">
            <a:avLst/>
          </a:prstGeom>
          <a:noFill/>
          <a:ln>
            <a:noFill/>
          </a:ln>
        </p:spPr>
        <p:txBody>
          <a:bodyPr spcFirstLastPara="1" wrap="square" lIns="91425" tIns="45700" rIns="91425" bIns="45700" anchor="t" anchorCtr="0">
            <a:noAutofit/>
          </a:bodyPr>
          <a:lstStyle/>
          <a:p>
            <a:pPr marL="144360" marR="0" lvl="0" indent="0" algn="l" rtl="0">
              <a:lnSpc>
                <a:spcPct val="90000"/>
              </a:lnSpc>
              <a:spcBef>
                <a:spcPts val="0"/>
              </a:spcBef>
              <a:spcAft>
                <a:spcPts val="0"/>
              </a:spcAft>
              <a:buNone/>
            </a:pPr>
            <a:r>
              <a:rPr lang="es-ES" sz="1600" b="0" i="0" u="none" strike="noStrike" cap="none">
                <a:solidFill>
                  <a:srgbClr val="FFA300"/>
                </a:solidFill>
                <a:latin typeface="Montserrat"/>
                <a:ea typeface="Montserrat"/>
                <a:cs typeface="Montserrat"/>
                <a:sym typeface="Montserrat"/>
              </a:rPr>
              <a:t>Los siguientes son ejemplos de los derechos según la Ley MHPA que aplican a todos los residentes, no solamente los propietarios de viviendas:</a:t>
            </a:r>
            <a:endParaRPr sz="1600" b="0" i="0" u="none" strike="noStrike" cap="none">
              <a:latin typeface="Arial"/>
              <a:ea typeface="Arial"/>
              <a:cs typeface="Arial"/>
              <a:sym typeface="Arial"/>
            </a:endParaRPr>
          </a:p>
          <a:p>
            <a:pPr marL="457200" marR="0" lvl="0" indent="-312840" algn="l" rtl="0">
              <a:lnSpc>
                <a:spcPct val="90000"/>
              </a:lnSpc>
              <a:spcBef>
                <a:spcPts val="0"/>
              </a:spcBef>
              <a:spcAft>
                <a:spcPts val="0"/>
              </a:spcAft>
              <a:buClr>
                <a:srgbClr val="003348"/>
              </a:buClr>
              <a:buSzPts val="720"/>
              <a:buFont typeface="Arial"/>
              <a:buChar char="•"/>
            </a:pPr>
            <a:r>
              <a:rPr lang="es-ES" sz="1600" b="0" i="0" u="none" strike="noStrike" cap="none">
                <a:solidFill>
                  <a:srgbClr val="FFA300"/>
                </a:solidFill>
                <a:latin typeface="Montserrat"/>
                <a:ea typeface="Montserrat"/>
                <a:cs typeface="Montserrat"/>
                <a:sym typeface="Montserrat"/>
              </a:rPr>
              <a:t> </a:t>
            </a:r>
            <a:endParaRPr sz="1600" b="0" i="0" u="none" strike="noStrike" cap="none">
              <a:latin typeface="Arial"/>
              <a:ea typeface="Arial"/>
              <a:cs typeface="Arial"/>
              <a:sym typeface="Arial"/>
            </a:endParaRPr>
          </a:p>
          <a:p>
            <a:pPr marL="457200" marR="0" lvl="0" indent="-312840" algn="l" rtl="0">
              <a:lnSpc>
                <a:spcPct val="90000"/>
              </a:lnSpc>
              <a:spcBef>
                <a:spcPts val="0"/>
              </a:spcBef>
              <a:spcAft>
                <a:spcPts val="0"/>
              </a:spcAft>
              <a:buClr>
                <a:srgbClr val="003348"/>
              </a:buClr>
              <a:buSzPts val="720"/>
              <a:buFont typeface="Arial"/>
              <a:buChar char="•"/>
            </a:pPr>
            <a:r>
              <a:rPr lang="es-ES" sz="1600" b="0" i="0" u="none" strike="noStrike" cap="none">
                <a:solidFill>
                  <a:srgbClr val="FFA300"/>
                </a:solidFill>
                <a:latin typeface="Montserrat"/>
                <a:ea typeface="Montserrat"/>
                <a:cs typeface="Montserrat"/>
                <a:sym typeface="Montserrat"/>
              </a:rPr>
              <a:t> El Arrendador debe proporcionar agua/servicios públicos al espacio del lote</a:t>
            </a:r>
            <a:endParaRPr sz="1600" b="0" i="0" u="none" strike="noStrike" cap="none">
              <a:latin typeface="Arial"/>
              <a:ea typeface="Arial"/>
              <a:cs typeface="Arial"/>
              <a:sym typeface="Arial"/>
            </a:endParaRPr>
          </a:p>
          <a:p>
            <a:pPr marL="457200" marR="0" lvl="0" indent="-312840" algn="l" rtl="0">
              <a:lnSpc>
                <a:spcPct val="90000"/>
              </a:lnSpc>
              <a:spcBef>
                <a:spcPts val="0"/>
              </a:spcBef>
              <a:spcAft>
                <a:spcPts val="0"/>
              </a:spcAft>
              <a:buClr>
                <a:srgbClr val="003348"/>
              </a:buClr>
              <a:buSzPts val="720"/>
              <a:buFont typeface="Arial"/>
              <a:buChar char="•"/>
            </a:pPr>
            <a:r>
              <a:rPr lang="es-ES" sz="1600" b="0" i="0" u="none" strike="noStrike" cap="none">
                <a:solidFill>
                  <a:srgbClr val="FFA300"/>
                </a:solidFill>
                <a:latin typeface="Montserrat"/>
                <a:ea typeface="Montserrat"/>
                <a:cs typeface="Montserrat"/>
                <a:sym typeface="Montserrat"/>
              </a:rPr>
              <a:t> </a:t>
            </a:r>
            <a:endParaRPr sz="1600" b="0" i="0" u="none" strike="noStrike" cap="none">
              <a:latin typeface="Arial"/>
              <a:ea typeface="Arial"/>
              <a:cs typeface="Arial"/>
              <a:sym typeface="Arial"/>
            </a:endParaRPr>
          </a:p>
          <a:p>
            <a:pPr marL="457200" marR="0" lvl="0" indent="-312840" algn="l" rtl="0">
              <a:lnSpc>
                <a:spcPct val="90000"/>
              </a:lnSpc>
              <a:spcBef>
                <a:spcPts val="0"/>
              </a:spcBef>
              <a:spcAft>
                <a:spcPts val="0"/>
              </a:spcAft>
              <a:buClr>
                <a:srgbClr val="003348"/>
              </a:buClr>
              <a:buSzPts val="720"/>
              <a:buFont typeface="Arial"/>
              <a:buChar char="•"/>
            </a:pPr>
            <a:r>
              <a:rPr lang="es-ES" sz="1600" b="0" i="0" u="none" strike="noStrike" cap="none">
                <a:solidFill>
                  <a:srgbClr val="FFA300"/>
                </a:solidFill>
                <a:latin typeface="Montserrat"/>
                <a:ea typeface="Montserrat"/>
                <a:cs typeface="Montserrat"/>
                <a:sym typeface="Montserrat"/>
              </a:rPr>
              <a:t>El Arrendador debe brindar mantenimiento a las instalaciones</a:t>
            </a:r>
            <a:endParaRPr sz="1600" b="0" i="0" u="none" strike="noStrike" cap="none">
              <a:latin typeface="Arial"/>
              <a:ea typeface="Arial"/>
              <a:cs typeface="Arial"/>
              <a:sym typeface="Arial"/>
            </a:endParaRPr>
          </a:p>
          <a:p>
            <a:pPr marL="457200" marR="0" lvl="0" indent="-312840" algn="l" rtl="0">
              <a:lnSpc>
                <a:spcPct val="90000"/>
              </a:lnSpc>
              <a:spcBef>
                <a:spcPts val="0"/>
              </a:spcBef>
              <a:spcAft>
                <a:spcPts val="0"/>
              </a:spcAft>
              <a:buClr>
                <a:srgbClr val="003348"/>
              </a:buClr>
              <a:buSzPts val="720"/>
              <a:buFont typeface="Arial"/>
              <a:buChar char="•"/>
            </a:pPr>
            <a:r>
              <a:rPr lang="es-ES" sz="1600" b="0" i="0" u="none" strike="noStrike" cap="none">
                <a:solidFill>
                  <a:srgbClr val="FFA300"/>
                </a:solidFill>
                <a:latin typeface="Montserrat"/>
                <a:ea typeface="Montserrat"/>
                <a:cs typeface="Montserrat"/>
                <a:sym typeface="Montserrat"/>
              </a:rPr>
              <a:t> </a:t>
            </a:r>
            <a:endParaRPr sz="1600" b="0" i="0" u="none" strike="noStrike" cap="none">
              <a:latin typeface="Arial"/>
              <a:ea typeface="Arial"/>
              <a:cs typeface="Arial"/>
              <a:sym typeface="Arial"/>
            </a:endParaRPr>
          </a:p>
          <a:p>
            <a:pPr marL="457200" marR="0" lvl="0" indent="-312840" algn="l" rtl="0">
              <a:lnSpc>
                <a:spcPct val="90000"/>
              </a:lnSpc>
              <a:spcBef>
                <a:spcPts val="0"/>
              </a:spcBef>
              <a:spcAft>
                <a:spcPts val="0"/>
              </a:spcAft>
              <a:buClr>
                <a:srgbClr val="003348"/>
              </a:buClr>
              <a:buSzPts val="720"/>
              <a:buFont typeface="Arial"/>
              <a:buChar char="•"/>
            </a:pPr>
            <a:r>
              <a:rPr lang="es-ES" sz="1600" b="0" i="0" u="none" strike="noStrike" cap="none">
                <a:solidFill>
                  <a:srgbClr val="FFA300"/>
                </a:solidFill>
                <a:latin typeface="Montserrat"/>
                <a:ea typeface="Montserrat"/>
                <a:cs typeface="Montserrat"/>
                <a:sym typeface="Montserrat"/>
              </a:rPr>
              <a:t>Gestión de cuentas de servicios públicos</a:t>
            </a:r>
            <a:endParaRPr sz="1600" b="0" i="0" u="none" strike="noStrike" cap="none">
              <a:latin typeface="Arial"/>
              <a:ea typeface="Arial"/>
              <a:cs typeface="Arial"/>
              <a:sym typeface="Arial"/>
            </a:endParaRPr>
          </a:p>
          <a:p>
            <a:pPr marL="457200" marR="0" lvl="0" indent="-312840" algn="l" rtl="0">
              <a:lnSpc>
                <a:spcPct val="90000"/>
              </a:lnSpc>
              <a:spcBef>
                <a:spcPts val="0"/>
              </a:spcBef>
              <a:spcAft>
                <a:spcPts val="0"/>
              </a:spcAft>
              <a:buClr>
                <a:srgbClr val="003348"/>
              </a:buClr>
              <a:buSzPts val="720"/>
              <a:buFont typeface="Arial"/>
              <a:buChar char="•"/>
            </a:pPr>
            <a:r>
              <a:rPr lang="es-ES" sz="1600" b="0" i="0" u="none" strike="noStrike" cap="none">
                <a:solidFill>
                  <a:srgbClr val="FFA300"/>
                </a:solidFill>
                <a:latin typeface="Montserrat"/>
                <a:ea typeface="Montserrat"/>
                <a:cs typeface="Montserrat"/>
                <a:sym typeface="Montserrat"/>
              </a:rPr>
              <a:t> </a:t>
            </a:r>
            <a:endParaRPr sz="1600" b="0" i="0" u="none" strike="noStrike" cap="none">
              <a:latin typeface="Arial"/>
              <a:ea typeface="Arial"/>
              <a:cs typeface="Arial"/>
              <a:sym typeface="Arial"/>
            </a:endParaRPr>
          </a:p>
          <a:p>
            <a:pPr marL="457200" marR="0" lvl="0" indent="-312840" algn="l" rtl="0">
              <a:lnSpc>
                <a:spcPct val="90000"/>
              </a:lnSpc>
              <a:spcBef>
                <a:spcPts val="0"/>
              </a:spcBef>
              <a:spcAft>
                <a:spcPts val="0"/>
              </a:spcAft>
              <a:buClr>
                <a:srgbClr val="003348"/>
              </a:buClr>
              <a:buSzPts val="720"/>
              <a:buFont typeface="Arial"/>
              <a:buChar char="•"/>
            </a:pPr>
            <a:r>
              <a:rPr lang="es-ES" sz="1600" b="0" i="0" u="none" strike="noStrike" cap="none">
                <a:solidFill>
                  <a:srgbClr val="FFA300"/>
                </a:solidFill>
                <a:latin typeface="Montserrat"/>
                <a:ea typeface="Montserrat"/>
                <a:cs typeface="Montserrat"/>
                <a:sym typeface="Montserrat"/>
              </a:rPr>
              <a:t>Consumo y facturación de agua</a:t>
            </a:r>
            <a:endParaRPr sz="1600" b="0" i="0" u="none" strike="noStrike" cap="none">
              <a:latin typeface="Arial"/>
              <a:ea typeface="Arial"/>
              <a:cs typeface="Arial"/>
              <a:sym typeface="Arial"/>
            </a:endParaRPr>
          </a:p>
          <a:p>
            <a:pPr marL="457200" marR="0" lvl="0" indent="-312840" algn="l" rtl="0">
              <a:lnSpc>
                <a:spcPct val="90000"/>
              </a:lnSpc>
              <a:spcBef>
                <a:spcPts val="0"/>
              </a:spcBef>
              <a:spcAft>
                <a:spcPts val="0"/>
              </a:spcAft>
              <a:buClr>
                <a:srgbClr val="003348"/>
              </a:buClr>
              <a:buSzPts val="720"/>
              <a:buFont typeface="Arial"/>
              <a:buChar char="•"/>
            </a:pPr>
            <a:r>
              <a:rPr lang="es-ES" sz="1600" b="0" i="0" u="none" strike="noStrike" cap="none">
                <a:solidFill>
                  <a:srgbClr val="FFA300"/>
                </a:solidFill>
                <a:latin typeface="Montserrat"/>
                <a:ea typeface="Montserrat"/>
                <a:cs typeface="Montserrat"/>
                <a:sym typeface="Montserrat"/>
              </a:rPr>
              <a:t> </a:t>
            </a:r>
            <a:endParaRPr sz="1600" b="0" i="0" u="none" strike="noStrike" cap="none">
              <a:latin typeface="Arial"/>
              <a:ea typeface="Arial"/>
              <a:cs typeface="Arial"/>
              <a:sym typeface="Arial"/>
            </a:endParaRPr>
          </a:p>
          <a:p>
            <a:pPr marL="457200" marR="0" lvl="0" indent="-312840" algn="l" rtl="0">
              <a:lnSpc>
                <a:spcPct val="90000"/>
              </a:lnSpc>
              <a:spcBef>
                <a:spcPts val="0"/>
              </a:spcBef>
              <a:spcAft>
                <a:spcPts val="0"/>
              </a:spcAft>
              <a:buClr>
                <a:srgbClr val="003348"/>
              </a:buClr>
              <a:buSzPts val="720"/>
              <a:buFont typeface="Arial"/>
              <a:buChar char="•"/>
            </a:pPr>
            <a:r>
              <a:rPr lang="es-ES" sz="1600" b="0" i="0" u="none" strike="noStrike" cap="none">
                <a:solidFill>
                  <a:srgbClr val="FFA300"/>
                </a:solidFill>
                <a:latin typeface="Montserrat"/>
                <a:ea typeface="Montserrat"/>
                <a:cs typeface="Montserrat"/>
                <a:sym typeface="Montserrat"/>
              </a:rPr>
              <a:t>Derecho a iniciar una acción civil por violación de un contrato de alquiler o violar una parte de la Ley de Predios de Casas Móviles (MHPA, por sus siglas en inglés)</a:t>
            </a:r>
            <a:endParaRPr sz="1600" b="0" i="0" u="none" strike="noStrike" cap="none">
              <a:latin typeface="Arial"/>
              <a:ea typeface="Arial"/>
              <a:cs typeface="Arial"/>
              <a:sym typeface="Arial"/>
            </a:endParaRPr>
          </a:p>
          <a:p>
            <a:pPr marL="119160" marR="0" lvl="0" indent="0" algn="l" rtl="0">
              <a:lnSpc>
                <a:spcPct val="90000"/>
              </a:lnSpc>
              <a:spcBef>
                <a:spcPts val="0"/>
              </a:spcBef>
              <a:spcAft>
                <a:spcPts val="0"/>
              </a:spcAft>
              <a:buNone/>
            </a:pPr>
            <a:r>
              <a:rPr lang="es-ES" sz="1600" b="0" i="0" u="none" strike="noStrike" cap="none">
                <a:solidFill>
                  <a:srgbClr val="FFA300"/>
                </a:solidFill>
                <a:latin typeface="Montserrat"/>
                <a:ea typeface="Montserrat"/>
                <a:cs typeface="Montserrat"/>
                <a:sym typeface="Montserrat"/>
              </a:rPr>
              <a:t> </a:t>
            </a:r>
            <a:endParaRPr sz="1600" b="0" i="0" u="none" strike="noStrike" cap="none">
              <a:latin typeface="Arial"/>
              <a:ea typeface="Arial"/>
              <a:cs typeface="Arial"/>
              <a:sym typeface="Arial"/>
            </a:endParaRPr>
          </a:p>
        </p:txBody>
      </p:sp>
      <p:sp>
        <p:nvSpPr>
          <p:cNvPr id="313" name="Google Shape;313;p66"/>
          <p:cNvSpPr txBox="1"/>
          <p:nvPr/>
        </p:nvSpPr>
        <p:spPr>
          <a:xfrm>
            <a:off x="1583280" y="946800"/>
            <a:ext cx="5194440" cy="5757480"/>
          </a:xfrm>
          <a:prstGeom prst="rect">
            <a:avLst/>
          </a:prstGeom>
          <a:noFill/>
          <a:ln>
            <a:noFill/>
          </a:ln>
        </p:spPr>
        <p:txBody>
          <a:bodyPr spcFirstLastPara="1" wrap="square" lIns="91425" tIns="45700" rIns="91425" bIns="45700" anchor="t" anchorCtr="0">
            <a:noAutofit/>
          </a:bodyPr>
          <a:lstStyle/>
          <a:p>
            <a:pPr marL="228600" marR="0" lvl="0" indent="-50759" algn="l" rtl="0">
              <a:lnSpc>
                <a:spcPct val="90000"/>
              </a:lnSpc>
              <a:spcBef>
                <a:spcPts val="0"/>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a:p>
            <a:pPr marL="457200" marR="0" lvl="0" indent="-38088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Examples where all </a:t>
            </a:r>
            <a:r>
              <a:rPr lang="es-ES" sz="2400" b="0" i="0" u="sng" strike="noStrike" cap="none">
                <a:solidFill>
                  <a:srgbClr val="003348"/>
                </a:solidFill>
                <a:latin typeface="Montserrat"/>
                <a:ea typeface="Montserrat"/>
                <a:cs typeface="Montserrat"/>
                <a:sym typeface="Montserrat"/>
              </a:rPr>
              <a:t>residents have rights under the MHPA</a:t>
            </a:r>
            <a:r>
              <a:rPr lang="es-ES" sz="2400" b="0" i="0" u="none" strike="noStrike" cap="none">
                <a:solidFill>
                  <a:srgbClr val="003348"/>
                </a:solidFill>
                <a:latin typeface="Montserrat"/>
                <a:ea typeface="Montserrat"/>
                <a:cs typeface="Montserrat"/>
                <a:sym typeface="Montserrat"/>
              </a:rPr>
              <a:t>, not just home owners:</a:t>
            </a:r>
            <a:endParaRPr sz="2400" b="0" i="0" u="none" strike="noStrike" cap="none">
              <a:latin typeface="Arial"/>
              <a:ea typeface="Arial"/>
              <a:cs typeface="Arial"/>
              <a:sym typeface="Arial"/>
            </a:endParaRPr>
          </a:p>
          <a:p>
            <a:pPr marL="457200" marR="0" lvl="0" indent="-38088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Landlord must provide water/utilities to lot space</a:t>
            </a:r>
            <a:endParaRPr sz="2400" b="0" i="0" u="none" strike="noStrike" cap="none">
              <a:latin typeface="Arial"/>
              <a:ea typeface="Arial"/>
              <a:cs typeface="Arial"/>
              <a:sym typeface="Arial"/>
            </a:endParaRPr>
          </a:p>
          <a:p>
            <a:pPr marL="457200" marR="0" lvl="0" indent="-38088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Landlord must maintain premises</a:t>
            </a:r>
            <a:endParaRPr sz="2400" b="0" i="0" u="none" strike="noStrike" cap="none">
              <a:latin typeface="Arial"/>
              <a:ea typeface="Arial"/>
              <a:cs typeface="Arial"/>
              <a:sym typeface="Arial"/>
            </a:endParaRPr>
          </a:p>
          <a:p>
            <a:pPr marL="457200" marR="0" lvl="0" indent="-38088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Management of utility accounts</a:t>
            </a:r>
            <a:endParaRPr sz="2400" b="0" i="0" u="none" strike="noStrike" cap="none">
              <a:latin typeface="Arial"/>
              <a:ea typeface="Arial"/>
              <a:cs typeface="Arial"/>
              <a:sym typeface="Arial"/>
            </a:endParaRPr>
          </a:p>
          <a:p>
            <a:pPr marL="457200" marR="0" lvl="0" indent="-38088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Water usage and billing</a:t>
            </a:r>
            <a:endParaRPr sz="2400" b="0" i="0" u="none" strike="noStrike" cap="none">
              <a:latin typeface="Arial"/>
              <a:ea typeface="Arial"/>
              <a:cs typeface="Arial"/>
              <a:sym typeface="Arial"/>
            </a:endParaRPr>
          </a:p>
          <a:p>
            <a:pPr marL="457200" marR="0" lvl="0" indent="-380880" algn="l" rtl="0">
              <a:lnSpc>
                <a:spcPct val="90000"/>
              </a:lnSpc>
              <a:spcBef>
                <a:spcPts val="1001"/>
              </a:spcBef>
              <a:spcAft>
                <a:spcPts val="0"/>
              </a:spcAft>
              <a:buClr>
                <a:srgbClr val="003348"/>
              </a:buClr>
              <a:buSzPts val="1080"/>
              <a:buFont typeface="Arial"/>
              <a:buChar char="•"/>
            </a:pPr>
            <a:r>
              <a:rPr lang="es-ES" sz="2400" b="0" i="0" u="none" strike="noStrike" cap="none">
                <a:solidFill>
                  <a:srgbClr val="003348"/>
                </a:solidFill>
                <a:latin typeface="Montserrat"/>
                <a:ea typeface="Montserrat"/>
                <a:cs typeface="Montserrat"/>
                <a:sym typeface="Montserrat"/>
              </a:rPr>
              <a:t>Right to bring civil action for violation of a rental agreement or MHPA</a:t>
            </a:r>
            <a:endParaRPr sz="2400" b="0" i="0" u="none" strike="noStrike" cap="none">
              <a:latin typeface="Arial"/>
              <a:ea typeface="Arial"/>
              <a:cs typeface="Arial"/>
              <a:sym typeface="Arial"/>
            </a:endParaRPr>
          </a:p>
          <a:p>
            <a:pPr marL="228600" marR="0" lvl="0" indent="-50759" algn="l" rtl="0">
              <a:lnSpc>
                <a:spcPct val="90000"/>
              </a:lnSpc>
              <a:spcBef>
                <a:spcPts val="1001"/>
              </a:spcBef>
              <a:spcAft>
                <a:spcPts val="0"/>
              </a:spcAft>
              <a:buNone/>
            </a:pPr>
            <a:r>
              <a:rPr lang="es-ES" sz="2800" b="0" i="0" u="none" strike="noStrike" cap="none">
                <a:solidFill>
                  <a:srgbClr val="003348"/>
                </a:solidFill>
                <a:latin typeface="Montserrat"/>
                <a:ea typeface="Montserrat"/>
                <a:cs typeface="Montserrat"/>
                <a:sym typeface="Montserrat"/>
              </a:rPr>
              <a:t> </a:t>
            </a:r>
            <a:endParaRPr sz="2800" b="0" i="0" u="none" strike="noStrike" cap="none">
              <a:latin typeface="Arial"/>
              <a:ea typeface="Arial"/>
              <a:cs typeface="Arial"/>
              <a:sym typeface="Arial"/>
            </a:endParaRPr>
          </a:p>
        </p:txBody>
      </p:sp>
      <p:sp>
        <p:nvSpPr>
          <p:cNvPr id="314" name="Google Shape;314;p66"/>
          <p:cNvSpPr txBox="1"/>
          <p:nvPr/>
        </p:nvSpPr>
        <p:spPr>
          <a:xfrm>
            <a:off x="6934680" y="167760"/>
            <a:ext cx="4672800" cy="1475640"/>
          </a:xfrm>
          <a:prstGeom prst="rect">
            <a:avLst/>
          </a:pr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s-ES" sz="3000" b="1" i="0" u="none" strike="noStrike" cap="none">
                <a:solidFill>
                  <a:srgbClr val="FFA300"/>
                </a:solidFill>
                <a:latin typeface="Barlow Condensed"/>
                <a:ea typeface="Barlow Condensed"/>
                <a:cs typeface="Barlow Condensed"/>
                <a:sym typeface="Barlow Condensed"/>
              </a:rPr>
              <a:t>Pero, ¿qué pasa si alquilo una casa móvil?</a:t>
            </a:r>
            <a:endParaRPr sz="3000" b="0" i="0" u="none" strike="noStrike" cap="non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67"/>
          <p:cNvSpPr txBox="1">
            <a:spLocks noGrp="1"/>
          </p:cNvSpPr>
          <p:nvPr>
            <p:ph type="title"/>
          </p:nvPr>
        </p:nvSpPr>
        <p:spPr>
          <a:xfrm>
            <a:off x="1583100" y="484825"/>
            <a:ext cx="5274600" cy="8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4400"/>
              <a:buFont typeface="Barlow Condensed"/>
              <a:buNone/>
            </a:pPr>
            <a:r>
              <a:rPr lang="es-ES" sz="4000"/>
              <a:t>Legal Disclaimer</a:t>
            </a:r>
            <a:endParaRPr sz="3700"/>
          </a:p>
        </p:txBody>
      </p:sp>
      <p:sp>
        <p:nvSpPr>
          <p:cNvPr id="320" name="Google Shape;320;p67"/>
          <p:cNvSpPr txBox="1">
            <a:spLocks noGrp="1"/>
          </p:cNvSpPr>
          <p:nvPr>
            <p:ph type="body" idx="1"/>
          </p:nvPr>
        </p:nvSpPr>
        <p:spPr>
          <a:xfrm>
            <a:off x="6934775" y="1578625"/>
            <a:ext cx="4672800" cy="5125800"/>
          </a:xfrm>
          <a:prstGeom prst="rect">
            <a:avLst/>
          </a:prstGeom>
          <a:noFill/>
          <a:ln>
            <a:noFill/>
          </a:ln>
        </p:spPr>
        <p:txBody>
          <a:bodyPr spcFirstLastPara="1" wrap="square" lIns="91425" tIns="45700" rIns="91425" bIns="45700" anchor="t" anchorCtr="0">
            <a:noAutofit/>
          </a:bodyPr>
          <a:lstStyle/>
          <a:p>
            <a:pPr marL="674687" lvl="0" indent="-342900" algn="l" rtl="0">
              <a:lnSpc>
                <a:spcPct val="90000"/>
              </a:lnSpc>
              <a:spcBef>
                <a:spcPts val="0"/>
              </a:spcBef>
              <a:spcAft>
                <a:spcPts val="0"/>
              </a:spcAft>
              <a:buSzPts val="2800"/>
              <a:buChar char="•"/>
            </a:pPr>
            <a:r>
              <a:rPr lang="es-ES" sz="2000">
                <a:solidFill>
                  <a:srgbClr val="00729A"/>
                </a:solidFill>
                <a:latin typeface="Montserrat"/>
                <a:ea typeface="Montserrat"/>
                <a:cs typeface="Montserrat"/>
                <a:sym typeface="Montserrat"/>
              </a:rPr>
              <a:t>La información proporcionada en esta presentación no constituye, ni  pretende ser, asesoramiento  legal.</a:t>
            </a:r>
            <a:endParaRPr/>
          </a:p>
          <a:p>
            <a:pPr marL="674687" lvl="0" indent="-342900" algn="l" rtl="0">
              <a:lnSpc>
                <a:spcPct val="90000"/>
              </a:lnSpc>
              <a:spcBef>
                <a:spcPts val="1200"/>
              </a:spcBef>
              <a:spcAft>
                <a:spcPts val="0"/>
              </a:spcAft>
              <a:buSzPts val="2800"/>
              <a:buChar char="•"/>
            </a:pPr>
            <a:r>
              <a:rPr lang="es-ES" sz="2000">
                <a:solidFill>
                  <a:srgbClr val="00729A"/>
                </a:solidFill>
                <a:latin typeface="Montserrat"/>
                <a:ea typeface="Montserrat"/>
                <a:cs typeface="Montserrat"/>
                <a:sym typeface="Montserrat"/>
              </a:rPr>
              <a:t>Toda la información es sólo para fines informativos generales.</a:t>
            </a:r>
            <a:endParaRPr/>
          </a:p>
          <a:p>
            <a:pPr marL="674687" lvl="0" indent="-342900" algn="l" rtl="0">
              <a:lnSpc>
                <a:spcPct val="90000"/>
              </a:lnSpc>
              <a:spcBef>
                <a:spcPts val="1200"/>
              </a:spcBef>
              <a:spcAft>
                <a:spcPts val="1200"/>
              </a:spcAft>
              <a:buSzPts val="2800"/>
              <a:buChar char="•"/>
            </a:pPr>
            <a:r>
              <a:rPr lang="es-ES" sz="2000">
                <a:solidFill>
                  <a:srgbClr val="00729A"/>
                </a:solidFill>
                <a:latin typeface="Montserrat"/>
                <a:ea typeface="Montserrat"/>
                <a:cs typeface="Montserrat"/>
                <a:sym typeface="Montserrat"/>
              </a:rPr>
              <a:t>Si usted tiene preguntas sobre cualquier asunto legal en particular, usted debe ponerse en contacto con un licenciado, o debe asistir a nuestra consulta legal gratuita. CPLP las ofrece el tercer miércoles del mes, cada mes.</a:t>
            </a:r>
            <a:endParaRPr sz="2000">
              <a:solidFill>
                <a:srgbClr val="00729A"/>
              </a:solidFill>
              <a:latin typeface="Montserrat"/>
              <a:ea typeface="Montserrat"/>
              <a:cs typeface="Montserrat"/>
              <a:sym typeface="Montserrat"/>
            </a:endParaRPr>
          </a:p>
        </p:txBody>
      </p:sp>
      <p:sp>
        <p:nvSpPr>
          <p:cNvPr id="321" name="Google Shape;321;p67"/>
          <p:cNvSpPr txBox="1">
            <a:spLocks noGrp="1"/>
          </p:cNvSpPr>
          <p:nvPr>
            <p:ph type="body" idx="1"/>
          </p:nvPr>
        </p:nvSpPr>
        <p:spPr>
          <a:xfrm>
            <a:off x="1583100" y="946750"/>
            <a:ext cx="5194500" cy="575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endParaRPr/>
          </a:p>
          <a:p>
            <a:pPr marL="228600" lvl="0" indent="-203200" algn="l" rtl="0">
              <a:lnSpc>
                <a:spcPct val="90000"/>
              </a:lnSpc>
              <a:spcBef>
                <a:spcPts val="1000"/>
              </a:spcBef>
              <a:spcAft>
                <a:spcPts val="0"/>
              </a:spcAft>
              <a:buSzPts val="2400"/>
              <a:buChar char="•"/>
            </a:pPr>
            <a:r>
              <a:rPr lang="es-ES" sz="2400"/>
              <a:t>The information provided in this presentation does not, and is not intended to, constitute legal advice.</a:t>
            </a:r>
            <a:endParaRPr/>
          </a:p>
          <a:p>
            <a:pPr marL="228600" lvl="0" indent="-203200" algn="l" rtl="0">
              <a:lnSpc>
                <a:spcPct val="90000"/>
              </a:lnSpc>
              <a:spcBef>
                <a:spcPts val="1000"/>
              </a:spcBef>
              <a:spcAft>
                <a:spcPts val="0"/>
              </a:spcAft>
              <a:buSzPts val="2400"/>
              <a:buChar char="•"/>
            </a:pPr>
            <a:r>
              <a:rPr lang="es-ES" sz="2400"/>
              <a:t>All information is for general informational purposes only.</a:t>
            </a:r>
            <a:endParaRPr/>
          </a:p>
          <a:p>
            <a:pPr marL="228600" lvl="0" indent="-203200" algn="l" rtl="0">
              <a:lnSpc>
                <a:spcPct val="90000"/>
              </a:lnSpc>
              <a:spcBef>
                <a:spcPts val="1000"/>
              </a:spcBef>
              <a:spcAft>
                <a:spcPts val="0"/>
              </a:spcAft>
              <a:buSzPts val="2400"/>
              <a:buChar char="•"/>
            </a:pPr>
            <a:r>
              <a:rPr lang="es-ES" sz="2400"/>
              <a:t>You should contact an attorney, or attend our monthly legal clinic, with respect to any particular legal matter.</a:t>
            </a:r>
            <a:endParaRPr sz="2400"/>
          </a:p>
          <a:p>
            <a:pPr marL="0" lvl="0" indent="0" algn="l" rtl="0">
              <a:lnSpc>
                <a:spcPct val="90000"/>
              </a:lnSpc>
              <a:spcBef>
                <a:spcPts val="1000"/>
              </a:spcBef>
              <a:spcAft>
                <a:spcPts val="0"/>
              </a:spcAft>
              <a:buSzPts val="2800"/>
              <a:buNone/>
            </a:pPr>
            <a:endParaRPr sz="2400"/>
          </a:p>
          <a:p>
            <a:pPr marL="228600" lvl="0" indent="-50800" algn="l" rtl="0">
              <a:lnSpc>
                <a:spcPct val="90000"/>
              </a:lnSpc>
              <a:spcBef>
                <a:spcPts val="1000"/>
              </a:spcBef>
              <a:spcAft>
                <a:spcPts val="0"/>
              </a:spcAft>
              <a:buSzPts val="2800"/>
              <a:buNone/>
            </a:pPr>
            <a:endParaRPr/>
          </a:p>
        </p:txBody>
      </p:sp>
      <p:sp>
        <p:nvSpPr>
          <p:cNvPr id="322" name="Google Shape;322;p67"/>
          <p:cNvSpPr txBox="1">
            <a:spLocks noGrp="1"/>
          </p:cNvSpPr>
          <p:nvPr>
            <p:ph type="title"/>
          </p:nvPr>
        </p:nvSpPr>
        <p:spPr>
          <a:xfrm>
            <a:off x="6934775" y="167725"/>
            <a:ext cx="4672800" cy="147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s-ES" sz="3200"/>
              <a:t>Renuncia de responsabilidad legal</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PLP Colors">
      <a:dk1>
        <a:srgbClr val="003348"/>
      </a:dk1>
      <a:lt1>
        <a:srgbClr val="007095"/>
      </a:lt1>
      <a:dk2>
        <a:srgbClr val="FFA300"/>
      </a:dk2>
      <a:lt2>
        <a:srgbClr val="FFFFFF"/>
      </a:lt2>
      <a:accent1>
        <a:srgbClr val="F7DF8E"/>
      </a:accent1>
      <a:accent2>
        <a:srgbClr val="FF5C38"/>
      </a:accent2>
      <a:accent3>
        <a:srgbClr val="007096"/>
      </a:accent3>
      <a:accent4>
        <a:srgbClr val="FFC000"/>
      </a:accent4>
      <a:accent5>
        <a:srgbClr val="75232F"/>
      </a:accent5>
      <a:accent6>
        <a:srgbClr val="B1B3B3"/>
      </a:accent6>
      <a:hlink>
        <a:srgbClr val="FF5B39"/>
      </a:hlink>
      <a:folHlink>
        <a:srgbClr val="0033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7108</Words>
  <Application>Microsoft Office PowerPoint</Application>
  <PresentationFormat>Widescreen</PresentationFormat>
  <Paragraphs>790</Paragraphs>
  <Slides>61</Slides>
  <Notes>61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61</vt:i4>
      </vt:variant>
    </vt:vector>
  </HeadingPairs>
  <TitlesOfParts>
    <vt:vector size="75" baseType="lpstr">
      <vt:lpstr>Calibri</vt:lpstr>
      <vt:lpstr>Barlow Condensed</vt:lpstr>
      <vt:lpstr>Montserrat</vt:lpstr>
      <vt:lpstr>Arial</vt:lpstr>
      <vt:lpstr>Barlow SemiBold</vt:lpstr>
      <vt:lpstr>Barlow Light</vt:lpstr>
      <vt:lpstr>Barlow</vt:lpstr>
      <vt:lpstr>Times New Roman</vt:lpstr>
      <vt:lpstr>Montserrat Medium</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Legal 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Paolo Diaz</dc:creator>
  <cp:lastModifiedBy>Paolo Diaz</cp:lastModifiedBy>
  <cp:revision>1</cp:revision>
  <dcterms:modified xsi:type="dcterms:W3CDTF">2021-06-01T20:19:18Z</dcterms:modified>
</cp:coreProperties>
</file>