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 id="2147483680" r:id="rId3"/>
    <p:sldMasterId id="2147483682" r:id="rId4"/>
    <p:sldMasterId id="2147483686" r:id="rId5"/>
  </p:sldMasterIdLst>
  <p:notesMasterIdLst>
    <p:notesMasterId r:id="rId6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x="12192000" cy="6858000"/>
  <p:notesSz cx="6858000" cy="9144000"/>
  <p:embeddedFontLst>
    <p:embeddedFont>
      <p:font typeface="Barlow" panose="020B0604020202020204" charset="0"/>
      <p:regular r:id="rId69"/>
      <p:bold r:id="rId70"/>
      <p:italic r:id="rId71"/>
      <p:boldItalic r:id="rId72"/>
    </p:embeddedFont>
    <p:embeddedFont>
      <p:font typeface="Barlow Condensed" panose="020B0604020202020204" charset="0"/>
      <p:regular r:id="rId73"/>
      <p:bold r:id="rId74"/>
      <p:italic r:id="rId75"/>
      <p:boldItalic r:id="rId76"/>
    </p:embeddedFont>
    <p:embeddedFont>
      <p:font typeface="Barlow Condensed SemiBold" panose="020B0604020202020204" charset="0"/>
      <p:regular r:id="rId77"/>
      <p:bold r:id="rId78"/>
      <p:italic r:id="rId79"/>
      <p:boldItalic r:id="rId80"/>
    </p:embeddedFont>
    <p:embeddedFont>
      <p:font typeface="Barlow SemiBold" panose="020B0604020202020204" charset="0"/>
      <p:regular r:id="rId81"/>
      <p:bold r:id="rId82"/>
      <p:italic r:id="rId83"/>
      <p:boldItalic r:id="rId84"/>
    </p:embeddedFont>
    <p:embeddedFont>
      <p:font typeface="Calibri" panose="020F0502020204030204" pitchFamily="34" charset="0"/>
      <p:regular r:id="rId85"/>
      <p:bold r:id="rId86"/>
      <p:italic r:id="rId87"/>
      <p:boldItalic r:id="rId88"/>
    </p:embeddedFont>
    <p:embeddedFont>
      <p:font typeface="Corbel" panose="020B0503020204020204" pitchFamily="34" charset="0"/>
      <p:regular r:id="rId89"/>
      <p:bold r:id="rId90"/>
      <p:italic r:id="rId91"/>
      <p:boldItalic r:id="rId92"/>
    </p:embeddedFont>
    <p:embeddedFont>
      <p:font typeface="Impact" panose="020B0806030902050204" pitchFamily="34" charset="0"/>
      <p:regular r:id="rId93"/>
    </p:embeddedFont>
    <p:embeddedFont>
      <p:font typeface="Montserrat" panose="020B0604020202020204" charset="0"/>
      <p:regular r:id="rId94"/>
      <p:bold r:id="rId95"/>
      <p:italic r:id="rId96"/>
      <p:boldItalic r:id="rId97"/>
    </p:embeddedFont>
    <p:embeddedFont>
      <p:font typeface="Trebuchet MS" panose="020B0603020202020204" pitchFamily="34" charset="0"/>
      <p:regular r:id="rId98"/>
      <p:bold r:id="rId99"/>
      <p:italic r:id="rId100"/>
      <p:boldItalic r:id="rId1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2" roundtripDataSignature="AMtx7mjezHsPH1cFLxUg2DvzSSNU7hVM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84" Type="http://schemas.openxmlformats.org/officeDocument/2006/relationships/font" Target="fonts/font16.fntdata"/><Relationship Id="rId89" Type="http://schemas.openxmlformats.org/officeDocument/2006/relationships/font" Target="fonts/font21.fntdata"/><Relationship Id="rId7" Type="http://schemas.openxmlformats.org/officeDocument/2006/relationships/slide" Target="slides/slide2.xml"/><Relationship Id="rId71" Type="http://schemas.openxmlformats.org/officeDocument/2006/relationships/font" Target="fonts/font3.fntdata"/><Relationship Id="rId92" Type="http://schemas.openxmlformats.org/officeDocument/2006/relationships/font" Target="fonts/font24.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font" Target="fonts/font6.fntdata"/><Relationship Id="rId79" Type="http://schemas.openxmlformats.org/officeDocument/2006/relationships/font" Target="fonts/font11.fntdata"/><Relationship Id="rId87" Type="http://schemas.openxmlformats.org/officeDocument/2006/relationships/font" Target="fonts/font19.fntdata"/><Relationship Id="rId102" Type="http://customschemas.google.com/relationships/presentationmetadata" Target="metadata"/><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font" Target="fonts/font14.fntdata"/><Relationship Id="rId90" Type="http://schemas.openxmlformats.org/officeDocument/2006/relationships/font" Target="fonts/font22.fntdata"/><Relationship Id="rId95" Type="http://schemas.openxmlformats.org/officeDocument/2006/relationships/font" Target="fonts/font27.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font" Target="fonts/font1.fntdata"/><Relationship Id="rId77" Type="http://schemas.openxmlformats.org/officeDocument/2006/relationships/font" Target="fonts/font9.fntdata"/><Relationship Id="rId100" Type="http://schemas.openxmlformats.org/officeDocument/2006/relationships/font" Target="fonts/font32.fntdata"/><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93" Type="http://schemas.openxmlformats.org/officeDocument/2006/relationships/font" Target="fonts/font25.fntdata"/><Relationship Id="rId98" Type="http://schemas.openxmlformats.org/officeDocument/2006/relationships/font" Target="fonts/font30.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font" Target="fonts/font20.fntdata"/><Relationship Id="rId91" Type="http://schemas.openxmlformats.org/officeDocument/2006/relationships/font" Target="fonts/font23.fntdata"/><Relationship Id="rId96"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94" Type="http://schemas.openxmlformats.org/officeDocument/2006/relationships/font" Target="fonts/font26.fntdata"/><Relationship Id="rId99" Type="http://schemas.openxmlformats.org/officeDocument/2006/relationships/font" Target="fonts/font31.fntdata"/><Relationship Id="rId101" Type="http://schemas.openxmlformats.org/officeDocument/2006/relationships/font" Target="fonts/font33.fntdata"/><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8.fntdata"/><Relationship Id="rId97" Type="http://schemas.openxmlformats.org/officeDocument/2006/relationships/font" Target="fonts/font29.fntdata"/><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notes"/>
          <p:cNvSpPr txBox="1">
            <a:spLocks noGrp="1"/>
          </p:cNvSpPr>
          <p:nvPr>
            <p:ph type="body" idx="1"/>
          </p:nvPr>
        </p:nvSpPr>
        <p:spPr>
          <a:xfrm>
            <a:off x="685800" y="4400550"/>
            <a:ext cx="5486400" cy="3600300"/>
          </a:xfrm>
          <a:prstGeom prst="rect">
            <a:avLst/>
          </a:prstGeom>
          <a:noFill/>
          <a:ln>
            <a:noFill/>
          </a:ln>
        </p:spPr>
        <p:txBody>
          <a:bodyPr spcFirstLastPara="1" wrap="square" lIns="89450" tIns="89450" rIns="89450" bIns="89450" anchor="ctr" anchorCtr="0">
            <a:noAutofit/>
          </a:bodyPr>
          <a:lstStyle/>
          <a:p>
            <a:pPr marL="0" lvl="0" indent="0" algn="l" rtl="0">
              <a:lnSpc>
                <a:spcPct val="100000"/>
              </a:lnSpc>
              <a:spcBef>
                <a:spcPts val="0"/>
              </a:spcBef>
              <a:spcAft>
                <a:spcPts val="0"/>
              </a:spcAft>
              <a:buSzPts val="1400"/>
              <a:buNone/>
            </a:pPr>
            <a:r>
              <a:rPr lang="es" sz="1400"/>
              <a:t>Activity: Write out commitments in binder and things I want to learn </a:t>
            </a:r>
            <a:endParaRPr sz="1400"/>
          </a:p>
        </p:txBody>
      </p:sp>
      <p:sp>
        <p:nvSpPr>
          <p:cNvPr id="288" name="Google Shape;288;p1:notes"/>
          <p:cNvSpPr>
            <a:spLocks noGrp="1" noRot="1" noChangeAspect="1"/>
          </p:cNvSpPr>
          <p:nvPr>
            <p:ph type="sldImg" idx="2"/>
          </p:nvPr>
        </p:nvSpPr>
        <p:spPr>
          <a:xfrm>
            <a:off x="702232" y="1143000"/>
            <a:ext cx="5453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
                <a:solidFill>
                  <a:schemeClr val="dk1"/>
                </a:solidFill>
              </a:rPr>
              <a:t>While our organization helps women and their families, our primary focus is not on direct service, advocacy, or education. All of those things play an important role in the work that we do, but it’s important for us to make the distinction that advocacy, direct service, and education are all tools that should support a larger strategy to </a:t>
            </a:r>
            <a:r>
              <a:rPr lang="es" b="1">
                <a:solidFill>
                  <a:schemeClr val="dk1"/>
                </a:solidFill>
              </a:rPr>
              <a:t>organize for power and social change</a:t>
            </a:r>
            <a:r>
              <a:rPr lang="es">
                <a:solidFill>
                  <a:schemeClr val="dk1"/>
                </a:solidFill>
              </a:rPr>
              <a: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r>
              <a:rPr lang="es">
                <a:highlight>
                  <a:srgbClr val="FFFF00"/>
                </a:highlight>
              </a:rPr>
              <a:t>Si bien nuestra organización ayuda a las mujeres y sus familias, nuestro enfoque principal no es el servicio directo, la defensa o la educación. Todas esas cosas juegan un papel importante en el trabajo que hacemos, pero es importante para nosotros hacer la distinción de que la defensa, el servicio directo y la educación son todas herramientas que deberían apoyar una estrategia más amplia para organizar el poder y el cambio social.</a:t>
            </a:r>
            <a:endParaRPr>
              <a:highlight>
                <a:srgbClr val="FFFF00"/>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
                <a:solidFill>
                  <a:schemeClr val="dk1"/>
                </a:solidFill>
              </a:rPr>
              <a:t>There are a lot of ways that people define organizing that are very similar to how we’re going to talk about it today, but for the purpose of this training we’re going to use these principles to guide our conversation: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
                <a:solidFill>
                  <a:schemeClr val="dk1"/>
                </a:solidFill>
              </a:rPr>
              <a:t>Organizing, Wins real, immediate, concrete improvements in people’s lives, it gives people a sense of their own power, and it alters the relations of power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
                <a:solidFill>
                  <a:schemeClr val="dk1"/>
                </a:solidFill>
                <a:highlight>
                  <a:srgbClr val="FFFF00"/>
                </a:highlight>
              </a:rPr>
              <a:t>Hay muchas maneras en que las personas definen la organización que son muy similares a cómo vamos a hablar de eso hoy, pero para el propósito de esta capacitación vamos a utilizar estos principios para guiar nuestra conversación:</a:t>
            </a:r>
            <a:endParaRPr>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s">
                <a:solidFill>
                  <a:schemeClr val="dk1"/>
                </a:solidFill>
                <a:highlight>
                  <a:srgbClr val="FFFF00"/>
                </a:highlight>
              </a:rPr>
              <a:t>Organizándose, se gana mejoras reales, inmediatas y concretas en la vida de las personas,Tambien  les da a las personas un sentido de su propio poder y altera las relaciones de poder</a:t>
            </a:r>
            <a:endParaRPr>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00"/>
              </a:highlight>
            </a:endParaRPr>
          </a:p>
          <a:p>
            <a:pPr marL="0" lvl="0" indent="0" algn="l" rtl="0">
              <a:lnSpc>
                <a:spcPct val="100000"/>
              </a:lnSpc>
              <a:spcBef>
                <a:spcPts val="0"/>
              </a:spcBef>
              <a:spcAft>
                <a:spcPts val="0"/>
              </a:spcAft>
              <a:buSzPts val="1400"/>
              <a:buNone/>
            </a:pPr>
            <a:endParaRPr>
              <a:highlight>
                <a:srgbClr val="FFFF00"/>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
                <a:solidFill>
                  <a:schemeClr val="dk1"/>
                </a:solidFill>
              </a:rPr>
              <a:t>To understand why this is important we need to talk about power. Power is the ability to act. Power itself is not good or bad. It’s just about how you use it. But as we all know there are people in this world who have power and do not use it for good. Sometimes they use it to exploit and manipulate people. Sometimes they use it to get what they want at the expense of other people. And often times people with power don’t use it to help people who don’t have as much power.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
                <a:solidFill>
                  <a:schemeClr val="dk1"/>
                </a:solidFill>
              </a:rPr>
              <a:t>And what’s very important to note is that power is relational. It changes from relationship to relationship. The power dynamic between me and my boss is different than the power dynamic than with me and my friend. So if someone has more power than us, and they use it in a bad way that can impair our own ability to act. And this exact thing is happening to us in our communities everyday.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
                <a:solidFill>
                  <a:schemeClr val="dk1"/>
                </a:solidFill>
                <a:highlight>
                  <a:srgbClr val="FFFF00"/>
                </a:highlight>
              </a:rPr>
              <a:t>Para entender por qué esto es importante, necesitamos hablar sobre el poder. El poder es la capacidad de actuar. El poder en sí mismo no es bueno ni malo. Se trata solo de cómo lo usas. Pero como todos sabemos, hay personas en este mundo que tienen poder y no lo usan para bien. A veces lo usan para explotar y manipular personas. A veces lo usan para obtener lo que quieren a expensas de otras personas. Y muchas veces las personas con poder no lo usan para ayudar a las personas que no tienen tanto poder.</a:t>
            </a:r>
            <a:endParaRPr>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s">
                <a:solidFill>
                  <a:schemeClr val="dk1"/>
                </a:solidFill>
                <a:highlight>
                  <a:srgbClr val="FFFF00"/>
                </a:highlight>
              </a:rPr>
              <a:t>Y lo que es muy importante tener en cuenta es que el poder es relacional. Cambia de una relación a otra. La dinámica de poder entre mi jefe y yo es diferente de la dinámica de poder que conmigo y mi amigo. Entonces, si alguien tiene más poder que nosotros, y lo usan de una manera mala que puede afectar nuestra propia capacidad de actuar. Y esto exactamente nos está sucediendo en nuestras comunidades todos los días.</a:t>
            </a:r>
            <a:endParaRPr>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s">
                <a:solidFill>
                  <a:schemeClr val="dk1"/>
                </a:solidFill>
                <a:highlight>
                  <a:srgbClr val="FFFF00"/>
                </a:highlight>
              </a:rPr>
              <a:t> </a:t>
            </a:r>
            <a:endParaRPr>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s">
                <a:solidFill>
                  <a:schemeClr val="dk1"/>
                </a:solidFill>
                <a:highlight>
                  <a:srgbClr val="FFFF00"/>
                </a:highlight>
              </a:rPr>
              <a:t> </a:t>
            </a:r>
            <a:endParaRPr>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s">
                <a:solidFill>
                  <a:schemeClr val="dk1"/>
                </a:solidFill>
                <a:highlight>
                  <a:srgbClr val="FFFF00"/>
                </a:highlight>
              </a:rPr>
              <a:t> </a:t>
            </a:r>
            <a:endParaRPr>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00"/>
              </a:highlight>
            </a:endParaRPr>
          </a:p>
          <a:p>
            <a:pPr marL="0" lvl="0" indent="0" algn="l" rtl="0">
              <a:lnSpc>
                <a:spcPct val="100000"/>
              </a:lnSpc>
              <a:spcBef>
                <a:spcPts val="0"/>
              </a:spcBef>
              <a:spcAft>
                <a:spcPts val="0"/>
              </a:spcAft>
              <a:buSzPts val="1400"/>
              <a:buNone/>
            </a:pPr>
            <a:endParaRPr>
              <a:highlight>
                <a:srgbClr val="FFFF00"/>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
                <a:solidFill>
                  <a:schemeClr val="dk1"/>
                </a:solidFill>
              </a:rPr>
              <a:t>There’s a small percentage of people who are extremely powerful (the 1%) and to keep the power they have they often do things that have negative impacts on our lives and our ability to build our power. For example, your landlord has a lot of power in the fact that they own the home, or apartment you live in. If you do something your landlord doesn’t like they can evict you and take away your home. Your boss has a lot of power, in the fact that if you do something they don’t like they can fire you and you can lose your income. </a:t>
            </a:r>
            <a:endParaRPr>
              <a:solidFill>
                <a:schemeClr val="dk1"/>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
              <a:t>These are images of Jeff Bezos the owner of Amazon, Bill Gates the owner of microsoft and Bernard Arnault, the CEO of LVMH which owns Henessy, Louis Vuitton and dozens of other luxury brands. They are currently the three richest men in the world. Together they are worth $287 billion- that’s almost 10 times more than the entire Colorado state budget (Colorado budget for 19-20 fiscal year is $32.5 billion)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s">
                <a:highlight>
                  <a:srgbClr val="FFFF00"/>
                </a:highlight>
              </a:rPr>
              <a:t>Hay un pequeño porcentaje de personas que son extremadamente poderosas (el 1%) y, para mantener el poder que tienen, a menudo hacen cosas que tienen un impacto negativo en nuestras vidas y nuestra capacidad para desarrollar nuestro poder. Por ejemplo, su arrendador tiene mucho poder en el hecho de que es dueño de la casa o departamento en el que vive. Si hace algo que no le gusta al arrendador, puede desalojarlo y quitarle su casa. Tu jefe tiene mucho poder, en el hecho de que si haces algo que no les gusta, pueden despedirte y puedes perder tus ingresos.</a:t>
            </a:r>
            <a:endParaRPr>
              <a:highlight>
                <a:srgbClr val="FFFF00"/>
              </a:highlight>
            </a:endParaRPr>
          </a:p>
          <a:p>
            <a:pPr marL="0" lvl="0" indent="0" algn="l" rtl="0">
              <a:lnSpc>
                <a:spcPct val="100000"/>
              </a:lnSpc>
              <a:spcBef>
                <a:spcPts val="0"/>
              </a:spcBef>
              <a:spcAft>
                <a:spcPts val="0"/>
              </a:spcAft>
              <a:buClr>
                <a:schemeClr val="dk1"/>
              </a:buClr>
              <a:buSzPts val="1100"/>
              <a:buFont typeface="Arial"/>
              <a:buNone/>
            </a:pPr>
            <a:endParaRPr>
              <a:highlight>
                <a:srgbClr val="FFFF00"/>
              </a:highlight>
            </a:endParaRPr>
          </a:p>
          <a:p>
            <a:pPr marL="0" lvl="0" indent="0" algn="l" rtl="0">
              <a:lnSpc>
                <a:spcPct val="100000"/>
              </a:lnSpc>
              <a:spcBef>
                <a:spcPts val="0"/>
              </a:spcBef>
              <a:spcAft>
                <a:spcPts val="0"/>
              </a:spcAft>
              <a:buClr>
                <a:schemeClr val="dk1"/>
              </a:buClr>
              <a:buSzPts val="1100"/>
              <a:buFont typeface="Arial"/>
              <a:buNone/>
            </a:pPr>
            <a:r>
              <a:rPr lang="es">
                <a:highlight>
                  <a:srgbClr val="FFFF00"/>
                </a:highlight>
              </a:rPr>
              <a:t>Estas son imágenes de Jeff Bezos, el dueño de Amazon, Bill Gates, el dueño de Microsoft y Bernard Arnault, el CEO de LVMH, propietario de Henessy, Louis Vuitton y docenas de otras marcas de lujo. Actualmente son los tres hombres más ricos del mundo. Juntos valen $ 287 mil millones, eso es casi 10 veces más que todo el presupuesto del estado de Colorado (el presupuesto de Colorado para el año fiscal 19-20 es de $ 32.5 mil millones)</a:t>
            </a:r>
            <a:endParaRPr>
              <a:highlight>
                <a:srgbClr val="FFFF00"/>
              </a:highlight>
            </a:endParaRPr>
          </a:p>
          <a:p>
            <a:pPr marL="0" lvl="0" indent="0" algn="l" rtl="0">
              <a:lnSpc>
                <a:spcPct val="100000"/>
              </a:lnSpc>
              <a:spcBef>
                <a:spcPts val="0"/>
              </a:spcBef>
              <a:spcAft>
                <a:spcPts val="0"/>
              </a:spcAft>
              <a:buClr>
                <a:schemeClr val="dk1"/>
              </a:buClr>
              <a:buSzPts val="1100"/>
              <a:buFont typeface="Arial"/>
              <a:buNone/>
            </a:pPr>
            <a:endParaRPr>
              <a:highlight>
                <a:srgbClr val="FFFF00"/>
              </a:highlight>
            </a:endParaRPr>
          </a:p>
          <a:p>
            <a:pPr marL="0" lvl="0" indent="0" algn="l" rtl="0">
              <a:lnSpc>
                <a:spcPct val="100000"/>
              </a:lnSpc>
              <a:spcBef>
                <a:spcPts val="0"/>
              </a:spcBef>
              <a:spcAft>
                <a:spcPts val="0"/>
              </a:spcAft>
              <a:buSzPts val="1400"/>
              <a:buNone/>
            </a:pPr>
            <a:endParaRPr>
              <a:highlight>
                <a:srgbClr val="FFFF00"/>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s">
                <a:solidFill>
                  <a:schemeClr val="dk1"/>
                </a:solidFill>
              </a:rPr>
              <a:t>These unequal power dynamics can be seen in practically every aspect of our lives because the people that have all of the power own all of the resources we need to survive. In a capitalist society a small percentage of people own our basic needs and sell them back to us for a profit. And the more power that the 1% has over us, the more they can exploit our need to survive. They can drive up the cost of rent because they know no one wants to be homeless and we all need a place to live. They can pay you lower wages and push you to work longer hours because they know you need to work to pay your bills.</a:t>
            </a:r>
            <a:endParaRPr>
              <a:solidFill>
                <a:schemeClr val="dk1"/>
              </a:solidFill>
            </a:endParaRPr>
          </a:p>
          <a:p>
            <a:pPr marL="0" lvl="0" indent="0" algn="l" rtl="0">
              <a:lnSpc>
                <a:spcPct val="115000"/>
              </a:lnSpc>
              <a:spcBef>
                <a:spcPts val="0"/>
              </a:spcBef>
              <a:spcAft>
                <a:spcPts val="0"/>
              </a:spcAft>
              <a:buSzPts val="1400"/>
              <a:buNone/>
            </a:pPr>
            <a:endParaRPr>
              <a:solidFill>
                <a:schemeClr val="dk1"/>
              </a:solidFill>
            </a:endParaRPr>
          </a:p>
          <a:p>
            <a:pPr marL="0" lvl="0" indent="0" algn="l" rtl="0">
              <a:lnSpc>
                <a:spcPct val="115000"/>
              </a:lnSpc>
              <a:spcBef>
                <a:spcPts val="0"/>
              </a:spcBef>
              <a:spcAft>
                <a:spcPts val="0"/>
              </a:spcAft>
              <a:buSzPts val="1400"/>
              <a:buNone/>
            </a:pPr>
            <a:r>
              <a:rPr lang="es">
                <a:solidFill>
                  <a:schemeClr val="dk1"/>
                </a:solidFill>
                <a:highlight>
                  <a:srgbClr val="FFFF00"/>
                </a:highlight>
              </a:rPr>
              <a:t>Estas dinámicas de poder desiguales se pueden ver en prácticamente todos los aspectos de nuestras vidas porque las personas que tienen todo el poder poseen todos los recursos que necesitamos para sobrevivir. </a:t>
            </a:r>
            <a:endParaRPr>
              <a:solidFill>
                <a:schemeClr val="dk1"/>
              </a:solidFill>
              <a:highlight>
                <a:srgbClr val="FFFF00"/>
              </a:highlight>
            </a:endParaRPr>
          </a:p>
          <a:p>
            <a:pPr marL="0" lvl="0" indent="0" algn="l" rtl="0">
              <a:lnSpc>
                <a:spcPct val="115000"/>
              </a:lnSpc>
              <a:spcBef>
                <a:spcPts val="0"/>
              </a:spcBef>
              <a:spcAft>
                <a:spcPts val="0"/>
              </a:spcAft>
              <a:buSzPts val="1400"/>
              <a:buNone/>
            </a:pPr>
            <a:r>
              <a:rPr lang="es">
                <a:solidFill>
                  <a:schemeClr val="dk1"/>
                </a:solidFill>
                <a:highlight>
                  <a:srgbClr val="FFFF00"/>
                </a:highlight>
              </a:rPr>
              <a:t>En una sociedad capitalista, un pequeño porcentaje de personas posee nuestras necesidades básicas y nos las vuelve a vender para obtener ganancias. Y cuanto más poder tenga el 1% sobre nosotros, más podrán explotar nuestra necesidad de sobrevivir. Pueden aumentar el costo del alquiler porque saben que nadie quiere quedarse sin hogar y todos necesitamos un lugar para vivir. Pueden pagarle salarios más bajos y obligarlo a trabajar más horas porque saben que necesita trabajar para pagar sus facturas.</a:t>
            </a:r>
            <a:endParaRPr>
              <a:solidFill>
                <a:schemeClr val="dk1"/>
              </a:solidFill>
              <a:highlight>
                <a:srgbClr val="FFFF00"/>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s">
                <a:solidFill>
                  <a:schemeClr val="dk1"/>
                </a:solidFill>
              </a:rPr>
              <a:t>As a matter of fact they rely on our desperation to survive to keep their power. They require our struggle to shape our world in a way that benefits them. For centuries people in power have relied on exploiting people, especially black and brown folks, to keep power for themselves. They would not be able to have power over us if they didn’t have something we needed. Every human being needs housing, food, healthcare, childcare, education,transportation, paid leave from work, a living wage, clean water, clean air, and many other things that allow us to survive and live a dignified life. And in all of these areas we can see examples of powerful people taking control of these resources by exploiting communities of color predominantly, and all working people, so we are dependent on them for our survival which allows them to maintain the power they have over us. </a:t>
            </a:r>
            <a:endParaRPr>
              <a:solidFill>
                <a:schemeClr val="dk1"/>
              </a:solidFill>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
                <a:solidFill>
                  <a:schemeClr val="dk1"/>
                </a:solidFill>
                <a:highlight>
                  <a:srgbClr val="FFFF00"/>
                </a:highlight>
              </a:rPr>
              <a:t>De hecho, confían en nuestra desesperación por sobrevivir para mantener su poder. Requieren nuestra lucha para dar forma a nuestro mundo de una manera que los beneficie. Durante siglos, las personas en el poder se han basado en la explotación de las personas, especialmente las personas negras y morenos, para mantener el poder para sí mismas. No podrían tener poder sobre nosotros si no tuvieran algo que necesitáramos. Todo ser humano necesita vivienda, alimentos, atención médica, cuidado de niños, educación, transporte, ausencia laboral  pagada, un salario digno, agua limpia, aire limpio y muchas otras cosas que nos permiten sobrevivir y vivir una vida digna. Y en todas estas áreas podemos ver ejemplos de personas poderosas que toman el control de estos recursos explotando predominantemente las comunidades de color y todas las personas trabajadoras, por lo que dependemos de ellos para nuestra supervivencia, lo que les permite mantener el poder que tienen sobre nosotros. .</a:t>
            </a:r>
            <a:endParaRPr>
              <a:solidFill>
                <a:schemeClr val="dk1"/>
              </a:solidFill>
              <a:highlight>
                <a:srgbClr val="FFFF00"/>
              </a:highlight>
            </a:endParaRPr>
          </a:p>
          <a:p>
            <a:pPr marL="0" lvl="0" indent="0" algn="l" rtl="0">
              <a:lnSpc>
                <a:spcPct val="115000"/>
              </a:lnSpc>
              <a:spcBef>
                <a:spcPts val="0"/>
              </a:spcBef>
              <a:spcAft>
                <a:spcPts val="0"/>
              </a:spcAft>
              <a:buSzPts val="1400"/>
              <a:buNone/>
            </a:pPr>
            <a:r>
              <a:rPr lang="es">
                <a:solidFill>
                  <a:schemeClr val="dk1"/>
                </a:solidFill>
                <a:highlight>
                  <a:srgbClr val="FFFF00"/>
                </a:highlight>
              </a:rPr>
              <a:t> </a:t>
            </a:r>
            <a:endParaRPr>
              <a:solidFill>
                <a:schemeClr val="dk1"/>
              </a:solidFill>
              <a:highlight>
                <a:srgbClr val="FFFF00"/>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 sz="1300" b="1">
                <a:solidFill>
                  <a:schemeClr val="dk1"/>
                </a:solidFill>
              </a:rPr>
              <a:t>We can look to an example of this abuse of power right here in our in community. In 2016, residents of the Denver Meadows mobile home park in Aurora learned that they were going to be displaced from their homes with nowhere to turn for help. The mobile home park owner decided he wanted to sell the land to developers to make a profit, leaving dozens of families scrambling to find a new place to live.  The landlord was only able to own that land by profiting off of the people who lived on it, and when he saw an opportunity to make more money and increase power for himself, he took it. He tried to sell the land from under the residents giving them only 6 months to relocate themselves and their families. Even after residents came together to raise money to buy the land, the park owner refused and continued to intimidate and harass residents to get his way. This was a very disempowering feeling for the residents who felt they had no resources to help them out of this situation. </a:t>
            </a:r>
            <a:endParaRPr sz="13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 sz="1300" b="1">
                <a:solidFill>
                  <a:schemeClr val="dk1"/>
                </a:solidFill>
                <a:highlight>
                  <a:srgbClr val="FFFF00"/>
                </a:highlight>
              </a:rPr>
              <a:t>Podemos ver un ejemplo de este abuso de poder aquí mismo en nuestra comunidad. En 2016, los residentes del parque de casas móviles Denver Meadows en Aurora se enteraron de que iban a ser desplazados de sus hogares sin ningún lugar al que acudir en busca de ayuda. El propietario del parque de casas móviles decidió que quería vender la tierra a los desarrolladores para obtener ganancias, dejando a docenas de familias luchando por encontrar un nuevo lugar para vivir. El arrendador solo pudo ser dueño de esa tierra al beneficiarse de las personas que vivían en ella, y cuando vio la oportunidad de ganar más dinero y aumentar el poder para sí mismo, la tomó. Trató de vender la tierra debajo de los residentes dándoles solo 6 meses para reubicarse a sí mismos y a sus familias. Incluso después de que los residentes se reunieron para recaudar dinero para comprar la tierra, el dueño del parque se negó y continuó intimidando y hostigando a los residentes para que se salieran el con la suya. Este fue un sentimiento muy desalentador para los residentes que sintieron que no tenían recursos para ayudarlos a salir de esta situación.</a:t>
            </a:r>
            <a:endParaRPr sz="1300" b="1">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a:highlight>
                <a:srgbClr val="FFFF00"/>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s">
                <a:solidFill>
                  <a:schemeClr val="dk1"/>
                </a:solidFill>
              </a:rPr>
              <a:t>So 9to5 works to shift the power dynamic from the people who continue to exploit us to our communities. And we do this by building our own power. Building power (the ability to act) is most often achieved through organized money or organized people. The people who are currently in power have most of the organized money. So we rely on the power of organized people to make the structural change we need for our communities to thrive.</a:t>
            </a:r>
            <a:endParaRPr>
              <a:solidFill>
                <a:schemeClr val="dk1"/>
              </a:solidFill>
            </a:endParaRPr>
          </a:p>
          <a:p>
            <a:pPr marL="0" lvl="0" indent="0" algn="l" rtl="0">
              <a:lnSpc>
                <a:spcPct val="115000"/>
              </a:lnSpc>
              <a:spcBef>
                <a:spcPts val="0"/>
              </a:spcBef>
              <a:spcAft>
                <a:spcPts val="0"/>
              </a:spcAft>
              <a:buSzPts val="1400"/>
              <a:buNone/>
            </a:pPr>
            <a:r>
              <a:rPr lang="es">
                <a:solidFill>
                  <a:schemeClr val="dk1"/>
                </a:solidFill>
                <a:highlight>
                  <a:srgbClr val="FFFF00"/>
                </a:highlight>
              </a:rPr>
              <a:t>Entonces 9to5 trabaja para cambiar la dinámica de poder de las personas que continúan explotándo a nuestras comunidades. Y hacemos esto construyendo nuestro propio poder. El poder de construcción (la capacidad de actuar) se logra con mayor frecuencia a través de dinero organizado o personas organizadas. Las personas que actualmente están en el poder tienen la mayor parte del dinero organizado. Por lo tanto, confiamos en el poder de las personas organizadas para realizar el cambio estructural que necesitamos para que nuestras comunidades prosperen.</a:t>
            </a:r>
            <a:endParaRPr>
              <a:solidFill>
                <a:schemeClr val="dk1"/>
              </a:solidFill>
              <a:highlight>
                <a:srgbClr val="FFFF00"/>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 sz="1300" b="1">
                <a:solidFill>
                  <a:schemeClr val="dk1"/>
                </a:solidFill>
              </a:rPr>
              <a:t>As 9to5 began working with Denver Meadows residents we developed an organizing strategy to build power and pressure the city of Aurora. Residents showed up to dozens of city council meetings, asked their elected officials to take action, created community support for the issue, got petition signatures in support of the issue, participated in direct actions for housing justice, talked to media and eventually filed a class action lawsuit against the landlord. These actions helped residents build power for themselves and their community. By coming together to work on a shared goal to save their homes, residents were able to pressure the people in power- their city councilors and the land owner- to move on the issue and come up with a solution that would benefit thee residents. After years of organizing and mobilizing, residents were able to push back the time they had to relocate by more than 2 years and received $10,000 each in relocation fees. By organizing together, residents were able to win real concrete improvements in their lives. This win showed people what is possible when they come together, helped them gain the skills to organize for future fights, and shifted power by setting a standard that mobile home owners can’t just be taken advantage of by exploitative landlords. </a:t>
            </a:r>
            <a:endParaRPr sz="13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b="1"/>
          </a:p>
          <a:p>
            <a:pPr marL="0" lvl="0" indent="0" algn="l" rtl="0">
              <a:lnSpc>
                <a:spcPct val="115000"/>
              </a:lnSpc>
              <a:spcBef>
                <a:spcPts val="0"/>
              </a:spcBef>
              <a:spcAft>
                <a:spcPts val="0"/>
              </a:spcAft>
              <a:buClr>
                <a:schemeClr val="dk1"/>
              </a:buClr>
              <a:buSzPts val="1100"/>
              <a:buFont typeface="Arial"/>
              <a:buNone/>
            </a:pPr>
            <a:r>
              <a:rPr lang="es" sz="1300" b="1">
                <a:solidFill>
                  <a:schemeClr val="dk1"/>
                </a:solidFill>
                <a:highlight>
                  <a:srgbClr val="FFFF00"/>
                </a:highlight>
              </a:rPr>
              <a:t>Cuando 9to5 comenzó a trabajar con los residentes de Denver Meadows, desarrollamos una estrategia de organización para generar poder y presionar a la ciudad de Aurora. Los residentes se presentaron a docenas de reuniones del consejo de la ciudad, pidieron a sus funcionarios electos que tomaran medidas, crearon apoyo de la comunidad para el problema, obtuvieron firmas de petición en apoyo del problema, participaron en acciones directas para la justicia de vivienda, hablaron con los medios y finalmente presentaron una acción judicial contra el arrendador. Estas acciones ayudaron a los residentes a construir poder para ellos y su comunidad. Al unirse para trabajar en un objetivo compartido para salvar sus hogares, los residentes pudieron presionar a las personas en el poder (sus concejales y el propietario de la tierra) para que avanzaran en el tema y encontraran una solución que los beneficiara a los residentes. Después de años de organización y movilización, los residentes pudieron retrasar el tiempo que tuvieron que reubicarse en más de 2 años y un porcentaje del total de los  residentes  obtuvieron $ 10,000 para  reubicación. Al organizarse juntos, los residentes pudieron obtener mejoras concretas y reales en sus vidas. Esta victoria mostró a las personas lo que es posible cuando se unen, les ayudó a adquirir las habilidades para organizarse para futuras peleas y cambió el poder al establecer un estándar para que los propietarios de casas móviles no pueden aprovecharse de los residentes</a:t>
            </a:r>
            <a:endParaRPr sz="1300" b="1">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s" sz="1300" b="1">
                <a:solidFill>
                  <a:schemeClr val="dk1"/>
                </a:solidFill>
                <a:highlight>
                  <a:srgbClr val="FFFF00"/>
                </a:highlight>
              </a:rPr>
              <a:t> </a:t>
            </a:r>
            <a:endParaRPr sz="1300" b="1">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sz="1300" b="1">
              <a:solidFill>
                <a:schemeClr val="dk1"/>
              </a:solidFill>
              <a:highlight>
                <a:srgbClr val="FFFF00"/>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9:notes"/>
          <p:cNvSpPr txBox="1">
            <a:spLocks noGrp="1"/>
          </p:cNvSpPr>
          <p:nvPr>
            <p:ph type="body" idx="1"/>
          </p:nvPr>
        </p:nvSpPr>
        <p:spPr>
          <a:xfrm>
            <a:off x="685800" y="4400550"/>
            <a:ext cx="5486400" cy="3600300"/>
          </a:xfrm>
          <a:prstGeom prst="rect">
            <a:avLst/>
          </a:prstGeom>
          <a:noFill/>
          <a:ln>
            <a:noFill/>
          </a:ln>
        </p:spPr>
        <p:txBody>
          <a:bodyPr spcFirstLastPara="1" wrap="square" lIns="89450" tIns="89450" rIns="89450" bIns="89450" anchor="ctr" anchorCtr="0">
            <a:noAutofit/>
          </a:bodyPr>
          <a:lstStyle/>
          <a:p>
            <a:pPr marL="0" lvl="0" indent="0" algn="l" rtl="0">
              <a:lnSpc>
                <a:spcPct val="100000"/>
              </a:lnSpc>
              <a:spcBef>
                <a:spcPts val="0"/>
              </a:spcBef>
              <a:spcAft>
                <a:spcPts val="0"/>
              </a:spcAft>
              <a:buSzPts val="1400"/>
              <a:buNone/>
            </a:pPr>
            <a:r>
              <a:rPr lang="es" sz="1400"/>
              <a:t>This is a time for staff to really convey urgency and pump people up for the rest of the trainings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s" sz="1400"/>
              <a:t>Agitation Question: Learning all you have learned. what is at stake if we don’t organize? What would happen if your rent doubled? Or if your park is up for sell?</a:t>
            </a:r>
            <a:endParaRPr sz="1400"/>
          </a:p>
          <a:p>
            <a:pPr marL="0" lvl="0" indent="0" algn="l" rtl="0">
              <a:lnSpc>
                <a:spcPct val="100000"/>
              </a:lnSpc>
              <a:spcBef>
                <a:spcPts val="0"/>
              </a:spcBef>
              <a:spcAft>
                <a:spcPts val="0"/>
              </a:spcAft>
              <a:buSzPts val="1400"/>
              <a:buNone/>
            </a:pPr>
            <a:endParaRPr sz="1400"/>
          </a:p>
        </p:txBody>
      </p:sp>
      <p:sp>
        <p:nvSpPr>
          <p:cNvPr id="441" name="Google Shape;441;p19:notes"/>
          <p:cNvSpPr>
            <a:spLocks noGrp="1" noRot="1" noChangeAspect="1"/>
          </p:cNvSpPr>
          <p:nvPr>
            <p:ph type="sldImg" idx="2"/>
          </p:nvPr>
        </p:nvSpPr>
        <p:spPr>
          <a:xfrm>
            <a:off x="702232" y="1143000"/>
            <a:ext cx="5453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317500" algn="l" rtl="0">
              <a:lnSpc>
                <a:spcPct val="100000"/>
              </a:lnSpc>
              <a:spcBef>
                <a:spcPts val="0"/>
              </a:spcBef>
              <a:spcAft>
                <a:spcPts val="0"/>
              </a:spcAft>
              <a:buSzPts val="1400"/>
              <a:buChar char="-"/>
            </a:pPr>
            <a:r>
              <a:rPr lang="es"/>
              <a:t>I”m Dre Chiriboga-Flor- state director for 9to5, Cesiah Guadarrama Trejo our Senior Housing Organizer will be presenting after </a:t>
            </a:r>
            <a:endParaRPr/>
          </a:p>
        </p:txBody>
      </p:sp>
      <p:sp>
        <p:nvSpPr>
          <p:cNvPr id="296" name="Google Shape;296;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
                <a:solidFill>
                  <a:schemeClr val="dk1"/>
                </a:solidFill>
              </a:rPr>
              <a:t>When we organize people to build power we can win real improvements in our lives, we can start to get a sense of the power we have as individuals to enact change, and when we come together as empowered individuals to achieve a shared goal, we can have a long lasting meaningful impact that creates the structural change that we want for our communities.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s">
                <a:solidFill>
                  <a:schemeClr val="dk1"/>
                </a:solidFill>
                <a:highlight>
                  <a:srgbClr val="FFFF00"/>
                </a:highlight>
              </a:rPr>
              <a:t>Cuando organizamos a las personas para construir poder, podemos ganar mejoras reales en nuestras vidas, podemos comenzar a tener una idea del poder que tenemos como individuos para lograr el cambio, y cuando nos unimos como individuos empoderados para lograr un objetivo compartido, podemos tener un impacto significativo y duradero que cree el cambio estructural que queremos para nuestras comunidades.</a:t>
            </a:r>
            <a:endParaRPr>
              <a:solidFill>
                <a:schemeClr val="dk1"/>
              </a:solidFill>
              <a:highlight>
                <a:srgbClr val="FFFF00"/>
              </a:highlight>
            </a:endParaRPr>
          </a:p>
          <a:p>
            <a:pPr marL="0" lvl="0" indent="0" algn="l" rtl="0">
              <a:lnSpc>
                <a:spcPct val="100000"/>
              </a:lnSpc>
              <a:spcBef>
                <a:spcPts val="0"/>
              </a:spcBef>
              <a:spcAft>
                <a:spcPts val="0"/>
              </a:spcAft>
              <a:buSzPts val="1400"/>
              <a:buNone/>
            </a:pPr>
            <a:endParaRPr>
              <a:highlight>
                <a:srgbClr val="FFFF00"/>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Now we are going to discuss what are real life wins that happen when you organize successfully </a:t>
            </a:r>
            <a:endParaRPr/>
          </a:p>
          <a:p>
            <a:pPr marL="0" lvl="0" indent="0" algn="l" rtl="0">
              <a:lnSpc>
                <a:spcPct val="100000"/>
              </a:lnSpc>
              <a:spcBef>
                <a:spcPts val="0"/>
              </a:spcBef>
              <a:spcAft>
                <a:spcPts val="0"/>
              </a:spcAft>
              <a:buSzPts val="1400"/>
              <a:buNone/>
            </a:pPr>
            <a:r>
              <a:rPr lang="es"/>
              <a:t>Last year we passed a law for dispute resolutino program.  Today we are actually going to dive deeper into what these new rights </a:t>
            </a:r>
            <a:endParaRPr/>
          </a:p>
          <a:p>
            <a:pPr marL="0" lvl="0" indent="0" algn="l" rtl="0">
              <a:lnSpc>
                <a:spcPct val="100000"/>
              </a:lnSpc>
              <a:spcBef>
                <a:spcPts val="0"/>
              </a:spcBef>
              <a:spcAft>
                <a:spcPts val="0"/>
              </a:spcAft>
              <a:buSzPts val="1400"/>
              <a:buNone/>
            </a:pPr>
            <a:r>
              <a:rPr lang="es"/>
              <a:t>How long do you think it took to pass these laws?</a:t>
            </a:r>
            <a:endParaRPr/>
          </a:p>
          <a:p>
            <a:pPr marL="0" lvl="0" indent="0" algn="l" rtl="0">
              <a:lnSpc>
                <a:spcPct val="100000"/>
              </a:lnSpc>
              <a:spcBef>
                <a:spcPts val="0"/>
              </a:spcBef>
              <a:spcAft>
                <a:spcPts val="0"/>
              </a:spcAft>
              <a:buSzPts val="1400"/>
              <a:buNone/>
            </a:pPr>
            <a:r>
              <a:rPr lang="es"/>
              <a:t>Denver Meadows </a:t>
            </a:r>
            <a:endParaRPr/>
          </a:p>
          <a:p>
            <a:pPr marL="0" lvl="0" indent="0" algn="l" rtl="0">
              <a:lnSpc>
                <a:spcPct val="100000"/>
              </a:lnSpc>
              <a:spcBef>
                <a:spcPts val="0"/>
              </a:spcBef>
              <a:spcAft>
                <a:spcPts val="0"/>
              </a:spcAft>
              <a:buSzPts val="1400"/>
              <a:buNone/>
            </a:pPr>
            <a:r>
              <a:rPr lang="es"/>
              <a:t>When you ask for a raise, do you get it the first time you ask?</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AutoNum type="arabicPeriod"/>
            </a:pPr>
            <a:r>
              <a:rPr lang="es"/>
              <a:t>Communication- groups, but when there are technology challenges flyers</a:t>
            </a:r>
            <a:endParaRPr/>
          </a:p>
          <a:p>
            <a:pPr marL="457200" lvl="0" indent="-317500" algn="l" rtl="0">
              <a:lnSpc>
                <a:spcPct val="100000"/>
              </a:lnSpc>
              <a:spcBef>
                <a:spcPts val="0"/>
              </a:spcBef>
              <a:spcAft>
                <a:spcPts val="0"/>
              </a:spcAft>
              <a:buSzPts val="1400"/>
              <a:buAutoNum type="arabicPeriod"/>
            </a:pPr>
            <a:endParaRPr/>
          </a:p>
        </p:txBody>
      </p:sp>
      <p:sp>
        <p:nvSpPr>
          <p:cNvPr id="463" name="Google Shape;463;p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aa1396812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02" name="Google Shape;502;gaa1396812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s" sz="1400">
                <a:latin typeface="Arial"/>
                <a:ea typeface="Arial"/>
                <a:cs typeface="Arial"/>
                <a:sym typeface="Arial"/>
              </a:rPr>
              <a:t>9to5 Colorado is an economic justice organization that works to create change through issue based advocacy, grassroots organizing, and community education. We work with womxn and other community members who are most impacted by unjust economic policies, to organize for better work and living conditions.</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SzPts val="1400"/>
              <a:buNone/>
            </a:pPr>
            <a:r>
              <a:rPr lang="es" sz="1400">
                <a:latin typeface="Arial"/>
                <a:ea typeface="Arial"/>
                <a:cs typeface="Arial"/>
                <a:sym typeface="Arial"/>
              </a:rPr>
              <a:t>Our vision is that all womxn and their families can live and thrive in an economically and racially just world. This is important because women of color are the most impacted by unfair labor practices, poor  working conditions, low wages, housing insecurity and just about every other economic issue you can think of.</a:t>
            </a:r>
            <a:endParaRPr sz="1400">
              <a:latin typeface="Arial"/>
              <a:ea typeface="Arial"/>
              <a:cs typeface="Arial"/>
              <a:sym typeface="Arial"/>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s" sz="1400">
                <a:latin typeface="Arial"/>
                <a:ea typeface="Arial"/>
                <a:cs typeface="Arial"/>
                <a:sym typeface="Arial"/>
              </a:rPr>
              <a:t>9to5 Colorado es una organización de justicia económica que trabaja para crear cambios a través de la promoción basada en problemas, la organización de base y la educación comunitaria. Trabajamos con womxn y otros miembros de la comunidad más afectados por políticas económicas injustas, para organizarnos para mejores condiciones de trabajo y de vida.</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 sz="1400">
                <a:highlight>
                  <a:srgbClr val="FFFF00"/>
                </a:highlight>
                <a:latin typeface="Arial"/>
                <a:ea typeface="Arial"/>
                <a:cs typeface="Arial"/>
                <a:sym typeface="Arial"/>
              </a:rPr>
              <a:t>Nuestra visión es que todas las mujeres y sus familias puedan vivir y prosperar en un mundo económico y racialmente justo. Esto es importante porque las mujeres de color son las más afectadas por las prácticas laborales injustas, las malas condiciones de trabajo, los bajos salarios, la inseguridad de la vivienda y casi cualquier otro problema económico que se te ocurra.</a:t>
            </a:r>
            <a:endParaRPr sz="1400">
              <a:highlight>
                <a:srgbClr val="FFFF00"/>
              </a:highlight>
              <a:latin typeface="Arial"/>
              <a:ea typeface="Arial"/>
              <a:cs typeface="Arial"/>
              <a:sym typeface="Arial"/>
            </a:endParaRPr>
          </a:p>
          <a:p>
            <a:pPr marL="0" lvl="0" indent="0" algn="l" rtl="0">
              <a:lnSpc>
                <a:spcPct val="115000"/>
              </a:lnSpc>
              <a:spcBef>
                <a:spcPts val="0"/>
              </a:spcBef>
              <a:spcAft>
                <a:spcPts val="0"/>
              </a:spcAft>
              <a:buSzPts val="1400"/>
              <a:buNone/>
            </a:pPr>
            <a:endParaRPr sz="1400">
              <a:highlight>
                <a:srgbClr val="FFFF00"/>
              </a:highlight>
              <a:latin typeface="Arial"/>
              <a:ea typeface="Arial"/>
              <a:cs typeface="Arial"/>
              <a:sym typeface="Arial"/>
            </a:endParaRPr>
          </a:p>
        </p:txBody>
      </p:sp>
      <p:sp>
        <p:nvSpPr>
          <p:cNvPr id="304" name="Google Shape;304;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5" name="Google Shape;58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4" name="Google Shape;59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s" sz="1400">
                <a:latin typeface="Arial"/>
                <a:ea typeface="Arial"/>
                <a:cs typeface="Arial"/>
                <a:sym typeface="Arial"/>
              </a:rPr>
              <a:t>9to5 Colorado is part of a national organization- the 9to5 National Association of Working Women- that has been working to advance womxn’s economic issues for almost 50 years.</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 sz="1400">
                <a:latin typeface="Arial"/>
                <a:ea typeface="Arial"/>
                <a:cs typeface="Arial"/>
                <a:sym typeface="Arial"/>
              </a:rPr>
              <a:t>The Colorado chapter began in 1996 when 9to5 launched it’s first sexaul harassment outreach and education program in Denver. </a:t>
            </a:r>
            <a:endParaRPr sz="1400">
              <a:latin typeface="Arial"/>
              <a:ea typeface="Arial"/>
              <a:cs typeface="Arial"/>
              <a:sym typeface="Arial"/>
            </a:endParaRPr>
          </a:p>
          <a:p>
            <a:pPr marL="0" lvl="0" indent="0" algn="l" rtl="0">
              <a:lnSpc>
                <a:spcPct val="115000"/>
              </a:lnSpc>
              <a:spcBef>
                <a:spcPts val="0"/>
              </a:spcBef>
              <a:spcAft>
                <a:spcPts val="0"/>
              </a:spcAft>
              <a:buSzPts val="1400"/>
              <a:buNone/>
            </a:pPr>
            <a:r>
              <a:rPr lang="es" sz="1400">
                <a:latin typeface="Arial"/>
                <a:ea typeface="Arial"/>
                <a:cs typeface="Arial"/>
                <a:sym typeface="Arial"/>
              </a:rPr>
              <a:t>Since then, our focus has shifted primarily to organizing for power and social change to win economic advancements for our communities. The current issue areas that we organize around are housing justice for renters and mobile home owners, paid leave, and other economic justice issues that rise to the top as the most important for our members like equal pay for equal work and childcare.</a:t>
            </a:r>
            <a:endParaRPr sz="1400">
              <a:latin typeface="Arial"/>
              <a:ea typeface="Arial"/>
              <a:cs typeface="Arial"/>
              <a:sym typeface="Arial"/>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s" sz="1400">
                <a:highlight>
                  <a:srgbClr val="FFFF00"/>
                </a:highlight>
                <a:latin typeface="Arial"/>
                <a:ea typeface="Arial"/>
                <a:cs typeface="Arial"/>
                <a:sym typeface="Arial"/>
              </a:rPr>
              <a:t>9to5 Colorado es parte de una organización nacional, la Asociación Nacional de Mujeres Trabajadoras  que ha estado trabajando para avanzar en los problemas económicos de womxn durante casi 50 años.</a:t>
            </a:r>
            <a:endParaRPr sz="1400">
              <a:highlight>
                <a:srgbClr val="FFFF00"/>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 sz="1400">
                <a:highlight>
                  <a:srgbClr val="FFFF00"/>
                </a:highlight>
                <a:latin typeface="Arial"/>
                <a:ea typeface="Arial"/>
                <a:cs typeface="Arial"/>
                <a:sym typeface="Arial"/>
              </a:rPr>
              <a:t>9to 5  Colorado comenzó en 1996 cuando 9to5 lanzó su primer programa de divulgación y educación sobre acoso sexual en Denver.</a:t>
            </a:r>
            <a:endParaRPr sz="1400">
              <a:highlight>
                <a:srgbClr val="FFFF00"/>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 sz="1400">
                <a:highlight>
                  <a:srgbClr val="FFFF00"/>
                </a:highlight>
                <a:latin typeface="Arial"/>
                <a:ea typeface="Arial"/>
                <a:cs typeface="Arial"/>
                <a:sym typeface="Arial"/>
              </a:rPr>
              <a:t>Desde entonces, nuestro enfoque se ha desplazado principalmente a la organización por el poder y el cambio social para ganar avances económicos para nuestras comunidades. Las áreas problemáticas actuales en torno a las que organizamos son la justicia de vivienda para inquilinos y propietarios de casas móviles, ausencias laborales  pagadas y otros problemas de justicia económica que se destacan como los más importantes para nuestros miembros, como la igualdad de remuneración por el mismo trabajo y cuidado de niños.</a:t>
            </a:r>
            <a:endParaRPr sz="1400">
              <a:highlight>
                <a:srgbClr val="FFFF00"/>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highlight>
                <a:srgbClr val="FFFF00"/>
              </a:highlight>
              <a:latin typeface="Arial"/>
              <a:ea typeface="Arial"/>
              <a:cs typeface="Arial"/>
              <a:sym typeface="Arial"/>
            </a:endParaRPr>
          </a:p>
          <a:p>
            <a:pPr marL="0" lvl="0" indent="0" algn="l" rtl="0">
              <a:lnSpc>
                <a:spcPct val="115000"/>
              </a:lnSpc>
              <a:spcBef>
                <a:spcPts val="0"/>
              </a:spcBef>
              <a:spcAft>
                <a:spcPts val="0"/>
              </a:spcAft>
              <a:buSzPts val="1400"/>
              <a:buNone/>
            </a:pPr>
            <a:endParaRPr sz="1400">
              <a:highlight>
                <a:srgbClr val="FFFF00"/>
              </a:highlight>
              <a:latin typeface="Arial"/>
              <a:ea typeface="Arial"/>
              <a:cs typeface="Arial"/>
              <a:sym typeface="Arial"/>
            </a:endParaRPr>
          </a:p>
        </p:txBody>
      </p:sp>
      <p:sp>
        <p:nvSpPr>
          <p:cNvPr id="311" name="Google Shape;311;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3" name="Google Shape;60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1" name="Google Shape;6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5" name="Google Shape;62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4" name="Google Shape;63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3" name="Google Shape;64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0" name="Google Shape;67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5:notes"/>
          <p:cNvSpPr txBox="1">
            <a:spLocks noGrp="1"/>
          </p:cNvSpPr>
          <p:nvPr>
            <p:ph type="body" idx="1"/>
          </p:nvPr>
        </p:nvSpPr>
        <p:spPr>
          <a:xfrm>
            <a:off x="685800" y="4400550"/>
            <a:ext cx="5486400" cy="3600300"/>
          </a:xfrm>
          <a:prstGeom prst="rect">
            <a:avLst/>
          </a:prstGeom>
          <a:noFill/>
          <a:ln>
            <a:noFill/>
          </a:ln>
        </p:spPr>
        <p:txBody>
          <a:bodyPr spcFirstLastPara="1" wrap="square" lIns="89450" tIns="89450" rIns="89450" bIns="89450" anchor="ctr" anchorCtr="0">
            <a:noAutofit/>
          </a:bodyPr>
          <a:lstStyle/>
          <a:p>
            <a:pPr marL="0" lvl="0" indent="0" algn="l" rtl="0">
              <a:lnSpc>
                <a:spcPct val="100000"/>
              </a:lnSpc>
              <a:spcBef>
                <a:spcPts val="0"/>
              </a:spcBef>
              <a:spcAft>
                <a:spcPts val="0"/>
              </a:spcAft>
              <a:buSzPts val="1400"/>
              <a:buNone/>
            </a:pPr>
            <a:r>
              <a:rPr lang="es" sz="1400"/>
              <a:t>Dre 5 min</a:t>
            </a:r>
            <a:endParaRPr sz="1400"/>
          </a:p>
          <a:p>
            <a:pPr marL="0" lvl="0" indent="0" algn="l" rtl="0">
              <a:lnSpc>
                <a:spcPct val="100000"/>
              </a:lnSpc>
              <a:spcBef>
                <a:spcPts val="0"/>
              </a:spcBef>
              <a:spcAft>
                <a:spcPts val="0"/>
              </a:spcAft>
              <a:buSzPts val="1400"/>
              <a:buNone/>
            </a:pPr>
            <a:r>
              <a:rPr lang="es"/>
              <a:t>We began our work about 5 years ago when 2 mobile home parks were slated to close in southwest Denver. Leaders in the neighborhood we had been working with told us they were told they would have to relocate in the next year About 90 families were displaced and almost no one was able to move their home because of cost and because of age. Many of those residents are living in other parks that are also at risk of displacemen. Since then we have received calls from all over the state and realized there is a huge lack of resources and organizing in these communities- one of the reasons we are here today</a:t>
            </a:r>
            <a:endParaRPr/>
          </a:p>
          <a:p>
            <a:pPr marL="457200" lvl="0" indent="-317500" algn="l" rtl="0">
              <a:lnSpc>
                <a:spcPct val="100000"/>
              </a:lnSpc>
              <a:spcBef>
                <a:spcPts val="0"/>
              </a:spcBef>
              <a:spcAft>
                <a:spcPts val="0"/>
              </a:spcAft>
              <a:buSzPts val="1400"/>
              <a:buChar char="-"/>
            </a:pPr>
            <a:r>
              <a:rPr lang="es">
                <a:solidFill>
                  <a:schemeClr val="dk1"/>
                </a:solidFill>
              </a:rPr>
              <a:t>If you have experienced predatory management models- you are not alone! Corporate ownership</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s">
                <a:solidFill>
                  <a:schemeClr val="dk1"/>
                </a:solidFill>
              </a:rPr>
              <a:t>these are the same private equity firms, some international that contributed to the housing crisis</a:t>
            </a:r>
            <a:endParaRPr>
              <a:solidFill>
                <a:schemeClr val="dk1"/>
              </a:solidFill>
            </a:endParaRPr>
          </a:p>
          <a:p>
            <a:pPr marL="444500" lvl="0" indent="-304800" algn="l" rtl="0">
              <a:lnSpc>
                <a:spcPct val="100000"/>
              </a:lnSpc>
              <a:spcBef>
                <a:spcPts val="0"/>
              </a:spcBef>
              <a:spcAft>
                <a:spcPts val="0"/>
              </a:spcAft>
              <a:buSzPts val="1400"/>
              <a:buChar char="-"/>
            </a:pPr>
            <a:endParaRPr sz="1400"/>
          </a:p>
        </p:txBody>
      </p:sp>
      <p:sp>
        <p:nvSpPr>
          <p:cNvPr id="319" name="Google Shape;3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4" name="Google Shape;72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2" name="Google Shape;74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1" name="Google Shape;75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2" name="Google Shape;76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1" name="Google Shape;771;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6:notes"/>
          <p:cNvSpPr txBox="1">
            <a:spLocks noGrp="1"/>
          </p:cNvSpPr>
          <p:nvPr>
            <p:ph type="body" idx="1"/>
          </p:nvPr>
        </p:nvSpPr>
        <p:spPr>
          <a:xfrm>
            <a:off x="685800" y="4400550"/>
            <a:ext cx="5486400" cy="3600300"/>
          </a:xfrm>
          <a:prstGeom prst="rect">
            <a:avLst/>
          </a:prstGeom>
          <a:noFill/>
          <a:ln>
            <a:noFill/>
          </a:ln>
        </p:spPr>
        <p:txBody>
          <a:bodyPr spcFirstLastPara="1" wrap="square" lIns="89450" tIns="89450" rIns="89450" bIns="89450" anchor="ctr" anchorCtr="0">
            <a:noAutofit/>
          </a:bodyPr>
          <a:lstStyle/>
          <a:p>
            <a:pPr marL="0" lvl="0" indent="0" algn="l" rtl="0">
              <a:lnSpc>
                <a:spcPct val="100000"/>
              </a:lnSpc>
              <a:spcBef>
                <a:spcPts val="0"/>
              </a:spcBef>
              <a:spcAft>
                <a:spcPts val="0"/>
              </a:spcAft>
              <a:buSzPts val="1400"/>
              <a:buNone/>
            </a:pPr>
            <a:r>
              <a:rPr lang="es" sz="1400"/>
              <a:t>Dre 5 min</a:t>
            </a:r>
            <a:endParaRPr sz="1400"/>
          </a:p>
          <a:p>
            <a:pPr marL="0" lvl="0" indent="0" algn="l" rtl="0">
              <a:lnSpc>
                <a:spcPct val="100000"/>
              </a:lnSpc>
              <a:spcBef>
                <a:spcPts val="0"/>
              </a:spcBef>
              <a:spcAft>
                <a:spcPts val="0"/>
              </a:spcAft>
              <a:buSzPts val="1400"/>
              <a:buNone/>
            </a:pPr>
            <a:r>
              <a:rPr lang="es" sz="1400"/>
              <a:t>Warren Buffet- one of the richest people in the world, worth $87 billion</a:t>
            </a:r>
            <a:endParaRPr sz="1400"/>
          </a:p>
          <a:p>
            <a:pPr marL="444500" lvl="0" indent="-304800" algn="l" rtl="0">
              <a:lnSpc>
                <a:spcPct val="100000"/>
              </a:lnSpc>
              <a:spcBef>
                <a:spcPts val="0"/>
              </a:spcBef>
              <a:spcAft>
                <a:spcPts val="0"/>
              </a:spcAft>
              <a:buSzPts val="1400"/>
              <a:buChar char="-"/>
            </a:pPr>
            <a:r>
              <a:rPr lang="es" sz="1400"/>
              <a:t>sell and financing mobile homes- super high interest rates, interest rates over 15%</a:t>
            </a:r>
            <a:endParaRPr sz="1400"/>
          </a:p>
          <a:p>
            <a:pPr marL="444500" lvl="0" indent="-304800" algn="l" rtl="0">
              <a:lnSpc>
                <a:spcPct val="100000"/>
              </a:lnSpc>
              <a:spcBef>
                <a:spcPts val="0"/>
              </a:spcBef>
              <a:spcAft>
                <a:spcPts val="0"/>
              </a:spcAft>
              <a:buSzPts val="1400"/>
              <a:buChar char="-"/>
            </a:pPr>
            <a:r>
              <a:rPr lang="es" sz="1400"/>
              <a:t>customer called Clayton when she was behind on payments- suggested to sell plasma </a:t>
            </a:r>
            <a:endParaRPr sz="1400"/>
          </a:p>
          <a:p>
            <a:pPr marL="444500" lvl="0" indent="-304800" algn="l" rtl="0">
              <a:lnSpc>
                <a:spcPct val="100000"/>
              </a:lnSpc>
              <a:spcBef>
                <a:spcPts val="0"/>
              </a:spcBef>
              <a:spcAft>
                <a:spcPts val="0"/>
              </a:spcAft>
              <a:buSzPts val="1400"/>
              <a:buChar char="-"/>
            </a:pPr>
            <a:r>
              <a:rPr lang="es" sz="1400"/>
              <a:t>cost of moving\</a:t>
            </a:r>
            <a:endParaRPr sz="1400"/>
          </a:p>
          <a:p>
            <a:pPr marL="444500" lvl="0" indent="-304800" algn="l" rtl="0">
              <a:lnSpc>
                <a:spcPct val="100000"/>
              </a:lnSpc>
              <a:spcBef>
                <a:spcPts val="0"/>
              </a:spcBef>
              <a:spcAft>
                <a:spcPts val="0"/>
              </a:spcAft>
              <a:buSzPts val="1400"/>
              <a:buChar char="-"/>
            </a:pPr>
            <a:r>
              <a:rPr lang="es" sz="1400"/>
              <a:t>99% of the time, they are not moved volutnarily once they are placed</a:t>
            </a:r>
            <a:endParaRPr sz="1400"/>
          </a:p>
          <a:p>
            <a:pPr marL="444500" lvl="0" indent="-304800" algn="l" rtl="0">
              <a:lnSpc>
                <a:spcPct val="100000"/>
              </a:lnSpc>
              <a:spcBef>
                <a:spcPts val="0"/>
              </a:spcBef>
              <a:spcAft>
                <a:spcPts val="0"/>
              </a:spcAft>
              <a:buSzPts val="1400"/>
              <a:buChar char="-"/>
            </a:pPr>
            <a:r>
              <a:rPr lang="es"/>
              <a:t>- Common issues- rent increases, unjust rules, poor water conditions, high uitlity fees, harassment, discrimination </a:t>
            </a:r>
            <a:endParaRPr/>
          </a:p>
          <a:p>
            <a:pPr marL="444500" lvl="0" indent="-304800" algn="l" rtl="0">
              <a:lnSpc>
                <a:spcPct val="100000"/>
              </a:lnSpc>
              <a:spcBef>
                <a:spcPts val="0"/>
              </a:spcBef>
              <a:spcAft>
                <a:spcPts val="0"/>
              </a:spcAft>
              <a:buSzPts val="1400"/>
              <a:buChar char="-"/>
            </a:pPr>
            <a:r>
              <a:rPr lang="es"/>
              <a:t>RV Horizons = they have a university to train investors in how to take advantage and make more out of your investment by increasing rents, fees etc.</a:t>
            </a:r>
            <a:endParaRPr/>
          </a:p>
          <a:p>
            <a:pPr marL="444500" lvl="0" indent="-304800" algn="l" rtl="0">
              <a:lnSpc>
                <a:spcPct val="100000"/>
              </a:lnSpc>
              <a:spcBef>
                <a:spcPts val="0"/>
              </a:spcBef>
              <a:spcAft>
                <a:spcPts val="0"/>
              </a:spcAft>
              <a:buSzPts val="1400"/>
              <a:buChar char="-"/>
            </a:pPr>
            <a:r>
              <a:rPr lang="es"/>
              <a:t>One of the owners of RV Horizons was quoted saying “it’s like owning a waffle house where everyone is tied to their seats” people don’t have much of a choice </a:t>
            </a:r>
            <a:endParaRPr/>
          </a:p>
        </p:txBody>
      </p:sp>
      <p:sp>
        <p:nvSpPr>
          <p:cNvPr id="327" name="Google Shape;327;p6:notes"/>
          <p:cNvSpPr>
            <a:spLocks noGrp="1" noRot="1" noChangeAspect="1"/>
          </p:cNvSpPr>
          <p:nvPr>
            <p:ph type="sldImg" idx="2"/>
          </p:nvPr>
        </p:nvSpPr>
        <p:spPr>
          <a:xfrm>
            <a:off x="702232" y="1143000"/>
            <a:ext cx="5453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0" name="Google Shape;78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9" name="Google Shape;78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9" name="Google Shape;799;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
              <a:t>62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7:notes"/>
          <p:cNvSpPr txBox="1">
            <a:spLocks noGrp="1"/>
          </p:cNvSpPr>
          <p:nvPr>
            <p:ph type="body" idx="1"/>
          </p:nvPr>
        </p:nvSpPr>
        <p:spPr>
          <a:xfrm>
            <a:off x="685800" y="4400550"/>
            <a:ext cx="5486400" cy="3600300"/>
          </a:xfrm>
          <a:prstGeom prst="rect">
            <a:avLst/>
          </a:prstGeom>
          <a:noFill/>
          <a:ln>
            <a:noFill/>
          </a:ln>
        </p:spPr>
        <p:txBody>
          <a:bodyPr spcFirstLastPara="1" wrap="square" lIns="89450" tIns="89450" rIns="89450" bIns="89450" anchor="ctr" anchorCtr="0">
            <a:noAutofit/>
          </a:bodyPr>
          <a:lstStyle/>
          <a:p>
            <a:pPr marL="444500" lvl="0" indent="-317500" algn="l" rtl="0">
              <a:lnSpc>
                <a:spcPct val="80000"/>
              </a:lnSpc>
              <a:spcBef>
                <a:spcPts val="0"/>
              </a:spcBef>
              <a:spcAft>
                <a:spcPts val="0"/>
              </a:spcAft>
              <a:buClr>
                <a:srgbClr val="1186C3"/>
              </a:buClr>
              <a:buSzPts val="1600"/>
              <a:buChar char="-"/>
            </a:pPr>
            <a:r>
              <a:rPr lang="es" sz="1600">
                <a:solidFill>
                  <a:srgbClr val="3F3F3F"/>
                </a:solidFill>
                <a:latin typeface="Trebuchet MS"/>
                <a:ea typeface="Trebuchet MS"/>
                <a:cs typeface="Trebuchet MS"/>
                <a:sym typeface="Trebuchet MS"/>
              </a:rPr>
              <a:t>It is common for existing mobile home parks to be marked of as “future development</a:t>
            </a:r>
            <a:endParaRPr sz="1600">
              <a:solidFill>
                <a:srgbClr val="3F3F3F"/>
              </a:solidFill>
              <a:latin typeface="Trebuchet MS"/>
              <a:ea typeface="Trebuchet MS"/>
              <a:cs typeface="Trebuchet MS"/>
              <a:sym typeface="Trebuchet MS"/>
            </a:endParaRPr>
          </a:p>
          <a:p>
            <a:pPr marL="444500" lvl="0" indent="-317500" algn="l" rtl="0">
              <a:lnSpc>
                <a:spcPct val="80000"/>
              </a:lnSpc>
              <a:spcBef>
                <a:spcPts val="0"/>
              </a:spcBef>
              <a:spcAft>
                <a:spcPts val="0"/>
              </a:spcAft>
              <a:buClr>
                <a:srgbClr val="1186C3"/>
              </a:buClr>
              <a:buSzPts val="1600"/>
              <a:buChar char="-"/>
            </a:pPr>
            <a:r>
              <a:rPr lang="es" sz="1600">
                <a:solidFill>
                  <a:srgbClr val="3F3F3F"/>
                </a:solidFill>
                <a:latin typeface="Trebuchet MS"/>
                <a:ea typeface="Trebuchet MS"/>
                <a:cs typeface="Trebuchet MS"/>
                <a:sym typeface="Trebuchet MS"/>
              </a:rPr>
              <a:t>sites” instead of the vital housing sources they are.</a:t>
            </a:r>
            <a:endParaRPr sz="1600">
              <a:solidFill>
                <a:srgbClr val="3F3F3F"/>
              </a:solidFill>
              <a:latin typeface="Trebuchet MS"/>
              <a:ea typeface="Trebuchet MS"/>
              <a:cs typeface="Trebuchet MS"/>
              <a:sym typeface="Trebuchet MS"/>
            </a:endParaRPr>
          </a:p>
          <a:p>
            <a:pPr marL="444500" lvl="0" indent="-317500" algn="l" rtl="0">
              <a:lnSpc>
                <a:spcPct val="80000"/>
              </a:lnSpc>
              <a:spcBef>
                <a:spcPts val="0"/>
              </a:spcBef>
              <a:spcAft>
                <a:spcPts val="0"/>
              </a:spcAft>
              <a:buClr>
                <a:srgbClr val="3F3F3F"/>
              </a:buClr>
              <a:buSzPts val="1600"/>
              <a:buFont typeface="Trebuchet MS"/>
              <a:buChar char="-"/>
            </a:pPr>
            <a:r>
              <a:rPr lang="es" sz="1600">
                <a:solidFill>
                  <a:srgbClr val="3F3F3F"/>
                </a:solidFill>
                <a:latin typeface="Trebuchet MS"/>
                <a:ea typeface="Trebuchet MS"/>
                <a:cs typeface="Trebuchet MS"/>
                <a:sym typeface="Trebuchet MS"/>
              </a:rPr>
              <a:t>Spectulative development</a:t>
            </a:r>
            <a:endParaRPr sz="1600">
              <a:solidFill>
                <a:srgbClr val="3F3F3F"/>
              </a:solidFill>
              <a:latin typeface="Trebuchet MS"/>
              <a:ea typeface="Trebuchet MS"/>
              <a:cs typeface="Trebuchet MS"/>
              <a:sym typeface="Trebuchet MS"/>
            </a:endParaRPr>
          </a:p>
          <a:p>
            <a:pPr marL="444500" lvl="0" indent="-317500" algn="l" rtl="0">
              <a:lnSpc>
                <a:spcPct val="80000"/>
              </a:lnSpc>
              <a:spcBef>
                <a:spcPts val="0"/>
              </a:spcBef>
              <a:spcAft>
                <a:spcPts val="0"/>
              </a:spcAft>
              <a:buClr>
                <a:srgbClr val="3F3F3F"/>
              </a:buClr>
              <a:buSzPts val="1600"/>
              <a:buFont typeface="Trebuchet MS"/>
              <a:buChar char="-"/>
            </a:pPr>
            <a:r>
              <a:rPr lang="es" sz="1600">
                <a:solidFill>
                  <a:srgbClr val="3F3F3F"/>
                </a:solidFill>
                <a:latin typeface="Trebuchet MS"/>
                <a:ea typeface="Trebuchet MS"/>
                <a:cs typeface="Trebuchet MS"/>
                <a:sym typeface="Trebuchet MS"/>
              </a:rPr>
              <a:t>many parks won’t take older units</a:t>
            </a:r>
            <a:endParaRPr sz="1600">
              <a:solidFill>
                <a:srgbClr val="3F3F3F"/>
              </a:solidFill>
              <a:latin typeface="Trebuchet MS"/>
              <a:ea typeface="Trebuchet MS"/>
              <a:cs typeface="Trebuchet MS"/>
              <a:sym typeface="Trebuchet MS"/>
            </a:endParaRPr>
          </a:p>
          <a:p>
            <a:pPr marL="444500" lvl="0" indent="-317500" algn="l" rtl="0">
              <a:lnSpc>
                <a:spcPct val="80000"/>
              </a:lnSpc>
              <a:spcBef>
                <a:spcPts val="0"/>
              </a:spcBef>
              <a:spcAft>
                <a:spcPts val="0"/>
              </a:spcAft>
              <a:buClr>
                <a:srgbClr val="3F3F3F"/>
              </a:buClr>
              <a:buSzPts val="1600"/>
              <a:buFont typeface="Trebuchet MS"/>
              <a:buChar char="-"/>
            </a:pPr>
            <a:r>
              <a:rPr lang="es" sz="2100">
                <a:solidFill>
                  <a:srgbClr val="3F3F3F"/>
                </a:solidFill>
                <a:latin typeface="Trebuchet MS"/>
                <a:ea typeface="Trebuchet MS"/>
                <a:cs typeface="Trebuchet MS"/>
                <a:sym typeface="Trebuchet MS"/>
              </a:rPr>
              <a:t>New parks are rarely built due to local ordinances that discourage the preservation or creation of parks. </a:t>
            </a:r>
            <a:endParaRPr sz="1600">
              <a:solidFill>
                <a:srgbClr val="3F3F3F"/>
              </a:solidFill>
              <a:latin typeface="Trebuchet MS"/>
              <a:ea typeface="Trebuchet MS"/>
              <a:cs typeface="Trebuchet MS"/>
              <a:sym typeface="Trebuchet MS"/>
            </a:endParaRPr>
          </a:p>
        </p:txBody>
      </p:sp>
      <p:sp>
        <p:nvSpPr>
          <p:cNvPr id="337" name="Google Shape;337;p7:notes"/>
          <p:cNvSpPr>
            <a:spLocks noGrp="1" noRot="1" noChangeAspect="1"/>
          </p:cNvSpPr>
          <p:nvPr>
            <p:ph type="sldImg" idx="2"/>
          </p:nvPr>
        </p:nvSpPr>
        <p:spPr>
          <a:xfrm>
            <a:off x="702232" y="1143000"/>
            <a:ext cx="5453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8:notes"/>
          <p:cNvSpPr txBox="1">
            <a:spLocks noGrp="1"/>
          </p:cNvSpPr>
          <p:nvPr>
            <p:ph type="body" idx="1"/>
          </p:nvPr>
        </p:nvSpPr>
        <p:spPr>
          <a:xfrm>
            <a:off x="685800" y="4400550"/>
            <a:ext cx="5486400" cy="3600300"/>
          </a:xfrm>
          <a:prstGeom prst="rect">
            <a:avLst/>
          </a:prstGeom>
          <a:noFill/>
          <a:ln>
            <a:noFill/>
          </a:ln>
        </p:spPr>
        <p:txBody>
          <a:bodyPr spcFirstLastPara="1" wrap="square" lIns="89450" tIns="89450" rIns="89450" bIns="89450" anchor="ctr" anchorCtr="0">
            <a:noAutofit/>
          </a:bodyPr>
          <a:lstStyle/>
          <a:p>
            <a:pPr marL="444500" lvl="0" indent="-317500" algn="l" rtl="0">
              <a:lnSpc>
                <a:spcPct val="80000"/>
              </a:lnSpc>
              <a:spcBef>
                <a:spcPts val="0"/>
              </a:spcBef>
              <a:spcAft>
                <a:spcPts val="0"/>
              </a:spcAft>
              <a:buClr>
                <a:srgbClr val="1186C3"/>
              </a:buClr>
              <a:buSzPts val="1600"/>
              <a:buChar char="-"/>
            </a:pPr>
            <a:r>
              <a:rPr lang="es" sz="1600">
                <a:solidFill>
                  <a:srgbClr val="3F3F3F"/>
                </a:solidFill>
                <a:latin typeface="Trebuchet MS"/>
                <a:ea typeface="Trebuchet MS"/>
                <a:cs typeface="Trebuchet MS"/>
                <a:sym typeface="Trebuchet MS"/>
              </a:rPr>
              <a:t>It is common for existing mobile home parks to be marked of as “future development</a:t>
            </a:r>
            <a:endParaRPr sz="1600">
              <a:solidFill>
                <a:srgbClr val="3F3F3F"/>
              </a:solidFill>
              <a:latin typeface="Trebuchet MS"/>
              <a:ea typeface="Trebuchet MS"/>
              <a:cs typeface="Trebuchet MS"/>
              <a:sym typeface="Trebuchet MS"/>
            </a:endParaRPr>
          </a:p>
          <a:p>
            <a:pPr marL="444500" lvl="0" indent="-317500" algn="l" rtl="0">
              <a:lnSpc>
                <a:spcPct val="80000"/>
              </a:lnSpc>
              <a:spcBef>
                <a:spcPts val="0"/>
              </a:spcBef>
              <a:spcAft>
                <a:spcPts val="0"/>
              </a:spcAft>
              <a:buClr>
                <a:srgbClr val="1186C3"/>
              </a:buClr>
              <a:buSzPts val="1600"/>
              <a:buChar char="-"/>
            </a:pPr>
            <a:r>
              <a:rPr lang="es" sz="1600">
                <a:solidFill>
                  <a:srgbClr val="3F3F3F"/>
                </a:solidFill>
                <a:latin typeface="Trebuchet MS"/>
                <a:ea typeface="Trebuchet MS"/>
                <a:cs typeface="Trebuchet MS"/>
                <a:sym typeface="Trebuchet MS"/>
              </a:rPr>
              <a:t>sites” instead of the vital housing sources they are.</a:t>
            </a:r>
            <a:endParaRPr sz="1600">
              <a:solidFill>
                <a:srgbClr val="3F3F3F"/>
              </a:solidFill>
              <a:latin typeface="Trebuchet MS"/>
              <a:ea typeface="Trebuchet MS"/>
              <a:cs typeface="Trebuchet MS"/>
              <a:sym typeface="Trebuchet MS"/>
            </a:endParaRPr>
          </a:p>
          <a:p>
            <a:pPr marL="444500" lvl="0" indent="-317500" algn="l" rtl="0">
              <a:lnSpc>
                <a:spcPct val="80000"/>
              </a:lnSpc>
              <a:spcBef>
                <a:spcPts val="0"/>
              </a:spcBef>
              <a:spcAft>
                <a:spcPts val="0"/>
              </a:spcAft>
              <a:buClr>
                <a:srgbClr val="3F3F3F"/>
              </a:buClr>
              <a:buSzPts val="1600"/>
              <a:buFont typeface="Trebuchet MS"/>
              <a:buChar char="-"/>
            </a:pPr>
            <a:r>
              <a:rPr lang="es" sz="1600">
                <a:solidFill>
                  <a:srgbClr val="3F3F3F"/>
                </a:solidFill>
                <a:latin typeface="Trebuchet MS"/>
                <a:ea typeface="Trebuchet MS"/>
                <a:cs typeface="Trebuchet MS"/>
                <a:sym typeface="Trebuchet MS"/>
              </a:rPr>
              <a:t>Spectulative development</a:t>
            </a:r>
            <a:endParaRPr sz="1600">
              <a:solidFill>
                <a:srgbClr val="3F3F3F"/>
              </a:solidFill>
              <a:latin typeface="Trebuchet MS"/>
              <a:ea typeface="Trebuchet MS"/>
              <a:cs typeface="Trebuchet MS"/>
              <a:sym typeface="Trebuchet MS"/>
            </a:endParaRPr>
          </a:p>
          <a:p>
            <a:pPr marL="444500" lvl="0" indent="-317500" algn="l" rtl="0">
              <a:lnSpc>
                <a:spcPct val="80000"/>
              </a:lnSpc>
              <a:spcBef>
                <a:spcPts val="0"/>
              </a:spcBef>
              <a:spcAft>
                <a:spcPts val="0"/>
              </a:spcAft>
              <a:buClr>
                <a:srgbClr val="3F3F3F"/>
              </a:buClr>
              <a:buSzPts val="1600"/>
              <a:buFont typeface="Trebuchet MS"/>
              <a:buChar char="-"/>
            </a:pPr>
            <a:r>
              <a:rPr lang="es" sz="1600">
                <a:solidFill>
                  <a:srgbClr val="3F3F3F"/>
                </a:solidFill>
                <a:latin typeface="Trebuchet MS"/>
                <a:ea typeface="Trebuchet MS"/>
                <a:cs typeface="Trebuchet MS"/>
                <a:sym typeface="Trebuchet MS"/>
              </a:rPr>
              <a:t>many parks won’t take older units</a:t>
            </a:r>
            <a:endParaRPr sz="1600">
              <a:solidFill>
                <a:srgbClr val="3F3F3F"/>
              </a:solidFill>
              <a:latin typeface="Trebuchet MS"/>
              <a:ea typeface="Trebuchet MS"/>
              <a:cs typeface="Trebuchet MS"/>
              <a:sym typeface="Trebuchet MS"/>
            </a:endParaRPr>
          </a:p>
          <a:p>
            <a:pPr marL="444500" lvl="0" indent="-317500" algn="l" rtl="0">
              <a:lnSpc>
                <a:spcPct val="80000"/>
              </a:lnSpc>
              <a:spcBef>
                <a:spcPts val="0"/>
              </a:spcBef>
              <a:spcAft>
                <a:spcPts val="0"/>
              </a:spcAft>
              <a:buClr>
                <a:srgbClr val="3F3F3F"/>
              </a:buClr>
              <a:buSzPts val="1600"/>
              <a:buFont typeface="Trebuchet MS"/>
              <a:buChar char="-"/>
            </a:pPr>
            <a:r>
              <a:rPr lang="es" sz="2100">
                <a:solidFill>
                  <a:srgbClr val="3F3F3F"/>
                </a:solidFill>
                <a:latin typeface="Trebuchet MS"/>
                <a:ea typeface="Trebuchet MS"/>
                <a:cs typeface="Trebuchet MS"/>
                <a:sym typeface="Trebuchet MS"/>
              </a:rPr>
              <a:t>New parks are rarely built due to local ordinances that discourage the preservation or creation of parks. </a:t>
            </a:r>
            <a:endParaRPr sz="1600">
              <a:solidFill>
                <a:srgbClr val="3F3F3F"/>
              </a:solidFill>
              <a:latin typeface="Trebuchet MS"/>
              <a:ea typeface="Trebuchet MS"/>
              <a:cs typeface="Trebuchet MS"/>
              <a:sym typeface="Trebuchet MS"/>
            </a:endParaRPr>
          </a:p>
        </p:txBody>
      </p:sp>
      <p:sp>
        <p:nvSpPr>
          <p:cNvPr id="344" name="Google Shape;344;p8:notes"/>
          <p:cNvSpPr>
            <a:spLocks noGrp="1" noRot="1" noChangeAspect="1"/>
          </p:cNvSpPr>
          <p:nvPr>
            <p:ph type="sldImg" idx="2"/>
          </p:nvPr>
        </p:nvSpPr>
        <p:spPr>
          <a:xfrm>
            <a:off x="702232" y="1143000"/>
            <a:ext cx="5453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s">
                <a:solidFill>
                  <a:schemeClr val="dk1"/>
                </a:solidFill>
              </a:rPr>
              <a:t>As an organization that is rooted in organizing for power and social change, we believe that long-lasting structural change comes from bringing a mass amount of people together to work on a shared goal that will shift power into our hands.</a:t>
            </a:r>
            <a:endParaRPr>
              <a:solidFill>
                <a:schemeClr val="dk1"/>
              </a:solidFill>
            </a:endParaRPr>
          </a:p>
          <a:p>
            <a:pPr marL="457200" lvl="0" indent="-317500" algn="l" rtl="0">
              <a:lnSpc>
                <a:spcPct val="115000"/>
              </a:lnSpc>
              <a:spcBef>
                <a:spcPts val="0"/>
              </a:spcBef>
              <a:spcAft>
                <a:spcPts val="0"/>
              </a:spcAft>
              <a:buSzPts val="1400"/>
              <a:buChar char="-"/>
            </a:pPr>
            <a:r>
              <a:rPr lang="es"/>
              <a:t>WHat is organizing- legal can’t fix everything </a:t>
            </a:r>
            <a:endParaRPr/>
          </a:p>
          <a:p>
            <a:pPr marL="0" lvl="0" indent="0" algn="l" rtl="0">
              <a:lnSpc>
                <a:spcPct val="115000"/>
              </a:lnSpc>
              <a:spcBef>
                <a:spcPts val="0"/>
              </a:spcBef>
              <a:spcAft>
                <a:spcPts val="0"/>
              </a:spcAft>
              <a:buSzPts val="1400"/>
              <a:buNone/>
            </a:pPr>
            <a:r>
              <a:rPr lang="es">
                <a:solidFill>
                  <a:schemeClr val="dk1"/>
                </a:solidFill>
                <a:highlight>
                  <a:srgbClr val="FFFF00"/>
                </a:highlight>
              </a:rPr>
              <a:t>Como organización que se basa en la organización para el poder y el cambio social, creemos que el cambio estructural duradero proviene de reunir a una gran cantidad de personas para trabajar en un objetivo compartido que trasladará el poder a nuestras manos.</a:t>
            </a:r>
            <a:endParaRPr>
              <a:solidFill>
                <a:schemeClr val="dk1"/>
              </a:solidFill>
              <a:highlight>
                <a:srgbClr val="FFFF00"/>
              </a:highlight>
            </a:endParaRPr>
          </a:p>
          <a:p>
            <a:pPr marL="0" lvl="0" indent="0" algn="l" rtl="0">
              <a:lnSpc>
                <a:spcPct val="115000"/>
              </a:lnSpc>
              <a:spcBef>
                <a:spcPts val="0"/>
              </a:spcBef>
              <a:spcAft>
                <a:spcPts val="0"/>
              </a:spcAft>
              <a:buSzPts val="1400"/>
              <a:buNone/>
            </a:pPr>
            <a:endParaRPr>
              <a:highlight>
                <a:srgbClr val="FFFF00"/>
              </a:highlight>
            </a:endParaRPr>
          </a:p>
          <a:p>
            <a:pPr marL="457200" lvl="0" indent="-317500" algn="l" rtl="0">
              <a:lnSpc>
                <a:spcPct val="115000"/>
              </a:lnSpc>
              <a:spcBef>
                <a:spcPts val="0"/>
              </a:spcBef>
              <a:spcAft>
                <a:spcPts val="0"/>
              </a:spcAft>
              <a:buSzPts val="1400"/>
              <a:buChar char="●"/>
            </a:pPr>
            <a:r>
              <a:rPr lang="es">
                <a:highlight>
                  <a:srgbClr val="FFFF00"/>
                </a:highlight>
              </a:rPr>
              <a:t>Ex: Rent Increases, unfortanetly this is not something covered by the new laws. So for example that is a shared goal that impacts everyone. </a:t>
            </a:r>
            <a:endParaRPr>
              <a:highlight>
                <a:srgbClr val="FFFF00"/>
              </a:highlight>
            </a:endParaRPr>
          </a:p>
          <a:p>
            <a:pPr marL="0" lvl="0" indent="0" algn="l" rtl="0">
              <a:lnSpc>
                <a:spcPct val="115000"/>
              </a:lnSpc>
              <a:spcBef>
                <a:spcPts val="0"/>
              </a:spcBef>
              <a:spcAft>
                <a:spcPts val="0"/>
              </a:spcAft>
              <a:buSzPts val="1400"/>
              <a:buNone/>
            </a:pPr>
            <a:endParaRPr>
              <a:highlight>
                <a:srgbClr val="FFFF00"/>
              </a:highlight>
            </a:endParaRPr>
          </a:p>
          <a:p>
            <a:pPr marL="0" lvl="0" indent="0" algn="l" rtl="0">
              <a:lnSpc>
                <a:spcPct val="115000"/>
              </a:lnSpc>
              <a:spcBef>
                <a:spcPts val="0"/>
              </a:spcBef>
              <a:spcAft>
                <a:spcPts val="0"/>
              </a:spcAft>
              <a:buSzPts val="1400"/>
              <a:buNone/>
            </a:pPr>
            <a:endParaRPr>
              <a:highlight>
                <a:srgbClr val="FFFF00"/>
              </a:highlight>
            </a:endParaRPr>
          </a:p>
          <a:p>
            <a:pPr marL="0" lvl="0" indent="0" algn="l" rtl="0">
              <a:lnSpc>
                <a:spcPct val="115000"/>
              </a:lnSpc>
              <a:spcBef>
                <a:spcPts val="0"/>
              </a:spcBef>
              <a:spcAft>
                <a:spcPts val="0"/>
              </a:spcAft>
              <a:buSzPts val="1400"/>
              <a:buNone/>
            </a:pPr>
            <a:endParaRPr>
              <a:highlight>
                <a:srgbClr val="FFFF00"/>
              </a:highlight>
            </a:endParaRPr>
          </a:p>
          <a:p>
            <a:pPr marL="0" lvl="0" indent="0" algn="l" rtl="0">
              <a:lnSpc>
                <a:spcPct val="115000"/>
              </a:lnSpc>
              <a:spcBef>
                <a:spcPts val="0"/>
              </a:spcBef>
              <a:spcAft>
                <a:spcPts val="0"/>
              </a:spcAft>
              <a:buSzPts val="1400"/>
              <a:buNone/>
            </a:pPr>
            <a:endParaRPr>
              <a:solidFill>
                <a:schemeClr val="dk1"/>
              </a:solidFill>
              <a:highlight>
                <a:srgbClr val="FFFF00"/>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7"/>
        <p:cNvGrpSpPr/>
        <p:nvPr/>
      </p:nvGrpSpPr>
      <p:grpSpPr>
        <a:xfrm>
          <a:off x="0" y="0"/>
          <a:ext cx="0" cy="0"/>
          <a:chOff x="0" y="0"/>
          <a:chExt cx="0" cy="0"/>
        </a:xfrm>
      </p:grpSpPr>
      <p:grpSp>
        <p:nvGrpSpPr>
          <p:cNvPr id="28" name="Google Shape;28;p63"/>
          <p:cNvGrpSpPr/>
          <p:nvPr/>
        </p:nvGrpSpPr>
        <p:grpSpPr>
          <a:xfrm>
            <a:off x="-104" y="-8467"/>
            <a:ext cx="12192237" cy="6866580"/>
            <a:chOff x="-104" y="-8467"/>
            <a:chExt cx="12192237" cy="6866580"/>
          </a:xfrm>
        </p:grpSpPr>
        <p:cxnSp>
          <p:nvCxnSpPr>
            <p:cNvPr id="29" name="Google Shape;29;p63"/>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0" name="Google Shape;30;p63"/>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31" name="Google Shape;31;p6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32" name="Google Shape;32;p63"/>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rgbClr val="FDB813"/>
            </a:solidFill>
            <a:ln>
              <a:noFill/>
            </a:ln>
          </p:spPr>
        </p:sp>
        <p:sp>
          <p:nvSpPr>
            <p:cNvPr id="33" name="Google Shape;33;p63"/>
            <p:cNvSpPr/>
            <p:nvPr/>
          </p:nvSpPr>
          <p:spPr>
            <a:xfrm>
              <a:off x="8932333" y="3048000"/>
              <a:ext cx="3259800" cy="3810000"/>
            </a:xfrm>
            <a:prstGeom prst="triangle">
              <a:avLst>
                <a:gd name="adj" fmla="val 100000"/>
              </a:avLst>
            </a:prstGeom>
            <a:solidFill>
              <a:srgbClr val="F15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4" name="Google Shape;34;p63"/>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chemeClr val="accent1"/>
            </a:solidFill>
            <a:ln>
              <a:noFill/>
            </a:ln>
          </p:spPr>
        </p:sp>
        <p:sp>
          <p:nvSpPr>
            <p:cNvPr id="35" name="Google Shape;35;p63"/>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FDB813"/>
            </a:solidFill>
            <a:ln>
              <a:noFill/>
            </a:ln>
          </p:spPr>
        </p:sp>
        <p:sp>
          <p:nvSpPr>
            <p:cNvPr id="36" name="Google Shape;36;p63"/>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62262"/>
            </a:solidFill>
            <a:ln>
              <a:noFill/>
            </a:ln>
          </p:spPr>
        </p:sp>
        <p:sp>
          <p:nvSpPr>
            <p:cNvPr id="37" name="Google Shape;37;p63"/>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8" name="Google Shape;38;p63"/>
            <p:cNvSpPr/>
            <p:nvPr/>
          </p:nvSpPr>
          <p:spPr>
            <a:xfrm rot="10800000">
              <a:off x="-104" y="54"/>
              <a:ext cx="842700" cy="5666100"/>
            </a:xfrm>
            <a:prstGeom prst="triangle">
              <a:avLst>
                <a:gd name="adj" fmla="val 100000"/>
              </a:avLst>
            </a:prstGeom>
            <a:solidFill>
              <a:srgbClr val="F15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sp>
        <p:nvSpPr>
          <p:cNvPr id="39" name="Google Shape;39;p63"/>
          <p:cNvSpPr txBox="1">
            <a:spLocks noGrp="1"/>
          </p:cNvSpPr>
          <p:nvPr>
            <p:ph type="ctrTitle"/>
          </p:nvPr>
        </p:nvSpPr>
        <p:spPr>
          <a:xfrm>
            <a:off x="1507067" y="2404534"/>
            <a:ext cx="7766700" cy="16464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rgbClr val="3F3F3F"/>
              </a:buClr>
              <a:buSzPts val="5500"/>
              <a:buFont typeface="Trebuchet MS"/>
              <a:buNone/>
              <a:defRPr sz="5500">
                <a:solidFill>
                  <a:srgbClr val="3F3F3F"/>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p63"/>
          <p:cNvSpPr txBox="1">
            <a:spLocks noGrp="1"/>
          </p:cNvSpPr>
          <p:nvPr>
            <p:ph type="subTitle" idx="1"/>
          </p:nvPr>
        </p:nvSpPr>
        <p:spPr>
          <a:xfrm>
            <a:off x="1507067" y="4050833"/>
            <a:ext cx="7766700" cy="1096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1100"/>
              </a:spcBef>
              <a:spcAft>
                <a:spcPts val="0"/>
              </a:spcAft>
              <a:buSzPts val="1500"/>
              <a:buNone/>
              <a:defRPr>
                <a:solidFill>
                  <a:srgbClr val="7F7F7F"/>
                </a:solidFill>
              </a:defRPr>
            </a:lvl1pPr>
            <a:lvl2pPr lvl="1" algn="ctr">
              <a:lnSpc>
                <a:spcPct val="100000"/>
              </a:lnSpc>
              <a:spcBef>
                <a:spcPts val="1100"/>
              </a:spcBef>
              <a:spcAft>
                <a:spcPts val="0"/>
              </a:spcAft>
              <a:buSzPts val="1300"/>
              <a:buNone/>
              <a:defRPr>
                <a:solidFill>
                  <a:srgbClr val="888888"/>
                </a:solidFill>
              </a:defRPr>
            </a:lvl2pPr>
            <a:lvl3pPr lvl="2" algn="ctr">
              <a:lnSpc>
                <a:spcPct val="100000"/>
              </a:lnSpc>
              <a:spcBef>
                <a:spcPts val="1100"/>
              </a:spcBef>
              <a:spcAft>
                <a:spcPts val="0"/>
              </a:spcAft>
              <a:buSzPts val="1100"/>
              <a:buNone/>
              <a:defRPr>
                <a:solidFill>
                  <a:srgbClr val="888888"/>
                </a:solidFill>
              </a:defRPr>
            </a:lvl3pPr>
            <a:lvl4pPr lvl="3" algn="ctr">
              <a:lnSpc>
                <a:spcPct val="100000"/>
              </a:lnSpc>
              <a:spcBef>
                <a:spcPts val="1100"/>
              </a:spcBef>
              <a:spcAft>
                <a:spcPts val="0"/>
              </a:spcAft>
              <a:buSzPts val="900"/>
              <a:buNone/>
              <a:defRPr>
                <a:solidFill>
                  <a:srgbClr val="888888"/>
                </a:solidFill>
              </a:defRPr>
            </a:lvl4pPr>
            <a:lvl5pPr lvl="4" algn="ctr">
              <a:lnSpc>
                <a:spcPct val="100000"/>
              </a:lnSpc>
              <a:spcBef>
                <a:spcPts val="1100"/>
              </a:spcBef>
              <a:spcAft>
                <a:spcPts val="0"/>
              </a:spcAft>
              <a:buSzPts val="900"/>
              <a:buNone/>
              <a:defRPr>
                <a:solidFill>
                  <a:srgbClr val="888888"/>
                </a:solidFill>
              </a:defRPr>
            </a:lvl5pPr>
            <a:lvl6pPr lvl="5" algn="ctr">
              <a:lnSpc>
                <a:spcPct val="100000"/>
              </a:lnSpc>
              <a:spcBef>
                <a:spcPts val="1100"/>
              </a:spcBef>
              <a:spcAft>
                <a:spcPts val="0"/>
              </a:spcAft>
              <a:buSzPts val="900"/>
              <a:buNone/>
              <a:defRPr>
                <a:solidFill>
                  <a:srgbClr val="888888"/>
                </a:solidFill>
              </a:defRPr>
            </a:lvl6pPr>
            <a:lvl7pPr lvl="6" algn="ctr">
              <a:lnSpc>
                <a:spcPct val="100000"/>
              </a:lnSpc>
              <a:spcBef>
                <a:spcPts val="1100"/>
              </a:spcBef>
              <a:spcAft>
                <a:spcPts val="0"/>
              </a:spcAft>
              <a:buSzPts val="900"/>
              <a:buNone/>
              <a:defRPr>
                <a:solidFill>
                  <a:srgbClr val="888888"/>
                </a:solidFill>
              </a:defRPr>
            </a:lvl7pPr>
            <a:lvl8pPr lvl="7" algn="ctr">
              <a:lnSpc>
                <a:spcPct val="100000"/>
              </a:lnSpc>
              <a:spcBef>
                <a:spcPts val="1100"/>
              </a:spcBef>
              <a:spcAft>
                <a:spcPts val="0"/>
              </a:spcAft>
              <a:buSzPts val="900"/>
              <a:buNone/>
              <a:defRPr>
                <a:solidFill>
                  <a:srgbClr val="888888"/>
                </a:solidFill>
              </a:defRPr>
            </a:lvl8pPr>
            <a:lvl9pPr lvl="8" algn="ctr">
              <a:lnSpc>
                <a:spcPct val="100000"/>
              </a:lnSpc>
              <a:spcBef>
                <a:spcPts val="1100"/>
              </a:spcBef>
              <a:spcAft>
                <a:spcPts val="0"/>
              </a:spcAft>
              <a:buSzPts val="900"/>
              <a:buNone/>
              <a:defRPr>
                <a:solidFill>
                  <a:srgbClr val="888888"/>
                </a:solidFill>
              </a:defRPr>
            </a:lvl9pPr>
          </a:lstStyle>
          <a:p>
            <a:endParaRPr/>
          </a:p>
        </p:txBody>
      </p:sp>
      <p:sp>
        <p:nvSpPr>
          <p:cNvPr id="41" name="Google Shape;41;p63"/>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2" name="Google Shape;42;p63"/>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63"/>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pic>
        <p:nvPicPr>
          <p:cNvPr id="44" name="Google Shape;44;p6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238800" y="934400"/>
            <a:ext cx="1096800" cy="1096800"/>
          </a:xfrm>
          <a:prstGeom prst="rect">
            <a:avLst/>
          </a:prstGeom>
          <a:noFill/>
          <a:ln>
            <a:noFill/>
          </a:ln>
        </p:spPr>
      </p:pic>
      <p:pic>
        <p:nvPicPr>
          <p:cNvPr id="45" name="Google Shape;45;p6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443257" y="6041366"/>
            <a:ext cx="503176" cy="56870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98"/>
          <p:cNvSpPr txBox="1">
            <a:spLocks noGrp="1"/>
          </p:cNvSpPr>
          <p:nvPr>
            <p:ph type="title"/>
          </p:nvPr>
        </p:nvSpPr>
        <p:spPr>
          <a:xfrm>
            <a:off x="677334" y="1498604"/>
            <a:ext cx="3854400" cy="12783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9" name="Google Shape;89;p98"/>
          <p:cNvSpPr txBox="1">
            <a:spLocks noGrp="1"/>
          </p:cNvSpPr>
          <p:nvPr>
            <p:ph type="body" idx="1"/>
          </p:nvPr>
        </p:nvSpPr>
        <p:spPr>
          <a:xfrm>
            <a:off x="4760461" y="514924"/>
            <a:ext cx="4513500" cy="5526300"/>
          </a:xfrm>
          <a:prstGeom prst="rect">
            <a:avLst/>
          </a:prstGeom>
          <a:noFill/>
          <a:ln>
            <a:noFill/>
          </a:ln>
        </p:spPr>
        <p:txBody>
          <a:bodyPr spcFirstLastPara="1" wrap="square" lIns="91425" tIns="45700" rIns="91425" bIns="45700" anchor="t" anchorCtr="0">
            <a:noAutofit/>
          </a:bodyPr>
          <a:lstStyle>
            <a:lvl1pPr marL="457200" lvl="0" indent="-323850" algn="l">
              <a:lnSpc>
                <a:spcPct val="100000"/>
              </a:lnSpc>
              <a:spcBef>
                <a:spcPts val="1100"/>
              </a:spcBef>
              <a:spcAft>
                <a:spcPts val="0"/>
              </a:spcAft>
              <a:buSzPts val="1500"/>
              <a:buChar char="►"/>
              <a:defRPr/>
            </a:lvl1pPr>
            <a:lvl2pPr marL="914400" lvl="1" indent="-323850" algn="l">
              <a:lnSpc>
                <a:spcPct val="100000"/>
              </a:lnSpc>
              <a:spcBef>
                <a:spcPts val="1100"/>
              </a:spcBef>
              <a:spcAft>
                <a:spcPts val="0"/>
              </a:spcAft>
              <a:buSzPts val="1500"/>
              <a:buChar char="►"/>
              <a:defRPr/>
            </a:lvl2pPr>
            <a:lvl3pPr marL="1371600" lvl="2" indent="-323850" algn="l">
              <a:lnSpc>
                <a:spcPct val="100000"/>
              </a:lnSpc>
              <a:spcBef>
                <a:spcPts val="1100"/>
              </a:spcBef>
              <a:spcAft>
                <a:spcPts val="0"/>
              </a:spcAft>
              <a:buSzPts val="1500"/>
              <a:buChar char="►"/>
              <a:defRPr/>
            </a:lvl3pPr>
            <a:lvl4pPr marL="1828800" lvl="3" indent="-323850" algn="l">
              <a:lnSpc>
                <a:spcPct val="100000"/>
              </a:lnSpc>
              <a:spcBef>
                <a:spcPts val="1100"/>
              </a:spcBef>
              <a:spcAft>
                <a:spcPts val="0"/>
              </a:spcAft>
              <a:buSzPts val="1500"/>
              <a:buChar char="►"/>
              <a:defRPr/>
            </a:lvl4pPr>
            <a:lvl5pPr marL="2286000" lvl="4" indent="-323850" algn="l">
              <a:lnSpc>
                <a:spcPct val="100000"/>
              </a:lnSpc>
              <a:spcBef>
                <a:spcPts val="1100"/>
              </a:spcBef>
              <a:spcAft>
                <a:spcPts val="0"/>
              </a:spcAft>
              <a:buSzPts val="15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90" name="Google Shape;90;p98"/>
          <p:cNvSpPr txBox="1">
            <a:spLocks noGrp="1"/>
          </p:cNvSpPr>
          <p:nvPr>
            <p:ph type="body" idx="2"/>
          </p:nvPr>
        </p:nvSpPr>
        <p:spPr>
          <a:xfrm>
            <a:off x="677334" y="2777069"/>
            <a:ext cx="3854400" cy="2584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1100"/>
              <a:buNone/>
              <a:defRPr sz="1500"/>
            </a:lvl1pPr>
            <a:lvl2pPr marL="914400" lvl="1" indent="-228600" algn="l">
              <a:lnSpc>
                <a:spcPct val="100000"/>
              </a:lnSpc>
              <a:spcBef>
                <a:spcPts val="1100"/>
              </a:spcBef>
              <a:spcAft>
                <a:spcPts val="0"/>
              </a:spcAft>
              <a:buSzPts val="1100"/>
              <a:buNone/>
              <a:defRPr sz="1500"/>
            </a:lvl2pPr>
            <a:lvl3pPr marL="1371600" lvl="2" indent="-228600" algn="l">
              <a:lnSpc>
                <a:spcPct val="100000"/>
              </a:lnSpc>
              <a:spcBef>
                <a:spcPts val="1100"/>
              </a:spcBef>
              <a:spcAft>
                <a:spcPts val="0"/>
              </a:spcAft>
              <a:buSzPts val="900"/>
              <a:buNone/>
              <a:defRPr sz="1200"/>
            </a:lvl3pPr>
            <a:lvl4pPr marL="1828800" lvl="3" indent="-228600" algn="l">
              <a:lnSpc>
                <a:spcPct val="100000"/>
              </a:lnSpc>
              <a:spcBef>
                <a:spcPts val="1100"/>
              </a:spcBef>
              <a:spcAft>
                <a:spcPts val="0"/>
              </a:spcAft>
              <a:buSzPts val="800"/>
              <a:buNone/>
              <a:defRPr sz="1100"/>
            </a:lvl4pPr>
            <a:lvl5pPr marL="2286000" lvl="4" indent="-228600" algn="l">
              <a:lnSpc>
                <a:spcPct val="100000"/>
              </a:lnSpc>
              <a:spcBef>
                <a:spcPts val="1100"/>
              </a:spcBef>
              <a:spcAft>
                <a:spcPts val="0"/>
              </a:spcAft>
              <a:buSzPts val="800"/>
              <a:buNone/>
              <a:defRPr sz="1100"/>
            </a:lvl5pPr>
            <a:lvl6pPr marL="2743200" lvl="5" indent="-228600" algn="l">
              <a:lnSpc>
                <a:spcPct val="100000"/>
              </a:lnSpc>
              <a:spcBef>
                <a:spcPts val="1100"/>
              </a:spcBef>
              <a:spcAft>
                <a:spcPts val="0"/>
              </a:spcAft>
              <a:buSzPts val="800"/>
              <a:buNone/>
              <a:defRPr sz="1100"/>
            </a:lvl6pPr>
            <a:lvl7pPr marL="3200400" lvl="6" indent="-228600" algn="l">
              <a:lnSpc>
                <a:spcPct val="100000"/>
              </a:lnSpc>
              <a:spcBef>
                <a:spcPts val="1100"/>
              </a:spcBef>
              <a:spcAft>
                <a:spcPts val="0"/>
              </a:spcAft>
              <a:buSzPts val="800"/>
              <a:buNone/>
              <a:defRPr sz="1100"/>
            </a:lvl7pPr>
            <a:lvl8pPr marL="3657600" lvl="7" indent="-228600" algn="l">
              <a:lnSpc>
                <a:spcPct val="100000"/>
              </a:lnSpc>
              <a:spcBef>
                <a:spcPts val="1100"/>
              </a:spcBef>
              <a:spcAft>
                <a:spcPts val="0"/>
              </a:spcAft>
              <a:buSzPts val="800"/>
              <a:buNone/>
              <a:defRPr sz="1100"/>
            </a:lvl8pPr>
            <a:lvl9pPr marL="4114800" lvl="8" indent="-228600" algn="l">
              <a:lnSpc>
                <a:spcPct val="100000"/>
              </a:lnSpc>
              <a:spcBef>
                <a:spcPts val="1100"/>
              </a:spcBef>
              <a:spcAft>
                <a:spcPts val="0"/>
              </a:spcAft>
              <a:buSzPts val="800"/>
              <a:buNone/>
              <a:defRPr sz="1100"/>
            </a:lvl9pPr>
          </a:lstStyle>
          <a:p>
            <a:endParaRPr/>
          </a:p>
        </p:txBody>
      </p:sp>
      <p:sp>
        <p:nvSpPr>
          <p:cNvPr id="91" name="Google Shape;91;p98"/>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2" name="Google Shape;92;p98"/>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3" name="Google Shape;93;p98"/>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4"/>
        <p:cNvGrpSpPr/>
        <p:nvPr/>
      </p:nvGrpSpPr>
      <p:grpSpPr>
        <a:xfrm>
          <a:off x="0" y="0"/>
          <a:ext cx="0" cy="0"/>
          <a:chOff x="0" y="0"/>
          <a:chExt cx="0" cy="0"/>
        </a:xfrm>
      </p:grpSpPr>
      <p:sp>
        <p:nvSpPr>
          <p:cNvPr id="95" name="Google Shape;95;p99"/>
          <p:cNvSpPr txBox="1">
            <a:spLocks noGrp="1"/>
          </p:cNvSpPr>
          <p:nvPr>
            <p:ph type="title"/>
          </p:nvPr>
        </p:nvSpPr>
        <p:spPr>
          <a:xfrm>
            <a:off x="677334" y="4800600"/>
            <a:ext cx="8596800" cy="56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6" name="Google Shape;96;p99"/>
          <p:cNvSpPr>
            <a:spLocks noGrp="1"/>
          </p:cNvSpPr>
          <p:nvPr>
            <p:ph type="pic" idx="2"/>
          </p:nvPr>
        </p:nvSpPr>
        <p:spPr>
          <a:xfrm>
            <a:off x="677334" y="609600"/>
            <a:ext cx="8596800" cy="38457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7" name="Google Shape;97;p99"/>
          <p:cNvSpPr txBox="1">
            <a:spLocks noGrp="1"/>
          </p:cNvSpPr>
          <p:nvPr>
            <p:ph type="body" idx="1"/>
          </p:nvPr>
        </p:nvSpPr>
        <p:spPr>
          <a:xfrm>
            <a:off x="677334" y="5367338"/>
            <a:ext cx="8596800" cy="674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900"/>
              <a:buNone/>
              <a:defRPr sz="1200"/>
            </a:lvl1pPr>
            <a:lvl2pPr marL="914400" lvl="1" indent="-228600" algn="l">
              <a:lnSpc>
                <a:spcPct val="100000"/>
              </a:lnSpc>
              <a:spcBef>
                <a:spcPts val="1100"/>
              </a:spcBef>
              <a:spcAft>
                <a:spcPts val="0"/>
              </a:spcAft>
              <a:buSzPts val="900"/>
              <a:buNone/>
              <a:defRPr sz="1200"/>
            </a:lvl2pPr>
            <a:lvl3pPr marL="1371600" lvl="2" indent="-228600" algn="l">
              <a:lnSpc>
                <a:spcPct val="100000"/>
              </a:lnSpc>
              <a:spcBef>
                <a:spcPts val="1100"/>
              </a:spcBef>
              <a:spcAft>
                <a:spcPts val="0"/>
              </a:spcAft>
              <a:buSzPts val="800"/>
              <a:buNone/>
              <a:defRPr sz="1100"/>
            </a:lvl3pPr>
            <a:lvl4pPr marL="1828800" lvl="3" indent="-228600" algn="l">
              <a:lnSpc>
                <a:spcPct val="100000"/>
              </a:lnSpc>
              <a:spcBef>
                <a:spcPts val="1100"/>
              </a:spcBef>
              <a:spcAft>
                <a:spcPts val="0"/>
              </a:spcAft>
              <a:buSzPts val="700"/>
              <a:buNone/>
              <a:defRPr sz="900"/>
            </a:lvl4pPr>
            <a:lvl5pPr marL="2286000" lvl="4" indent="-228600" algn="l">
              <a:lnSpc>
                <a:spcPct val="100000"/>
              </a:lnSpc>
              <a:spcBef>
                <a:spcPts val="1100"/>
              </a:spcBef>
              <a:spcAft>
                <a:spcPts val="0"/>
              </a:spcAft>
              <a:buSzPts val="700"/>
              <a:buNone/>
              <a:defRPr sz="900"/>
            </a:lvl5pPr>
            <a:lvl6pPr marL="2743200" lvl="5" indent="-228600" algn="l">
              <a:lnSpc>
                <a:spcPct val="100000"/>
              </a:lnSpc>
              <a:spcBef>
                <a:spcPts val="1100"/>
              </a:spcBef>
              <a:spcAft>
                <a:spcPts val="0"/>
              </a:spcAft>
              <a:buSzPts val="700"/>
              <a:buNone/>
              <a:defRPr sz="900"/>
            </a:lvl6pPr>
            <a:lvl7pPr marL="3200400" lvl="6" indent="-228600" algn="l">
              <a:lnSpc>
                <a:spcPct val="100000"/>
              </a:lnSpc>
              <a:spcBef>
                <a:spcPts val="1100"/>
              </a:spcBef>
              <a:spcAft>
                <a:spcPts val="0"/>
              </a:spcAft>
              <a:buSzPts val="700"/>
              <a:buNone/>
              <a:defRPr sz="900"/>
            </a:lvl7pPr>
            <a:lvl8pPr marL="3657600" lvl="7" indent="-228600" algn="l">
              <a:lnSpc>
                <a:spcPct val="100000"/>
              </a:lnSpc>
              <a:spcBef>
                <a:spcPts val="1100"/>
              </a:spcBef>
              <a:spcAft>
                <a:spcPts val="0"/>
              </a:spcAft>
              <a:buSzPts val="700"/>
              <a:buNone/>
              <a:defRPr sz="900"/>
            </a:lvl8pPr>
            <a:lvl9pPr marL="4114800" lvl="8" indent="-228600" algn="l">
              <a:lnSpc>
                <a:spcPct val="100000"/>
              </a:lnSpc>
              <a:spcBef>
                <a:spcPts val="1100"/>
              </a:spcBef>
              <a:spcAft>
                <a:spcPts val="0"/>
              </a:spcAft>
              <a:buSzPts val="700"/>
              <a:buNone/>
              <a:defRPr sz="900"/>
            </a:lvl9pPr>
          </a:lstStyle>
          <a:p>
            <a:endParaRPr/>
          </a:p>
        </p:txBody>
      </p:sp>
      <p:sp>
        <p:nvSpPr>
          <p:cNvPr id="98" name="Google Shape;98;p99"/>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9" name="Google Shape;99;p99"/>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0" name="Google Shape;100;p99"/>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1"/>
        <p:cNvGrpSpPr/>
        <p:nvPr/>
      </p:nvGrpSpPr>
      <p:grpSpPr>
        <a:xfrm>
          <a:off x="0" y="0"/>
          <a:ext cx="0" cy="0"/>
          <a:chOff x="0" y="0"/>
          <a:chExt cx="0" cy="0"/>
        </a:xfrm>
      </p:grpSpPr>
      <p:sp>
        <p:nvSpPr>
          <p:cNvPr id="102" name="Google Shape;102;p100"/>
          <p:cNvSpPr txBox="1">
            <a:spLocks noGrp="1"/>
          </p:cNvSpPr>
          <p:nvPr>
            <p:ph type="title"/>
          </p:nvPr>
        </p:nvSpPr>
        <p:spPr>
          <a:xfrm>
            <a:off x="677335" y="609600"/>
            <a:ext cx="8596800" cy="3403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3" name="Google Shape;103;p100"/>
          <p:cNvSpPr txBox="1">
            <a:spLocks noGrp="1"/>
          </p:cNvSpPr>
          <p:nvPr>
            <p:ph type="body" idx="1"/>
          </p:nvPr>
        </p:nvSpPr>
        <p:spPr>
          <a:xfrm>
            <a:off x="677335" y="4470400"/>
            <a:ext cx="8596800" cy="15708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100"/>
              </a:spcBef>
              <a:spcAft>
                <a:spcPts val="0"/>
              </a:spcAft>
              <a:buSzPts val="1500"/>
              <a:buNone/>
              <a:defRPr sz="1900">
                <a:solidFill>
                  <a:srgbClr val="3F3F3F"/>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300"/>
              <a:buNone/>
              <a:defRPr sz="1600">
                <a:solidFill>
                  <a:srgbClr val="888888"/>
                </a:solidFill>
              </a:defRPr>
            </a:lvl3pPr>
            <a:lvl4pPr marL="1828800" lvl="3" indent="-228600" algn="l">
              <a:lnSpc>
                <a:spcPct val="100000"/>
              </a:lnSpc>
              <a:spcBef>
                <a:spcPts val="1100"/>
              </a:spcBef>
              <a:spcAft>
                <a:spcPts val="0"/>
              </a:spcAft>
              <a:buSzPts val="1100"/>
              <a:buNone/>
              <a:defRPr sz="1500">
                <a:solidFill>
                  <a:srgbClr val="888888"/>
                </a:solidFill>
              </a:defRPr>
            </a:lvl4pPr>
            <a:lvl5pPr marL="2286000" lvl="4" indent="-228600" algn="l">
              <a:lnSpc>
                <a:spcPct val="100000"/>
              </a:lnSpc>
              <a:spcBef>
                <a:spcPts val="1100"/>
              </a:spcBef>
              <a:spcAft>
                <a:spcPts val="0"/>
              </a:spcAft>
              <a:buSzPts val="11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endParaRPr/>
          </a:p>
        </p:txBody>
      </p:sp>
      <p:sp>
        <p:nvSpPr>
          <p:cNvPr id="104" name="Google Shape;104;p100"/>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5" name="Google Shape;105;p100"/>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6" name="Google Shape;106;p100"/>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7"/>
        <p:cNvGrpSpPr/>
        <p:nvPr/>
      </p:nvGrpSpPr>
      <p:grpSpPr>
        <a:xfrm>
          <a:off x="0" y="0"/>
          <a:ext cx="0" cy="0"/>
          <a:chOff x="0" y="0"/>
          <a:chExt cx="0" cy="0"/>
        </a:xfrm>
      </p:grpSpPr>
      <p:sp>
        <p:nvSpPr>
          <p:cNvPr id="108" name="Google Shape;108;p101"/>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9" name="Google Shape;109;p101"/>
          <p:cNvSpPr txBox="1">
            <a:spLocks noGrp="1"/>
          </p:cNvSpPr>
          <p:nvPr>
            <p:ph type="body" idx="1"/>
          </p:nvPr>
        </p:nvSpPr>
        <p:spPr>
          <a:xfrm>
            <a:off x="1366139" y="3632200"/>
            <a:ext cx="7224300" cy="3813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100"/>
              </a:spcBef>
              <a:spcAft>
                <a:spcPts val="0"/>
              </a:spcAft>
              <a:buSzPts val="1300"/>
              <a:buFont typeface="Trebuchet MS"/>
              <a:buNone/>
              <a:defRPr sz="1600">
                <a:solidFill>
                  <a:srgbClr val="7F7F7F"/>
                </a:solidFill>
              </a:defRPr>
            </a:lvl1pPr>
            <a:lvl2pPr marL="914400" lvl="1" indent="-228600" algn="l">
              <a:lnSpc>
                <a:spcPct val="100000"/>
              </a:lnSpc>
              <a:spcBef>
                <a:spcPts val="1100"/>
              </a:spcBef>
              <a:spcAft>
                <a:spcPts val="0"/>
              </a:spcAft>
              <a:buSzPts val="1300"/>
              <a:buFont typeface="Trebuchet MS"/>
              <a:buNone/>
              <a:defRPr/>
            </a:lvl2pPr>
            <a:lvl3pPr marL="1371600" lvl="2" indent="-228600" algn="l">
              <a:lnSpc>
                <a:spcPct val="100000"/>
              </a:lnSpc>
              <a:spcBef>
                <a:spcPts val="1100"/>
              </a:spcBef>
              <a:spcAft>
                <a:spcPts val="0"/>
              </a:spcAft>
              <a:buSzPts val="1100"/>
              <a:buFont typeface="Trebuchet MS"/>
              <a:buNone/>
              <a:defRPr/>
            </a:lvl3pPr>
            <a:lvl4pPr marL="1828800" lvl="3" indent="-228600" algn="l">
              <a:lnSpc>
                <a:spcPct val="100000"/>
              </a:lnSpc>
              <a:spcBef>
                <a:spcPts val="1100"/>
              </a:spcBef>
              <a:spcAft>
                <a:spcPts val="0"/>
              </a:spcAft>
              <a:buSzPts val="900"/>
              <a:buFont typeface="Trebuchet MS"/>
              <a:buNone/>
              <a:defRPr/>
            </a:lvl4pPr>
            <a:lvl5pPr marL="2286000" lvl="4" indent="-228600" algn="l">
              <a:lnSpc>
                <a:spcPct val="100000"/>
              </a:lnSpc>
              <a:spcBef>
                <a:spcPts val="1100"/>
              </a:spcBef>
              <a:spcAft>
                <a:spcPts val="0"/>
              </a:spcAft>
              <a:buSzPts val="900"/>
              <a:buFont typeface="Trebuchet MS"/>
              <a:buNone/>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110" name="Google Shape;110;p101"/>
          <p:cNvSpPr txBox="1">
            <a:spLocks noGrp="1"/>
          </p:cNvSpPr>
          <p:nvPr>
            <p:ph type="body" idx="2"/>
          </p:nvPr>
        </p:nvSpPr>
        <p:spPr>
          <a:xfrm>
            <a:off x="677335" y="4470400"/>
            <a:ext cx="8596800" cy="15708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100"/>
              </a:spcBef>
              <a:spcAft>
                <a:spcPts val="0"/>
              </a:spcAft>
              <a:buSzPts val="1500"/>
              <a:buNone/>
              <a:defRPr sz="1900">
                <a:solidFill>
                  <a:srgbClr val="3F3F3F"/>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300"/>
              <a:buNone/>
              <a:defRPr sz="1600">
                <a:solidFill>
                  <a:srgbClr val="888888"/>
                </a:solidFill>
              </a:defRPr>
            </a:lvl3pPr>
            <a:lvl4pPr marL="1828800" lvl="3" indent="-228600" algn="l">
              <a:lnSpc>
                <a:spcPct val="100000"/>
              </a:lnSpc>
              <a:spcBef>
                <a:spcPts val="1100"/>
              </a:spcBef>
              <a:spcAft>
                <a:spcPts val="0"/>
              </a:spcAft>
              <a:buSzPts val="1100"/>
              <a:buNone/>
              <a:defRPr sz="1500">
                <a:solidFill>
                  <a:srgbClr val="888888"/>
                </a:solidFill>
              </a:defRPr>
            </a:lvl4pPr>
            <a:lvl5pPr marL="2286000" lvl="4" indent="-228600" algn="l">
              <a:lnSpc>
                <a:spcPct val="100000"/>
              </a:lnSpc>
              <a:spcBef>
                <a:spcPts val="1100"/>
              </a:spcBef>
              <a:spcAft>
                <a:spcPts val="0"/>
              </a:spcAft>
              <a:buSzPts val="11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endParaRPr/>
          </a:p>
        </p:txBody>
      </p:sp>
      <p:sp>
        <p:nvSpPr>
          <p:cNvPr id="111" name="Google Shape;111;p101"/>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2" name="Google Shape;112;p101"/>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3" name="Google Shape;113;p101"/>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
        <p:nvSpPr>
          <p:cNvPr id="114" name="Google Shape;114;p101"/>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s" sz="8000" b="0" i="0" u="none" strike="noStrike" cap="none">
                <a:solidFill>
                  <a:srgbClr val="FF3F3F"/>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
        <p:nvSpPr>
          <p:cNvPr id="115" name="Google Shape;115;p101"/>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s" sz="8000" b="0" i="0" u="none" strike="noStrike" cap="none">
                <a:solidFill>
                  <a:srgbClr val="FF3F3F"/>
                </a:solidFill>
                <a:latin typeface="Arial"/>
                <a:ea typeface="Arial"/>
                <a:cs typeface="Arial"/>
                <a:sym typeface="Arial"/>
              </a:rPr>
              <a:t>”</a:t>
            </a:r>
            <a:endParaRPr sz="1900" b="0" i="0" u="none" strike="noStrike" cap="none">
              <a:solidFill>
                <a:srgbClr val="FF3F3F"/>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6"/>
        <p:cNvGrpSpPr/>
        <p:nvPr/>
      </p:nvGrpSpPr>
      <p:grpSpPr>
        <a:xfrm>
          <a:off x="0" y="0"/>
          <a:ext cx="0" cy="0"/>
          <a:chOff x="0" y="0"/>
          <a:chExt cx="0" cy="0"/>
        </a:xfrm>
      </p:grpSpPr>
      <p:sp>
        <p:nvSpPr>
          <p:cNvPr id="117" name="Google Shape;117;p102"/>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8" name="Google Shape;118;p102"/>
          <p:cNvSpPr txBox="1">
            <a:spLocks noGrp="1"/>
          </p:cNvSpPr>
          <p:nvPr>
            <p:ph type="body" idx="1"/>
          </p:nvPr>
        </p:nvSpPr>
        <p:spPr>
          <a:xfrm>
            <a:off x="677335" y="4527448"/>
            <a:ext cx="8596800" cy="1514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1500"/>
              <a:buNone/>
              <a:defRPr sz="1900">
                <a:solidFill>
                  <a:srgbClr val="3F3F3F"/>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300"/>
              <a:buNone/>
              <a:defRPr sz="1600">
                <a:solidFill>
                  <a:srgbClr val="888888"/>
                </a:solidFill>
              </a:defRPr>
            </a:lvl3pPr>
            <a:lvl4pPr marL="1828800" lvl="3" indent="-228600" algn="l">
              <a:lnSpc>
                <a:spcPct val="100000"/>
              </a:lnSpc>
              <a:spcBef>
                <a:spcPts val="1100"/>
              </a:spcBef>
              <a:spcAft>
                <a:spcPts val="0"/>
              </a:spcAft>
              <a:buSzPts val="1100"/>
              <a:buNone/>
              <a:defRPr sz="1500">
                <a:solidFill>
                  <a:srgbClr val="888888"/>
                </a:solidFill>
              </a:defRPr>
            </a:lvl4pPr>
            <a:lvl5pPr marL="2286000" lvl="4" indent="-228600" algn="l">
              <a:lnSpc>
                <a:spcPct val="100000"/>
              </a:lnSpc>
              <a:spcBef>
                <a:spcPts val="1100"/>
              </a:spcBef>
              <a:spcAft>
                <a:spcPts val="0"/>
              </a:spcAft>
              <a:buSzPts val="11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endParaRPr/>
          </a:p>
        </p:txBody>
      </p:sp>
      <p:sp>
        <p:nvSpPr>
          <p:cNvPr id="119" name="Google Shape;119;p102"/>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0" name="Google Shape;120;p102"/>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1" name="Google Shape;121;p102"/>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22"/>
        <p:cNvGrpSpPr/>
        <p:nvPr/>
      </p:nvGrpSpPr>
      <p:grpSpPr>
        <a:xfrm>
          <a:off x="0" y="0"/>
          <a:ext cx="0" cy="0"/>
          <a:chOff x="0" y="0"/>
          <a:chExt cx="0" cy="0"/>
        </a:xfrm>
      </p:grpSpPr>
      <p:sp>
        <p:nvSpPr>
          <p:cNvPr id="123" name="Google Shape;123;p103"/>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4" name="Google Shape;124;p103"/>
          <p:cNvSpPr txBox="1">
            <a:spLocks noGrp="1"/>
          </p:cNvSpPr>
          <p:nvPr>
            <p:ph type="body" idx="1"/>
          </p:nvPr>
        </p:nvSpPr>
        <p:spPr>
          <a:xfrm>
            <a:off x="677332" y="4013200"/>
            <a:ext cx="8596800" cy="5145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100"/>
              </a:spcBef>
              <a:spcAft>
                <a:spcPts val="0"/>
              </a:spcAft>
              <a:buSzPts val="1900"/>
              <a:buFont typeface="Trebuchet MS"/>
              <a:buNone/>
              <a:defRPr sz="2400">
                <a:solidFill>
                  <a:srgbClr val="3F3F3F"/>
                </a:solidFill>
              </a:defRPr>
            </a:lvl1pPr>
            <a:lvl2pPr marL="914400" lvl="1" indent="-228600" algn="l">
              <a:lnSpc>
                <a:spcPct val="100000"/>
              </a:lnSpc>
              <a:spcBef>
                <a:spcPts val="1100"/>
              </a:spcBef>
              <a:spcAft>
                <a:spcPts val="0"/>
              </a:spcAft>
              <a:buSzPts val="1300"/>
              <a:buFont typeface="Trebuchet MS"/>
              <a:buNone/>
              <a:defRPr/>
            </a:lvl2pPr>
            <a:lvl3pPr marL="1371600" lvl="2" indent="-228600" algn="l">
              <a:lnSpc>
                <a:spcPct val="100000"/>
              </a:lnSpc>
              <a:spcBef>
                <a:spcPts val="1100"/>
              </a:spcBef>
              <a:spcAft>
                <a:spcPts val="0"/>
              </a:spcAft>
              <a:buSzPts val="1100"/>
              <a:buFont typeface="Trebuchet MS"/>
              <a:buNone/>
              <a:defRPr/>
            </a:lvl3pPr>
            <a:lvl4pPr marL="1828800" lvl="3" indent="-228600" algn="l">
              <a:lnSpc>
                <a:spcPct val="100000"/>
              </a:lnSpc>
              <a:spcBef>
                <a:spcPts val="1100"/>
              </a:spcBef>
              <a:spcAft>
                <a:spcPts val="0"/>
              </a:spcAft>
              <a:buSzPts val="900"/>
              <a:buFont typeface="Trebuchet MS"/>
              <a:buNone/>
              <a:defRPr/>
            </a:lvl4pPr>
            <a:lvl5pPr marL="2286000" lvl="4" indent="-228600" algn="l">
              <a:lnSpc>
                <a:spcPct val="100000"/>
              </a:lnSpc>
              <a:spcBef>
                <a:spcPts val="1100"/>
              </a:spcBef>
              <a:spcAft>
                <a:spcPts val="0"/>
              </a:spcAft>
              <a:buSzPts val="900"/>
              <a:buFont typeface="Trebuchet MS"/>
              <a:buNone/>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125" name="Google Shape;125;p103"/>
          <p:cNvSpPr txBox="1">
            <a:spLocks noGrp="1"/>
          </p:cNvSpPr>
          <p:nvPr>
            <p:ph type="body" idx="2"/>
          </p:nvPr>
        </p:nvSpPr>
        <p:spPr>
          <a:xfrm>
            <a:off x="677335" y="4527448"/>
            <a:ext cx="8596800" cy="1514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1500"/>
              <a:buNone/>
              <a:defRPr sz="1900">
                <a:solidFill>
                  <a:srgbClr val="7F7F7F"/>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300"/>
              <a:buNone/>
              <a:defRPr sz="1600">
                <a:solidFill>
                  <a:srgbClr val="888888"/>
                </a:solidFill>
              </a:defRPr>
            </a:lvl3pPr>
            <a:lvl4pPr marL="1828800" lvl="3" indent="-228600" algn="l">
              <a:lnSpc>
                <a:spcPct val="100000"/>
              </a:lnSpc>
              <a:spcBef>
                <a:spcPts val="1100"/>
              </a:spcBef>
              <a:spcAft>
                <a:spcPts val="0"/>
              </a:spcAft>
              <a:buSzPts val="1100"/>
              <a:buNone/>
              <a:defRPr sz="1500">
                <a:solidFill>
                  <a:srgbClr val="888888"/>
                </a:solidFill>
              </a:defRPr>
            </a:lvl4pPr>
            <a:lvl5pPr marL="2286000" lvl="4" indent="-228600" algn="l">
              <a:lnSpc>
                <a:spcPct val="100000"/>
              </a:lnSpc>
              <a:spcBef>
                <a:spcPts val="1100"/>
              </a:spcBef>
              <a:spcAft>
                <a:spcPts val="0"/>
              </a:spcAft>
              <a:buSzPts val="11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endParaRPr/>
          </a:p>
        </p:txBody>
      </p:sp>
      <p:sp>
        <p:nvSpPr>
          <p:cNvPr id="126" name="Google Shape;126;p103"/>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7" name="Google Shape;127;p103"/>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8" name="Google Shape;128;p103"/>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
        <p:nvSpPr>
          <p:cNvPr id="129" name="Google Shape;129;p103"/>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s" sz="8000" b="0" i="0" u="none" strike="noStrike" cap="none">
                <a:solidFill>
                  <a:srgbClr val="FF3F3F"/>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
        <p:nvSpPr>
          <p:cNvPr id="130" name="Google Shape;130;p103"/>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s" sz="8000" b="0" i="0" u="none" strike="noStrike" cap="none">
                <a:solidFill>
                  <a:srgbClr val="FF3F3F"/>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31"/>
        <p:cNvGrpSpPr/>
        <p:nvPr/>
      </p:nvGrpSpPr>
      <p:grpSpPr>
        <a:xfrm>
          <a:off x="0" y="0"/>
          <a:ext cx="0" cy="0"/>
          <a:chOff x="0" y="0"/>
          <a:chExt cx="0" cy="0"/>
        </a:xfrm>
      </p:grpSpPr>
      <p:sp>
        <p:nvSpPr>
          <p:cNvPr id="132" name="Google Shape;132;p104"/>
          <p:cNvSpPr txBox="1">
            <a:spLocks noGrp="1"/>
          </p:cNvSpPr>
          <p:nvPr>
            <p:ph type="title"/>
          </p:nvPr>
        </p:nvSpPr>
        <p:spPr>
          <a:xfrm>
            <a:off x="685799" y="609600"/>
            <a:ext cx="8588400" cy="3022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3" name="Google Shape;133;p104"/>
          <p:cNvSpPr txBox="1">
            <a:spLocks noGrp="1"/>
          </p:cNvSpPr>
          <p:nvPr>
            <p:ph type="body" idx="1"/>
          </p:nvPr>
        </p:nvSpPr>
        <p:spPr>
          <a:xfrm>
            <a:off x="677332" y="4013200"/>
            <a:ext cx="8596800" cy="5145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100"/>
              </a:spcBef>
              <a:spcAft>
                <a:spcPts val="0"/>
              </a:spcAft>
              <a:buSzPts val="1900"/>
              <a:buFont typeface="Trebuchet MS"/>
              <a:buNone/>
              <a:defRPr sz="2400">
                <a:solidFill>
                  <a:schemeClr val="accent1"/>
                </a:solidFill>
              </a:defRPr>
            </a:lvl1pPr>
            <a:lvl2pPr marL="914400" lvl="1" indent="-228600" algn="l">
              <a:lnSpc>
                <a:spcPct val="100000"/>
              </a:lnSpc>
              <a:spcBef>
                <a:spcPts val="1100"/>
              </a:spcBef>
              <a:spcAft>
                <a:spcPts val="0"/>
              </a:spcAft>
              <a:buSzPts val="1300"/>
              <a:buFont typeface="Trebuchet MS"/>
              <a:buNone/>
              <a:defRPr/>
            </a:lvl2pPr>
            <a:lvl3pPr marL="1371600" lvl="2" indent="-228600" algn="l">
              <a:lnSpc>
                <a:spcPct val="100000"/>
              </a:lnSpc>
              <a:spcBef>
                <a:spcPts val="1100"/>
              </a:spcBef>
              <a:spcAft>
                <a:spcPts val="0"/>
              </a:spcAft>
              <a:buSzPts val="1100"/>
              <a:buFont typeface="Trebuchet MS"/>
              <a:buNone/>
              <a:defRPr/>
            </a:lvl3pPr>
            <a:lvl4pPr marL="1828800" lvl="3" indent="-228600" algn="l">
              <a:lnSpc>
                <a:spcPct val="100000"/>
              </a:lnSpc>
              <a:spcBef>
                <a:spcPts val="1100"/>
              </a:spcBef>
              <a:spcAft>
                <a:spcPts val="0"/>
              </a:spcAft>
              <a:buSzPts val="900"/>
              <a:buFont typeface="Trebuchet MS"/>
              <a:buNone/>
              <a:defRPr/>
            </a:lvl4pPr>
            <a:lvl5pPr marL="2286000" lvl="4" indent="-228600" algn="l">
              <a:lnSpc>
                <a:spcPct val="100000"/>
              </a:lnSpc>
              <a:spcBef>
                <a:spcPts val="1100"/>
              </a:spcBef>
              <a:spcAft>
                <a:spcPts val="0"/>
              </a:spcAft>
              <a:buSzPts val="900"/>
              <a:buFont typeface="Trebuchet MS"/>
              <a:buNone/>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134" name="Google Shape;134;p104"/>
          <p:cNvSpPr txBox="1">
            <a:spLocks noGrp="1"/>
          </p:cNvSpPr>
          <p:nvPr>
            <p:ph type="body" idx="2"/>
          </p:nvPr>
        </p:nvSpPr>
        <p:spPr>
          <a:xfrm>
            <a:off x="677335" y="4527448"/>
            <a:ext cx="8596800" cy="1514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1500"/>
              <a:buNone/>
              <a:defRPr sz="1900">
                <a:solidFill>
                  <a:srgbClr val="7F7F7F"/>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300"/>
              <a:buNone/>
              <a:defRPr sz="1600">
                <a:solidFill>
                  <a:srgbClr val="888888"/>
                </a:solidFill>
              </a:defRPr>
            </a:lvl3pPr>
            <a:lvl4pPr marL="1828800" lvl="3" indent="-228600" algn="l">
              <a:lnSpc>
                <a:spcPct val="100000"/>
              </a:lnSpc>
              <a:spcBef>
                <a:spcPts val="1100"/>
              </a:spcBef>
              <a:spcAft>
                <a:spcPts val="0"/>
              </a:spcAft>
              <a:buSzPts val="1100"/>
              <a:buNone/>
              <a:defRPr sz="1500">
                <a:solidFill>
                  <a:srgbClr val="888888"/>
                </a:solidFill>
              </a:defRPr>
            </a:lvl4pPr>
            <a:lvl5pPr marL="2286000" lvl="4" indent="-228600" algn="l">
              <a:lnSpc>
                <a:spcPct val="100000"/>
              </a:lnSpc>
              <a:spcBef>
                <a:spcPts val="1100"/>
              </a:spcBef>
              <a:spcAft>
                <a:spcPts val="0"/>
              </a:spcAft>
              <a:buSzPts val="11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endParaRPr/>
          </a:p>
        </p:txBody>
      </p:sp>
      <p:sp>
        <p:nvSpPr>
          <p:cNvPr id="135" name="Google Shape;135;p104"/>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6" name="Google Shape;136;p104"/>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7" name="Google Shape;137;p104"/>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8"/>
        <p:cNvGrpSpPr/>
        <p:nvPr/>
      </p:nvGrpSpPr>
      <p:grpSpPr>
        <a:xfrm>
          <a:off x="0" y="0"/>
          <a:ext cx="0" cy="0"/>
          <a:chOff x="0" y="0"/>
          <a:chExt cx="0" cy="0"/>
        </a:xfrm>
      </p:grpSpPr>
      <p:sp>
        <p:nvSpPr>
          <p:cNvPr id="139" name="Google Shape;139;p105"/>
          <p:cNvSpPr txBox="1">
            <a:spLocks noGrp="1"/>
          </p:cNvSpPr>
          <p:nvPr>
            <p:ph type="title"/>
          </p:nvPr>
        </p:nvSpPr>
        <p:spPr>
          <a:xfrm>
            <a:off x="677334" y="185775"/>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0" name="Google Shape;140;p105"/>
          <p:cNvSpPr txBox="1">
            <a:spLocks noGrp="1"/>
          </p:cNvSpPr>
          <p:nvPr>
            <p:ph type="body" idx="1"/>
          </p:nvPr>
        </p:nvSpPr>
        <p:spPr>
          <a:xfrm rot="5400000">
            <a:off x="3035202" y="-197411"/>
            <a:ext cx="3880800" cy="8596800"/>
          </a:xfrm>
          <a:prstGeom prst="rect">
            <a:avLst/>
          </a:prstGeom>
          <a:noFill/>
          <a:ln>
            <a:noFill/>
          </a:ln>
        </p:spPr>
        <p:txBody>
          <a:bodyPr spcFirstLastPara="1" wrap="square" lIns="91425" tIns="45700" rIns="91425" bIns="45700" anchor="t" anchorCtr="0">
            <a:noAutofit/>
          </a:bodyPr>
          <a:lstStyle>
            <a:lvl1pPr marL="457200" lvl="0" indent="-323850" algn="l">
              <a:lnSpc>
                <a:spcPct val="100000"/>
              </a:lnSpc>
              <a:spcBef>
                <a:spcPts val="1100"/>
              </a:spcBef>
              <a:spcAft>
                <a:spcPts val="0"/>
              </a:spcAft>
              <a:buSzPts val="1500"/>
              <a:buChar char="►"/>
              <a:defRPr/>
            </a:lvl1pPr>
            <a:lvl2pPr marL="914400" lvl="1" indent="-323850" algn="l">
              <a:lnSpc>
                <a:spcPct val="100000"/>
              </a:lnSpc>
              <a:spcBef>
                <a:spcPts val="1100"/>
              </a:spcBef>
              <a:spcAft>
                <a:spcPts val="0"/>
              </a:spcAft>
              <a:buSzPts val="1500"/>
              <a:buChar char="►"/>
              <a:defRPr/>
            </a:lvl2pPr>
            <a:lvl3pPr marL="1371600" lvl="2" indent="-323850" algn="l">
              <a:lnSpc>
                <a:spcPct val="100000"/>
              </a:lnSpc>
              <a:spcBef>
                <a:spcPts val="1100"/>
              </a:spcBef>
              <a:spcAft>
                <a:spcPts val="0"/>
              </a:spcAft>
              <a:buSzPts val="1500"/>
              <a:buChar char="►"/>
              <a:defRPr/>
            </a:lvl3pPr>
            <a:lvl4pPr marL="1828800" lvl="3" indent="-323850" algn="l">
              <a:lnSpc>
                <a:spcPct val="100000"/>
              </a:lnSpc>
              <a:spcBef>
                <a:spcPts val="1100"/>
              </a:spcBef>
              <a:spcAft>
                <a:spcPts val="0"/>
              </a:spcAft>
              <a:buSzPts val="1500"/>
              <a:buChar char="►"/>
              <a:defRPr/>
            </a:lvl4pPr>
            <a:lvl5pPr marL="2286000" lvl="4" indent="-323850" algn="l">
              <a:lnSpc>
                <a:spcPct val="100000"/>
              </a:lnSpc>
              <a:spcBef>
                <a:spcPts val="1100"/>
              </a:spcBef>
              <a:spcAft>
                <a:spcPts val="0"/>
              </a:spcAft>
              <a:buSzPts val="15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141" name="Google Shape;141;p105"/>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2" name="Google Shape;142;p105"/>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3" name="Google Shape;143;p105"/>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106"/>
          <p:cNvSpPr txBox="1">
            <a:spLocks noGrp="1"/>
          </p:cNvSpPr>
          <p:nvPr>
            <p:ph type="title"/>
          </p:nvPr>
        </p:nvSpPr>
        <p:spPr>
          <a:xfrm rot="5400000">
            <a:off x="5994316" y="2582999"/>
            <a:ext cx="5251500" cy="1304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6" name="Google Shape;146;p106"/>
          <p:cNvSpPr txBox="1">
            <a:spLocks noGrp="1"/>
          </p:cNvSpPr>
          <p:nvPr>
            <p:ph type="body" idx="1"/>
          </p:nvPr>
        </p:nvSpPr>
        <p:spPr>
          <a:xfrm rot="5400000">
            <a:off x="1581785" y="-294600"/>
            <a:ext cx="5251500" cy="7059900"/>
          </a:xfrm>
          <a:prstGeom prst="rect">
            <a:avLst/>
          </a:prstGeom>
          <a:noFill/>
          <a:ln>
            <a:noFill/>
          </a:ln>
        </p:spPr>
        <p:txBody>
          <a:bodyPr spcFirstLastPara="1" wrap="square" lIns="91425" tIns="45700" rIns="91425" bIns="45700" anchor="t" anchorCtr="0">
            <a:noAutofit/>
          </a:bodyPr>
          <a:lstStyle>
            <a:lvl1pPr marL="457200" lvl="0" indent="-323850" algn="l">
              <a:lnSpc>
                <a:spcPct val="100000"/>
              </a:lnSpc>
              <a:spcBef>
                <a:spcPts val="1100"/>
              </a:spcBef>
              <a:spcAft>
                <a:spcPts val="0"/>
              </a:spcAft>
              <a:buSzPts val="1500"/>
              <a:buChar char="►"/>
              <a:defRPr/>
            </a:lvl1pPr>
            <a:lvl2pPr marL="914400" lvl="1" indent="-323850" algn="l">
              <a:lnSpc>
                <a:spcPct val="100000"/>
              </a:lnSpc>
              <a:spcBef>
                <a:spcPts val="1100"/>
              </a:spcBef>
              <a:spcAft>
                <a:spcPts val="0"/>
              </a:spcAft>
              <a:buSzPts val="1500"/>
              <a:buChar char="►"/>
              <a:defRPr/>
            </a:lvl2pPr>
            <a:lvl3pPr marL="1371600" lvl="2" indent="-323850" algn="l">
              <a:lnSpc>
                <a:spcPct val="100000"/>
              </a:lnSpc>
              <a:spcBef>
                <a:spcPts val="1100"/>
              </a:spcBef>
              <a:spcAft>
                <a:spcPts val="0"/>
              </a:spcAft>
              <a:buSzPts val="1500"/>
              <a:buChar char="►"/>
              <a:defRPr/>
            </a:lvl3pPr>
            <a:lvl4pPr marL="1828800" lvl="3" indent="-323850" algn="l">
              <a:lnSpc>
                <a:spcPct val="100000"/>
              </a:lnSpc>
              <a:spcBef>
                <a:spcPts val="1100"/>
              </a:spcBef>
              <a:spcAft>
                <a:spcPts val="0"/>
              </a:spcAft>
              <a:buSzPts val="1500"/>
              <a:buChar char="►"/>
              <a:defRPr/>
            </a:lvl4pPr>
            <a:lvl5pPr marL="2286000" lvl="4" indent="-323850" algn="l">
              <a:lnSpc>
                <a:spcPct val="100000"/>
              </a:lnSpc>
              <a:spcBef>
                <a:spcPts val="1100"/>
              </a:spcBef>
              <a:spcAft>
                <a:spcPts val="0"/>
              </a:spcAft>
              <a:buSzPts val="15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147" name="Google Shape;147;p106"/>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8" name="Google Shape;148;p106"/>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9" name="Google Shape;149;p106"/>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8"/>
        <p:cNvGrpSpPr/>
        <p:nvPr/>
      </p:nvGrpSpPr>
      <p:grpSpPr>
        <a:xfrm>
          <a:off x="0" y="0"/>
          <a:ext cx="0" cy="0"/>
          <a:chOff x="0" y="0"/>
          <a:chExt cx="0" cy="0"/>
        </a:xfrm>
      </p:grpSpPr>
      <p:sp>
        <p:nvSpPr>
          <p:cNvPr id="159" name="Google Shape;159;p65"/>
          <p:cNvSpPr txBox="1">
            <a:spLocks noGrp="1"/>
          </p:cNvSpPr>
          <p:nvPr>
            <p:ph type="title"/>
          </p:nvPr>
        </p:nvSpPr>
        <p:spPr>
          <a:xfrm>
            <a:off x="352475"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60" name="Google Shape;160;p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61" name="Google Shape;161;p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sp>
        <p:nvSpPr>
          <p:cNvPr id="47" name="Google Shape;47;p66"/>
          <p:cNvSpPr txBox="1">
            <a:spLocks noGrp="1"/>
          </p:cNvSpPr>
          <p:nvPr>
            <p:ph type="title"/>
          </p:nvPr>
        </p:nvSpPr>
        <p:spPr>
          <a:xfrm>
            <a:off x="677334" y="185775"/>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None/>
              <a:defRPr sz="3600"/>
            </a:lvl1pPr>
            <a:lvl2pPr lvl="1" algn="l">
              <a:lnSpc>
                <a:spcPct val="100000"/>
              </a:lnSpc>
              <a:spcBef>
                <a:spcPts val="0"/>
              </a:spcBef>
              <a:spcAft>
                <a:spcPts val="0"/>
              </a:spcAft>
              <a:buSzPts val="1500"/>
              <a:buFont typeface="Trebuchet MS"/>
              <a:buNone/>
              <a:defRPr>
                <a:latin typeface="Trebuchet MS"/>
                <a:ea typeface="Trebuchet MS"/>
                <a:cs typeface="Trebuchet MS"/>
                <a:sym typeface="Trebuchet MS"/>
              </a:defRPr>
            </a:lvl2pPr>
            <a:lvl3pPr lvl="2" algn="l">
              <a:lnSpc>
                <a:spcPct val="100000"/>
              </a:lnSpc>
              <a:spcBef>
                <a:spcPts val="0"/>
              </a:spcBef>
              <a:spcAft>
                <a:spcPts val="0"/>
              </a:spcAft>
              <a:buSzPts val="1500"/>
              <a:buFont typeface="Trebuchet MS"/>
              <a:buNone/>
              <a:defRPr>
                <a:latin typeface="Trebuchet MS"/>
                <a:ea typeface="Trebuchet MS"/>
                <a:cs typeface="Trebuchet MS"/>
                <a:sym typeface="Trebuchet MS"/>
              </a:defRPr>
            </a:lvl3pPr>
            <a:lvl4pPr lvl="3" algn="l">
              <a:lnSpc>
                <a:spcPct val="100000"/>
              </a:lnSpc>
              <a:spcBef>
                <a:spcPts val="0"/>
              </a:spcBef>
              <a:spcAft>
                <a:spcPts val="0"/>
              </a:spcAft>
              <a:buSzPts val="1500"/>
              <a:buFont typeface="Trebuchet MS"/>
              <a:buNone/>
              <a:defRPr>
                <a:latin typeface="Trebuchet MS"/>
                <a:ea typeface="Trebuchet MS"/>
                <a:cs typeface="Trebuchet MS"/>
                <a:sym typeface="Trebuchet MS"/>
              </a:defRPr>
            </a:lvl4pPr>
            <a:lvl5pPr lvl="4" algn="l">
              <a:lnSpc>
                <a:spcPct val="100000"/>
              </a:lnSpc>
              <a:spcBef>
                <a:spcPts val="0"/>
              </a:spcBef>
              <a:spcAft>
                <a:spcPts val="0"/>
              </a:spcAft>
              <a:buSzPts val="1500"/>
              <a:buFont typeface="Trebuchet MS"/>
              <a:buNone/>
              <a:defRPr>
                <a:latin typeface="Trebuchet MS"/>
                <a:ea typeface="Trebuchet MS"/>
                <a:cs typeface="Trebuchet MS"/>
                <a:sym typeface="Trebuchet MS"/>
              </a:defRPr>
            </a:lvl5pPr>
            <a:lvl6pPr lvl="5" algn="l">
              <a:lnSpc>
                <a:spcPct val="100000"/>
              </a:lnSpc>
              <a:spcBef>
                <a:spcPts val="0"/>
              </a:spcBef>
              <a:spcAft>
                <a:spcPts val="0"/>
              </a:spcAft>
              <a:buSzPts val="1500"/>
              <a:buFont typeface="Trebuchet MS"/>
              <a:buNone/>
              <a:defRPr>
                <a:latin typeface="Trebuchet MS"/>
                <a:ea typeface="Trebuchet MS"/>
                <a:cs typeface="Trebuchet MS"/>
                <a:sym typeface="Trebuchet MS"/>
              </a:defRPr>
            </a:lvl6pPr>
            <a:lvl7pPr lvl="6" algn="l">
              <a:lnSpc>
                <a:spcPct val="100000"/>
              </a:lnSpc>
              <a:spcBef>
                <a:spcPts val="0"/>
              </a:spcBef>
              <a:spcAft>
                <a:spcPts val="0"/>
              </a:spcAft>
              <a:buSzPts val="1500"/>
              <a:buFont typeface="Trebuchet MS"/>
              <a:buNone/>
              <a:defRPr>
                <a:latin typeface="Trebuchet MS"/>
                <a:ea typeface="Trebuchet MS"/>
                <a:cs typeface="Trebuchet MS"/>
                <a:sym typeface="Trebuchet MS"/>
              </a:defRPr>
            </a:lvl7pPr>
            <a:lvl8pPr lvl="7" algn="l">
              <a:lnSpc>
                <a:spcPct val="100000"/>
              </a:lnSpc>
              <a:spcBef>
                <a:spcPts val="0"/>
              </a:spcBef>
              <a:spcAft>
                <a:spcPts val="0"/>
              </a:spcAft>
              <a:buSzPts val="1500"/>
              <a:buFont typeface="Trebuchet MS"/>
              <a:buNone/>
              <a:defRPr>
                <a:latin typeface="Trebuchet MS"/>
                <a:ea typeface="Trebuchet MS"/>
                <a:cs typeface="Trebuchet MS"/>
                <a:sym typeface="Trebuchet MS"/>
              </a:defRPr>
            </a:lvl8pPr>
            <a:lvl9pPr lvl="8" algn="l">
              <a:lnSpc>
                <a:spcPct val="100000"/>
              </a:lnSpc>
              <a:spcBef>
                <a:spcPts val="0"/>
              </a:spcBef>
              <a:spcAft>
                <a:spcPts val="0"/>
              </a:spcAft>
              <a:buSzPts val="1500"/>
              <a:buFont typeface="Trebuchet MS"/>
              <a:buNone/>
              <a:defRPr>
                <a:latin typeface="Trebuchet MS"/>
                <a:ea typeface="Trebuchet MS"/>
                <a:cs typeface="Trebuchet MS"/>
                <a:sym typeface="Trebuchet MS"/>
              </a:defRPr>
            </a:lvl9pPr>
          </a:lstStyle>
          <a:p>
            <a:endParaRPr/>
          </a:p>
        </p:txBody>
      </p:sp>
      <p:sp>
        <p:nvSpPr>
          <p:cNvPr id="48" name="Google Shape;48;p66"/>
          <p:cNvSpPr txBox="1">
            <a:spLocks noGrp="1"/>
          </p:cNvSpPr>
          <p:nvPr>
            <p:ph type="body" idx="1"/>
          </p:nvPr>
        </p:nvSpPr>
        <p:spPr>
          <a:xfrm>
            <a:off x="677334" y="1685414"/>
            <a:ext cx="8596800" cy="3880800"/>
          </a:xfrm>
          <a:prstGeom prst="rect">
            <a:avLst/>
          </a:prstGeom>
          <a:noFill/>
          <a:ln>
            <a:noFill/>
          </a:ln>
        </p:spPr>
        <p:txBody>
          <a:bodyPr spcFirstLastPara="1" wrap="square" lIns="91425" tIns="45700" rIns="91425" bIns="45700" anchor="t" anchorCtr="0">
            <a:noAutofit/>
          </a:bodyPr>
          <a:lstStyle>
            <a:lvl1pPr marL="457200" lvl="0" indent="-323850" algn="l">
              <a:lnSpc>
                <a:spcPct val="100000"/>
              </a:lnSpc>
              <a:spcBef>
                <a:spcPts val="1100"/>
              </a:spcBef>
              <a:spcAft>
                <a:spcPts val="0"/>
              </a:spcAft>
              <a:buSzPts val="1500"/>
              <a:buFont typeface="Trebuchet MS"/>
              <a:buChar char="►"/>
              <a:defRPr/>
            </a:lvl1pPr>
            <a:lvl2pPr marL="914400" lvl="1" indent="-323850" algn="l">
              <a:lnSpc>
                <a:spcPct val="100000"/>
              </a:lnSpc>
              <a:spcBef>
                <a:spcPts val="1100"/>
              </a:spcBef>
              <a:spcAft>
                <a:spcPts val="0"/>
              </a:spcAft>
              <a:buSzPts val="1500"/>
              <a:buFont typeface="Trebuchet MS"/>
              <a:buChar char="►"/>
              <a:defRPr/>
            </a:lvl2pPr>
            <a:lvl3pPr marL="1371600" lvl="2" indent="-323850" algn="l">
              <a:lnSpc>
                <a:spcPct val="100000"/>
              </a:lnSpc>
              <a:spcBef>
                <a:spcPts val="1100"/>
              </a:spcBef>
              <a:spcAft>
                <a:spcPts val="0"/>
              </a:spcAft>
              <a:buSzPts val="1500"/>
              <a:buFont typeface="Trebuchet MS"/>
              <a:buChar char="►"/>
              <a:defRPr/>
            </a:lvl3pPr>
            <a:lvl4pPr marL="1828800" lvl="3" indent="-323850" algn="l">
              <a:lnSpc>
                <a:spcPct val="100000"/>
              </a:lnSpc>
              <a:spcBef>
                <a:spcPts val="1100"/>
              </a:spcBef>
              <a:spcAft>
                <a:spcPts val="0"/>
              </a:spcAft>
              <a:buSzPts val="1500"/>
              <a:buFont typeface="Trebuchet MS"/>
              <a:buChar char="►"/>
              <a:defRPr/>
            </a:lvl4pPr>
            <a:lvl5pPr marL="2286000" lvl="4" indent="-323850" algn="l">
              <a:lnSpc>
                <a:spcPct val="100000"/>
              </a:lnSpc>
              <a:spcBef>
                <a:spcPts val="1100"/>
              </a:spcBef>
              <a:spcAft>
                <a:spcPts val="0"/>
              </a:spcAft>
              <a:buSzPts val="1500"/>
              <a:buFont typeface="Trebuchet MS"/>
              <a:buChar char="►"/>
              <a:defRPr/>
            </a:lvl5pPr>
            <a:lvl6pPr marL="2743200" lvl="5" indent="-323850" algn="l">
              <a:lnSpc>
                <a:spcPct val="100000"/>
              </a:lnSpc>
              <a:spcBef>
                <a:spcPts val="1100"/>
              </a:spcBef>
              <a:spcAft>
                <a:spcPts val="0"/>
              </a:spcAft>
              <a:buSzPts val="1500"/>
              <a:buFont typeface="Trebuchet MS"/>
              <a:buChar char="►"/>
              <a:defRPr/>
            </a:lvl6pPr>
            <a:lvl7pPr marL="3200400" lvl="6" indent="-323850" algn="l">
              <a:lnSpc>
                <a:spcPct val="100000"/>
              </a:lnSpc>
              <a:spcBef>
                <a:spcPts val="1100"/>
              </a:spcBef>
              <a:spcAft>
                <a:spcPts val="0"/>
              </a:spcAft>
              <a:buSzPts val="1500"/>
              <a:buFont typeface="Trebuchet MS"/>
              <a:buChar char="►"/>
              <a:defRPr/>
            </a:lvl7pPr>
            <a:lvl8pPr marL="3657600" lvl="7" indent="-323850" algn="l">
              <a:lnSpc>
                <a:spcPct val="100000"/>
              </a:lnSpc>
              <a:spcBef>
                <a:spcPts val="1100"/>
              </a:spcBef>
              <a:spcAft>
                <a:spcPts val="0"/>
              </a:spcAft>
              <a:buSzPts val="1500"/>
              <a:buFont typeface="Trebuchet MS"/>
              <a:buChar char="►"/>
              <a:defRPr/>
            </a:lvl8pPr>
            <a:lvl9pPr marL="4114800" lvl="8" indent="-323850" algn="l">
              <a:lnSpc>
                <a:spcPct val="100000"/>
              </a:lnSpc>
              <a:spcBef>
                <a:spcPts val="1100"/>
              </a:spcBef>
              <a:spcAft>
                <a:spcPts val="0"/>
              </a:spcAft>
              <a:buSzPts val="1500"/>
              <a:buFont typeface="Trebuchet MS"/>
              <a:buChar char="►"/>
              <a:defRPr/>
            </a:lvl9pPr>
          </a:lstStyle>
          <a:p>
            <a:endParaRPr/>
          </a:p>
        </p:txBody>
      </p:sp>
      <p:sp>
        <p:nvSpPr>
          <p:cNvPr id="49" name="Google Shape;49;p66"/>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0" name="Google Shape;50;p66"/>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1" name="Google Shape;51;p66"/>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pic>
        <p:nvPicPr>
          <p:cNvPr id="163" name="Google Shape;163;p80"/>
          <p:cNvPicPr preferRelativeResize="0"/>
          <p:nvPr/>
        </p:nvPicPr>
        <p:blipFill rotWithShape="1">
          <a:blip r:embed="rId2">
            <a:alphaModFix/>
          </a:blip>
          <a:srcRect/>
          <a:stretch/>
        </p:blipFill>
        <p:spPr>
          <a:xfrm>
            <a:off x="0" y="0"/>
            <a:ext cx="12192002" cy="6857999"/>
          </a:xfrm>
          <a:prstGeom prst="rect">
            <a:avLst/>
          </a:prstGeom>
          <a:noFill/>
          <a:ln>
            <a:noFill/>
          </a:ln>
        </p:spPr>
      </p:pic>
      <p:sp>
        <p:nvSpPr>
          <p:cNvPr id="164" name="Google Shape;164;p80"/>
          <p:cNvSpPr txBox="1">
            <a:spLocks noGrp="1"/>
          </p:cNvSpPr>
          <p:nvPr>
            <p:ph type="ctrTitle"/>
          </p:nvPr>
        </p:nvSpPr>
        <p:spPr>
          <a:xfrm>
            <a:off x="-329022" y="1042033"/>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Clr>
                <a:srgbClr val="262262"/>
              </a:buClr>
              <a:buSzPts val="6900"/>
              <a:buFont typeface="Barlow Condensed SemiBold"/>
              <a:buNone/>
              <a:defRPr sz="6900">
                <a:solidFill>
                  <a:srgbClr val="262262"/>
                </a:solidFill>
                <a:latin typeface="Barlow Condensed SemiBold"/>
                <a:ea typeface="Barlow Condensed SemiBold"/>
                <a:cs typeface="Barlow Condensed SemiBold"/>
                <a:sym typeface="Barlow Condensed SemiBold"/>
              </a:defRPr>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65" name="Google Shape;165;p80"/>
          <p:cNvSpPr txBox="1">
            <a:spLocks noGrp="1"/>
          </p:cNvSpPr>
          <p:nvPr>
            <p:ph type="subTitle" idx="1"/>
          </p:nvPr>
        </p:nvSpPr>
        <p:spPr>
          <a:xfrm>
            <a:off x="0" y="38293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Clr>
                <a:srgbClr val="FDB813"/>
              </a:buClr>
              <a:buSzPts val="3700"/>
              <a:buFont typeface="Barlow Condensed"/>
              <a:buNone/>
              <a:defRPr sz="3700">
                <a:solidFill>
                  <a:srgbClr val="FDB813"/>
                </a:solidFill>
                <a:latin typeface="Barlow Condensed"/>
                <a:ea typeface="Barlow Condensed"/>
                <a:cs typeface="Barlow Condensed"/>
                <a:sym typeface="Barlow Condensed"/>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6" name="Google Shape;166;p8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81"/>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69" name="Google Shape;169;p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0"/>
        <p:cNvGrpSpPr/>
        <p:nvPr/>
      </p:nvGrpSpPr>
      <p:grpSpPr>
        <a:xfrm>
          <a:off x="0" y="0"/>
          <a:ext cx="0" cy="0"/>
          <a:chOff x="0" y="0"/>
          <a:chExt cx="0" cy="0"/>
        </a:xfrm>
      </p:grpSpPr>
      <p:sp>
        <p:nvSpPr>
          <p:cNvPr id="171" name="Google Shape;171;p82"/>
          <p:cNvSpPr txBox="1">
            <a:spLocks noGrp="1"/>
          </p:cNvSpPr>
          <p:nvPr>
            <p:ph type="title"/>
          </p:nvPr>
        </p:nvSpPr>
        <p:spPr>
          <a:xfrm>
            <a:off x="352475"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72" name="Google Shape;172;p82"/>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73" name="Google Shape;173;p82"/>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Clr>
                <a:srgbClr val="F1592A"/>
              </a:buClr>
              <a:buSzPts val="1900"/>
              <a:buChar char="●"/>
              <a:defRPr sz="1900" i="1">
                <a:solidFill>
                  <a:srgbClr val="F1592A"/>
                </a:solidFill>
              </a:defRPr>
            </a:lvl1pPr>
            <a:lvl2pPr marL="914400" lvl="1" indent="-330200" algn="l">
              <a:lnSpc>
                <a:spcPct val="115000"/>
              </a:lnSpc>
              <a:spcBef>
                <a:spcPts val="2100"/>
              </a:spcBef>
              <a:spcAft>
                <a:spcPts val="0"/>
              </a:spcAft>
              <a:buClr>
                <a:srgbClr val="F1592A"/>
              </a:buClr>
              <a:buSzPts val="1600"/>
              <a:buChar char="○"/>
              <a:defRPr sz="1600" i="1">
                <a:solidFill>
                  <a:srgbClr val="F1592A"/>
                </a:solidFill>
              </a:defRPr>
            </a:lvl2pPr>
            <a:lvl3pPr marL="1371600" lvl="2" indent="-330200" algn="l">
              <a:lnSpc>
                <a:spcPct val="115000"/>
              </a:lnSpc>
              <a:spcBef>
                <a:spcPts val="2100"/>
              </a:spcBef>
              <a:spcAft>
                <a:spcPts val="0"/>
              </a:spcAft>
              <a:buClr>
                <a:srgbClr val="F1592A"/>
              </a:buClr>
              <a:buSzPts val="1600"/>
              <a:buChar char="■"/>
              <a:defRPr sz="1600" i="1">
                <a:solidFill>
                  <a:srgbClr val="F1592A"/>
                </a:solidFill>
              </a:defRPr>
            </a:lvl3pPr>
            <a:lvl4pPr marL="1828800" lvl="3" indent="-330200" algn="l">
              <a:lnSpc>
                <a:spcPct val="115000"/>
              </a:lnSpc>
              <a:spcBef>
                <a:spcPts val="2100"/>
              </a:spcBef>
              <a:spcAft>
                <a:spcPts val="0"/>
              </a:spcAft>
              <a:buClr>
                <a:srgbClr val="F1592A"/>
              </a:buClr>
              <a:buSzPts val="1600"/>
              <a:buChar char="●"/>
              <a:defRPr sz="1600" i="1">
                <a:solidFill>
                  <a:srgbClr val="F1592A"/>
                </a:solidFill>
              </a:defRPr>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74" name="Google Shape;174;p8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5"/>
        <p:cNvGrpSpPr/>
        <p:nvPr/>
      </p:nvGrpSpPr>
      <p:grpSpPr>
        <a:xfrm>
          <a:off x="0" y="0"/>
          <a:ext cx="0" cy="0"/>
          <a:chOff x="0" y="0"/>
          <a:chExt cx="0" cy="0"/>
        </a:xfrm>
      </p:grpSpPr>
      <p:sp>
        <p:nvSpPr>
          <p:cNvPr id="176" name="Google Shape;176;p83"/>
          <p:cNvSpPr txBox="1">
            <a:spLocks noGrp="1"/>
          </p:cNvSpPr>
          <p:nvPr>
            <p:ph type="title"/>
          </p:nvPr>
        </p:nvSpPr>
        <p:spPr>
          <a:xfrm>
            <a:off x="352475"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77" name="Google Shape;177;p8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8"/>
        <p:cNvGrpSpPr/>
        <p:nvPr/>
      </p:nvGrpSpPr>
      <p:grpSpPr>
        <a:xfrm>
          <a:off x="0" y="0"/>
          <a:ext cx="0" cy="0"/>
          <a:chOff x="0" y="0"/>
          <a:chExt cx="0" cy="0"/>
        </a:xfrm>
      </p:grpSpPr>
      <p:sp>
        <p:nvSpPr>
          <p:cNvPr id="179" name="Google Shape;179;p84"/>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180" name="Google Shape;180;p84"/>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81" name="Google Shape;181;p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2"/>
        <p:cNvGrpSpPr/>
        <p:nvPr/>
      </p:nvGrpSpPr>
      <p:grpSpPr>
        <a:xfrm>
          <a:off x="0" y="0"/>
          <a:ext cx="0" cy="0"/>
          <a:chOff x="0" y="0"/>
          <a:chExt cx="0" cy="0"/>
        </a:xfrm>
      </p:grpSpPr>
      <p:sp>
        <p:nvSpPr>
          <p:cNvPr id="183" name="Google Shape;183;p85"/>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84" name="Google Shape;184;p8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5"/>
        <p:cNvGrpSpPr/>
        <p:nvPr/>
      </p:nvGrpSpPr>
      <p:grpSpPr>
        <a:xfrm>
          <a:off x="0" y="0"/>
          <a:ext cx="0" cy="0"/>
          <a:chOff x="0" y="0"/>
          <a:chExt cx="0" cy="0"/>
        </a:xfrm>
      </p:grpSpPr>
      <p:sp>
        <p:nvSpPr>
          <p:cNvPr id="186" name="Google Shape;186;p86"/>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86"/>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188" name="Google Shape;188;p86"/>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9" name="Google Shape;189;p86"/>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90" name="Google Shape;190;p8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1"/>
        <p:cNvGrpSpPr/>
        <p:nvPr/>
      </p:nvGrpSpPr>
      <p:grpSpPr>
        <a:xfrm>
          <a:off x="0" y="0"/>
          <a:ext cx="0" cy="0"/>
          <a:chOff x="0" y="0"/>
          <a:chExt cx="0" cy="0"/>
        </a:xfrm>
      </p:grpSpPr>
      <p:sp>
        <p:nvSpPr>
          <p:cNvPr id="192" name="Google Shape;192;p87"/>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193" name="Google Shape;193;p8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4"/>
        <p:cNvGrpSpPr/>
        <p:nvPr/>
      </p:nvGrpSpPr>
      <p:grpSpPr>
        <a:xfrm>
          <a:off x="0" y="0"/>
          <a:ext cx="0" cy="0"/>
          <a:chOff x="0" y="0"/>
          <a:chExt cx="0" cy="0"/>
        </a:xfrm>
      </p:grpSpPr>
      <p:sp>
        <p:nvSpPr>
          <p:cNvPr id="195" name="Google Shape;195;p88"/>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96" name="Google Shape;196;p88"/>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197" name="Google Shape;197;p8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8"/>
        <p:cNvGrpSpPr/>
        <p:nvPr/>
      </p:nvGrpSpPr>
      <p:grpSpPr>
        <a:xfrm>
          <a:off x="0" y="0"/>
          <a:ext cx="0" cy="0"/>
          <a:chOff x="0" y="0"/>
          <a:chExt cx="0" cy="0"/>
        </a:xfrm>
      </p:grpSpPr>
      <p:sp>
        <p:nvSpPr>
          <p:cNvPr id="199" name="Google Shape;199;p8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91"/>
          <p:cNvSpPr txBox="1">
            <a:spLocks noGrp="1"/>
          </p:cNvSpPr>
          <p:nvPr>
            <p:ph type="title"/>
          </p:nvPr>
        </p:nvSpPr>
        <p:spPr>
          <a:xfrm>
            <a:off x="677335" y="2700867"/>
            <a:ext cx="8596800" cy="1826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 name="Google Shape;54;p91"/>
          <p:cNvSpPr txBox="1">
            <a:spLocks noGrp="1"/>
          </p:cNvSpPr>
          <p:nvPr>
            <p:ph type="body" idx="1"/>
          </p:nvPr>
        </p:nvSpPr>
        <p:spPr>
          <a:xfrm>
            <a:off x="677335" y="4527448"/>
            <a:ext cx="8596800"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1600"/>
              <a:buNone/>
              <a:defRPr sz="2000">
                <a:solidFill>
                  <a:srgbClr val="7F7F7F"/>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300"/>
              <a:buNone/>
              <a:defRPr sz="1600">
                <a:solidFill>
                  <a:srgbClr val="888888"/>
                </a:solidFill>
              </a:defRPr>
            </a:lvl3pPr>
            <a:lvl4pPr marL="1828800" lvl="3" indent="-228600" algn="l">
              <a:lnSpc>
                <a:spcPct val="100000"/>
              </a:lnSpc>
              <a:spcBef>
                <a:spcPts val="1100"/>
              </a:spcBef>
              <a:spcAft>
                <a:spcPts val="0"/>
              </a:spcAft>
              <a:buSzPts val="1100"/>
              <a:buNone/>
              <a:defRPr sz="1500">
                <a:solidFill>
                  <a:srgbClr val="888888"/>
                </a:solidFill>
              </a:defRPr>
            </a:lvl4pPr>
            <a:lvl5pPr marL="2286000" lvl="4" indent="-228600" algn="l">
              <a:lnSpc>
                <a:spcPct val="100000"/>
              </a:lnSpc>
              <a:spcBef>
                <a:spcPts val="1100"/>
              </a:spcBef>
              <a:spcAft>
                <a:spcPts val="0"/>
              </a:spcAft>
              <a:buSzPts val="11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endParaRPr/>
          </a:p>
        </p:txBody>
      </p:sp>
      <p:sp>
        <p:nvSpPr>
          <p:cNvPr id="55" name="Google Shape;55;p91"/>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6" name="Google Shape;56;p91"/>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7" name="Google Shape;57;p91"/>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0"/>
        <p:cNvGrpSpPr/>
        <p:nvPr/>
      </p:nvGrpSpPr>
      <p:grpSpPr>
        <a:xfrm>
          <a:off x="0" y="0"/>
          <a:ext cx="0" cy="0"/>
          <a:chOff x="0" y="0"/>
          <a:chExt cx="0" cy="0"/>
        </a:xfrm>
      </p:grpSpPr>
      <p:sp>
        <p:nvSpPr>
          <p:cNvPr id="201" name="Google Shape;201;p9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2" name="Google Shape;202;p90"/>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Autofit/>
          </a:bodyPr>
          <a:lstStyle>
            <a:lvl1pPr marL="457200" lvl="0" indent="-323850" algn="l">
              <a:lnSpc>
                <a:spcPct val="100000"/>
              </a:lnSpc>
              <a:spcBef>
                <a:spcPts val="1100"/>
              </a:spcBef>
              <a:spcAft>
                <a:spcPts val="0"/>
              </a:spcAft>
              <a:buSzPts val="1500"/>
              <a:buChar char="►"/>
              <a:defRPr/>
            </a:lvl1pPr>
            <a:lvl2pPr marL="914400" lvl="1" indent="-323850" algn="l">
              <a:lnSpc>
                <a:spcPct val="100000"/>
              </a:lnSpc>
              <a:spcBef>
                <a:spcPts val="1100"/>
              </a:spcBef>
              <a:spcAft>
                <a:spcPts val="0"/>
              </a:spcAft>
              <a:buSzPts val="1500"/>
              <a:buChar char="►"/>
              <a:defRPr/>
            </a:lvl2pPr>
            <a:lvl3pPr marL="1371600" lvl="2" indent="-323850" algn="l">
              <a:lnSpc>
                <a:spcPct val="100000"/>
              </a:lnSpc>
              <a:spcBef>
                <a:spcPts val="1100"/>
              </a:spcBef>
              <a:spcAft>
                <a:spcPts val="0"/>
              </a:spcAft>
              <a:buSzPts val="1500"/>
              <a:buChar char="►"/>
              <a:defRPr/>
            </a:lvl3pPr>
            <a:lvl4pPr marL="1828800" lvl="3" indent="-323850" algn="l">
              <a:lnSpc>
                <a:spcPct val="100000"/>
              </a:lnSpc>
              <a:spcBef>
                <a:spcPts val="1100"/>
              </a:spcBef>
              <a:spcAft>
                <a:spcPts val="0"/>
              </a:spcAft>
              <a:buSzPts val="1500"/>
              <a:buChar char="►"/>
              <a:defRPr/>
            </a:lvl4pPr>
            <a:lvl5pPr marL="2286000" lvl="4" indent="-323850" algn="l">
              <a:lnSpc>
                <a:spcPct val="100000"/>
              </a:lnSpc>
              <a:spcBef>
                <a:spcPts val="1100"/>
              </a:spcBef>
              <a:spcAft>
                <a:spcPts val="0"/>
              </a:spcAft>
              <a:buSzPts val="15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203" name="Google Shape;203;p90"/>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4" name="Google Shape;204;p90"/>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5" name="Google Shape;205;p90"/>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3"/>
        <p:cNvGrpSpPr/>
        <p:nvPr/>
      </p:nvGrpSpPr>
      <p:grpSpPr>
        <a:xfrm>
          <a:off x="0" y="0"/>
          <a:ext cx="0" cy="0"/>
          <a:chOff x="0" y="0"/>
          <a:chExt cx="0" cy="0"/>
        </a:xfrm>
      </p:grpSpPr>
      <p:sp>
        <p:nvSpPr>
          <p:cNvPr id="224" name="Google Shape;224;p68"/>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68"/>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26" name="Google Shape;226;p68"/>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68"/>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68"/>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234"/>
        <p:cNvGrpSpPr/>
        <p:nvPr/>
      </p:nvGrpSpPr>
      <p:grpSpPr>
        <a:xfrm>
          <a:off x="0" y="0"/>
          <a:ext cx="0" cy="0"/>
          <a:chOff x="0" y="0"/>
          <a:chExt cx="0" cy="0"/>
        </a:xfrm>
      </p:grpSpPr>
      <p:sp>
        <p:nvSpPr>
          <p:cNvPr id="235" name="Google Shape;235;p70"/>
          <p:cNvSpPr txBox="1">
            <a:spLocks noGrp="1"/>
          </p:cNvSpPr>
          <p:nvPr>
            <p:ph type="ctrTitle"/>
          </p:nvPr>
        </p:nvSpPr>
        <p:spPr>
          <a:xfrm>
            <a:off x="838200" y="4422912"/>
            <a:ext cx="10515600" cy="1000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Barlow Condensed"/>
              <a:buNone/>
              <a:defRPr sz="6000" b="1" i="0">
                <a:solidFill>
                  <a:schemeClr val="dk1"/>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70"/>
          <p:cNvSpPr txBox="1">
            <a:spLocks noGrp="1"/>
          </p:cNvSpPr>
          <p:nvPr>
            <p:ph type="subTitle" idx="1"/>
          </p:nvPr>
        </p:nvSpPr>
        <p:spPr>
          <a:xfrm>
            <a:off x="838200" y="5423278"/>
            <a:ext cx="10515600" cy="4383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2"/>
              </a:buClr>
              <a:buSzPts val="2400"/>
              <a:buNone/>
              <a:defRPr sz="2400" b="1" i="0">
                <a:solidFill>
                  <a:schemeClr val="lt2"/>
                </a:solidFill>
                <a:latin typeface="Barlow Condensed"/>
                <a:ea typeface="Barlow Condensed"/>
                <a:cs typeface="Barlow Condensed"/>
                <a:sym typeface="Barlow Condensed"/>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7" name="Google Shape;237;p70"/>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r>
              <a:rPr lang="es"/>
              <a:t>1</a:t>
            </a:r>
            <a:endParaRPr/>
          </a:p>
        </p:txBody>
      </p:sp>
      <p:pic>
        <p:nvPicPr>
          <p:cNvPr id="239" name="Google Shape;239;p7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38201" y="730458"/>
            <a:ext cx="2269402" cy="231091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chemeClr val="dk2"/>
        </a:solidFill>
        <a:effectLst/>
      </p:bgPr>
    </p:bg>
    <p:spTree>
      <p:nvGrpSpPr>
        <p:cNvPr id="1" name="Shape 240"/>
        <p:cNvGrpSpPr/>
        <p:nvPr/>
      </p:nvGrpSpPr>
      <p:grpSpPr>
        <a:xfrm>
          <a:off x="0" y="0"/>
          <a:ext cx="0" cy="0"/>
          <a:chOff x="0" y="0"/>
          <a:chExt cx="0" cy="0"/>
        </a:xfrm>
      </p:grpSpPr>
      <p:sp>
        <p:nvSpPr>
          <p:cNvPr id="241" name="Google Shape;241;p73"/>
          <p:cNvSpPr txBox="1">
            <a:spLocks noGrp="1"/>
          </p:cNvSpPr>
          <p:nvPr>
            <p:ph type="title"/>
          </p:nvPr>
        </p:nvSpPr>
        <p:spPr>
          <a:xfrm>
            <a:off x="838200" y="681037"/>
            <a:ext cx="10515600" cy="1425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Barlow Condensed"/>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73"/>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s"/>
              <a:t>‹#›</a:t>
            </a:fld>
            <a:endParaRPr/>
          </a:p>
        </p:txBody>
      </p:sp>
      <p:pic>
        <p:nvPicPr>
          <p:cNvPr id="244" name="Google Shape;244;p7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94608" y="-405817"/>
            <a:ext cx="5668970" cy="756574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5"/>
        <p:cNvGrpSpPr/>
        <p:nvPr/>
      </p:nvGrpSpPr>
      <p:grpSpPr>
        <a:xfrm>
          <a:off x="0" y="0"/>
          <a:ext cx="0" cy="0"/>
          <a:chOff x="0" y="0"/>
          <a:chExt cx="0" cy="0"/>
        </a:xfrm>
      </p:grpSpPr>
      <p:sp>
        <p:nvSpPr>
          <p:cNvPr id="246" name="Google Shape;246;p75"/>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75"/>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8" name="Google Shape;248;p75"/>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Content" type="obj">
  <p:cSld name="OBJECT">
    <p:spTree>
      <p:nvGrpSpPr>
        <p:cNvPr id="1" name="Shape 254"/>
        <p:cNvGrpSpPr/>
        <p:nvPr/>
      </p:nvGrpSpPr>
      <p:grpSpPr>
        <a:xfrm>
          <a:off x="0" y="0"/>
          <a:ext cx="0" cy="0"/>
          <a:chOff x="0" y="0"/>
          <a:chExt cx="0" cy="0"/>
        </a:xfrm>
      </p:grpSpPr>
      <p:sp>
        <p:nvSpPr>
          <p:cNvPr id="255" name="Google Shape;255;p72"/>
          <p:cNvSpPr txBox="1">
            <a:spLocks noGrp="1"/>
          </p:cNvSpPr>
          <p:nvPr>
            <p:ph type="title"/>
          </p:nvPr>
        </p:nvSpPr>
        <p:spPr>
          <a:xfrm>
            <a:off x="2032000" y="681037"/>
            <a:ext cx="9321900" cy="1425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4400"/>
              <a:buFont typeface="Barlow Condensed"/>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72"/>
          <p:cNvSpPr txBox="1">
            <a:spLocks noGrp="1"/>
          </p:cNvSpPr>
          <p:nvPr>
            <p:ph type="body" idx="1"/>
          </p:nvPr>
        </p:nvSpPr>
        <p:spPr>
          <a:xfrm>
            <a:off x="2032000" y="2126973"/>
            <a:ext cx="9321900" cy="40500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s"/>
              <a:t>‹#›</a:t>
            </a:fld>
            <a:endParaRPr/>
          </a:p>
        </p:txBody>
      </p:sp>
      <p:sp>
        <p:nvSpPr>
          <p:cNvPr id="258" name="Google Shape;258;p72"/>
          <p:cNvSpPr txBox="1">
            <a:spLocks noGrp="1"/>
          </p:cNvSpPr>
          <p:nvPr>
            <p:ph type="ftr" idx="11"/>
          </p:nvPr>
        </p:nvSpPr>
        <p:spPr>
          <a:xfrm>
            <a:off x="2032000" y="6356349"/>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b="0" i="0">
                <a:solidFill>
                  <a:schemeClr val="accent2"/>
                </a:solidFill>
                <a:latin typeface="Barlow"/>
                <a:ea typeface="Barlow"/>
                <a:cs typeface="Barlow"/>
                <a:sym typeface="Barl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9" name="Google Shape;259;p7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8304" y="-1062892"/>
            <a:ext cx="1972666" cy="820912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260"/>
        <p:cNvGrpSpPr/>
        <p:nvPr/>
      </p:nvGrpSpPr>
      <p:grpSpPr>
        <a:xfrm>
          <a:off x="0" y="0"/>
          <a:ext cx="0" cy="0"/>
          <a:chOff x="0" y="0"/>
          <a:chExt cx="0" cy="0"/>
        </a:xfrm>
      </p:grpSpPr>
      <p:sp>
        <p:nvSpPr>
          <p:cNvPr id="261" name="Google Shape;261;p74"/>
          <p:cNvSpPr txBox="1">
            <a:spLocks noGrp="1"/>
          </p:cNvSpPr>
          <p:nvPr>
            <p:ph type="title"/>
          </p:nvPr>
        </p:nvSpPr>
        <p:spPr>
          <a:xfrm>
            <a:off x="838200" y="1424054"/>
            <a:ext cx="10515600" cy="14253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8800"/>
              <a:buFont typeface="Barlow Condensed"/>
              <a:buNone/>
              <a:defRPr sz="8800" b="1" i="1">
                <a:solidFill>
                  <a:schemeClr val="dk2"/>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2" name="Google Shape;262;p7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265688" y="3555199"/>
            <a:ext cx="2102099" cy="214055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263"/>
        <p:cNvGrpSpPr/>
        <p:nvPr/>
      </p:nvGrpSpPr>
      <p:grpSpPr>
        <a:xfrm>
          <a:off x="0" y="0"/>
          <a:ext cx="0" cy="0"/>
          <a:chOff x="0" y="0"/>
          <a:chExt cx="0" cy="0"/>
        </a:xfrm>
      </p:grpSpPr>
      <p:sp>
        <p:nvSpPr>
          <p:cNvPr id="264" name="Google Shape;264;p76"/>
          <p:cNvSpPr txBox="1">
            <a:spLocks noGrp="1"/>
          </p:cNvSpPr>
          <p:nvPr>
            <p:ph type="ctrTitle"/>
          </p:nvPr>
        </p:nvSpPr>
        <p:spPr>
          <a:xfrm>
            <a:off x="838200" y="4422912"/>
            <a:ext cx="10515600" cy="1000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Barlow Condensed"/>
              <a:buNone/>
              <a:defRPr sz="6000" b="1" i="0">
                <a:solidFill>
                  <a:schemeClr val="dk1"/>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76"/>
          <p:cNvSpPr txBox="1">
            <a:spLocks noGrp="1"/>
          </p:cNvSpPr>
          <p:nvPr>
            <p:ph type="subTitle" idx="1"/>
          </p:nvPr>
        </p:nvSpPr>
        <p:spPr>
          <a:xfrm>
            <a:off x="838200" y="5423278"/>
            <a:ext cx="10515600" cy="4383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2"/>
              </a:buClr>
              <a:buSzPts val="2400"/>
              <a:buNone/>
              <a:defRPr sz="2400" b="1" i="0">
                <a:solidFill>
                  <a:schemeClr val="lt2"/>
                </a:solidFill>
                <a:latin typeface="Barlow Condensed"/>
                <a:ea typeface="Barlow Condensed"/>
                <a:cs typeface="Barlow Condensed"/>
                <a:sym typeface="Barlow Condensed"/>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66" name="Google Shape;266;p76"/>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p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r>
              <a:rPr lang="es"/>
              <a:t>1</a:t>
            </a:r>
            <a:endParaRPr/>
          </a:p>
        </p:txBody>
      </p:sp>
      <p:pic>
        <p:nvPicPr>
          <p:cNvPr id="268" name="Google Shape;268;p7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38201" y="730458"/>
            <a:ext cx="2269402" cy="231091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lumn Content" type="twoTxTwoObj">
  <p:cSld name="TWO_OBJECTS_WITH_TEXT">
    <p:spTree>
      <p:nvGrpSpPr>
        <p:cNvPr id="1" name="Shape 269"/>
        <p:cNvGrpSpPr/>
        <p:nvPr/>
      </p:nvGrpSpPr>
      <p:grpSpPr>
        <a:xfrm>
          <a:off x="0" y="0"/>
          <a:ext cx="0" cy="0"/>
          <a:chOff x="0" y="0"/>
          <a:chExt cx="0" cy="0"/>
        </a:xfrm>
      </p:grpSpPr>
      <p:sp>
        <p:nvSpPr>
          <p:cNvPr id="270" name="Google Shape;270;p7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4400"/>
              <a:buFont typeface="Barlow Condensed"/>
              <a:buNone/>
              <a:defRPr b="1" i="0">
                <a:solidFill>
                  <a:schemeClr val="dk2"/>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7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2"/>
              </a:buClr>
              <a:buSzPts val="2400"/>
              <a:buNone/>
              <a:defRPr sz="2400" b="1" i="1">
                <a:solidFill>
                  <a:schemeClr val="accent2"/>
                </a:solidFill>
                <a:latin typeface="Barlow Condensed"/>
                <a:ea typeface="Barlow Condensed"/>
                <a:cs typeface="Barlow Condensed"/>
                <a:sym typeface="Barlow Condense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2" name="Google Shape;272;p7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7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2"/>
              </a:buClr>
              <a:buSzPts val="2400"/>
              <a:buNone/>
              <a:defRPr sz="2400" b="1" i="1">
                <a:solidFill>
                  <a:schemeClr val="accent2"/>
                </a:solidFill>
                <a:latin typeface="Barlow Condensed"/>
                <a:ea typeface="Barlow Condensed"/>
                <a:cs typeface="Barlow Condensed"/>
                <a:sym typeface="Barlow Condense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4" name="Google Shape;274;p7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77"/>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chemeClr val="dk2"/>
        </a:solidFill>
        <a:effectLst/>
      </p:bgPr>
    </p:bg>
    <p:spTree>
      <p:nvGrpSpPr>
        <p:cNvPr id="1" name="Shape 277"/>
        <p:cNvGrpSpPr/>
        <p:nvPr/>
      </p:nvGrpSpPr>
      <p:grpSpPr>
        <a:xfrm>
          <a:off x="0" y="0"/>
          <a:ext cx="0" cy="0"/>
          <a:chOff x="0" y="0"/>
          <a:chExt cx="0" cy="0"/>
        </a:xfrm>
      </p:grpSpPr>
      <p:sp>
        <p:nvSpPr>
          <p:cNvPr id="278" name="Google Shape;278;p78"/>
          <p:cNvSpPr txBox="1">
            <a:spLocks noGrp="1"/>
          </p:cNvSpPr>
          <p:nvPr>
            <p:ph type="title"/>
          </p:nvPr>
        </p:nvSpPr>
        <p:spPr>
          <a:xfrm>
            <a:off x="838200" y="681037"/>
            <a:ext cx="10515600" cy="1425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Barlow Condensed"/>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78"/>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7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s"/>
              <a:t>‹#›</a:t>
            </a:fld>
            <a:endParaRPr/>
          </a:p>
        </p:txBody>
      </p:sp>
      <p:pic>
        <p:nvPicPr>
          <p:cNvPr id="281" name="Google Shape;281;p7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94608" y="-405817"/>
            <a:ext cx="5668970" cy="75657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92"/>
          <p:cNvSpPr txBox="1">
            <a:spLocks noGrp="1"/>
          </p:cNvSpPr>
          <p:nvPr>
            <p:ph type="title"/>
          </p:nvPr>
        </p:nvSpPr>
        <p:spPr>
          <a:xfrm>
            <a:off x="677334" y="185775"/>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92"/>
          <p:cNvSpPr txBox="1">
            <a:spLocks noGrp="1"/>
          </p:cNvSpPr>
          <p:nvPr>
            <p:ph type="body" idx="1"/>
          </p:nvPr>
        </p:nvSpPr>
        <p:spPr>
          <a:xfrm>
            <a:off x="677334" y="2160589"/>
            <a:ext cx="4184100" cy="3880800"/>
          </a:xfrm>
          <a:prstGeom prst="rect">
            <a:avLst/>
          </a:prstGeom>
          <a:noFill/>
          <a:ln>
            <a:noFill/>
          </a:ln>
        </p:spPr>
        <p:txBody>
          <a:bodyPr spcFirstLastPara="1" wrap="square" lIns="91425" tIns="45700" rIns="91425" bIns="45700" anchor="t" anchorCtr="0">
            <a:noAutofit/>
          </a:bodyPr>
          <a:lstStyle>
            <a:lvl1pPr marL="457200" lvl="0" indent="-323850" algn="l">
              <a:lnSpc>
                <a:spcPct val="100000"/>
              </a:lnSpc>
              <a:spcBef>
                <a:spcPts val="1100"/>
              </a:spcBef>
              <a:spcAft>
                <a:spcPts val="0"/>
              </a:spcAft>
              <a:buSzPts val="1500"/>
              <a:buChar char="►"/>
              <a:defRPr/>
            </a:lvl1pPr>
            <a:lvl2pPr marL="914400" lvl="1" indent="-323850" algn="l">
              <a:lnSpc>
                <a:spcPct val="100000"/>
              </a:lnSpc>
              <a:spcBef>
                <a:spcPts val="1100"/>
              </a:spcBef>
              <a:spcAft>
                <a:spcPts val="0"/>
              </a:spcAft>
              <a:buSzPts val="1500"/>
              <a:buChar char="►"/>
              <a:defRPr/>
            </a:lvl2pPr>
            <a:lvl3pPr marL="1371600" lvl="2" indent="-323850" algn="l">
              <a:lnSpc>
                <a:spcPct val="100000"/>
              </a:lnSpc>
              <a:spcBef>
                <a:spcPts val="1100"/>
              </a:spcBef>
              <a:spcAft>
                <a:spcPts val="0"/>
              </a:spcAft>
              <a:buSzPts val="1500"/>
              <a:buChar char="►"/>
              <a:defRPr/>
            </a:lvl3pPr>
            <a:lvl4pPr marL="1828800" lvl="3" indent="-323850" algn="l">
              <a:lnSpc>
                <a:spcPct val="100000"/>
              </a:lnSpc>
              <a:spcBef>
                <a:spcPts val="1100"/>
              </a:spcBef>
              <a:spcAft>
                <a:spcPts val="0"/>
              </a:spcAft>
              <a:buSzPts val="1500"/>
              <a:buChar char="►"/>
              <a:defRPr/>
            </a:lvl4pPr>
            <a:lvl5pPr marL="2286000" lvl="4" indent="-323850" algn="l">
              <a:lnSpc>
                <a:spcPct val="100000"/>
              </a:lnSpc>
              <a:spcBef>
                <a:spcPts val="1100"/>
              </a:spcBef>
              <a:spcAft>
                <a:spcPts val="0"/>
              </a:spcAft>
              <a:buSzPts val="15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61" name="Google Shape;61;p92"/>
          <p:cNvSpPr txBox="1">
            <a:spLocks noGrp="1"/>
          </p:cNvSpPr>
          <p:nvPr>
            <p:ph type="body" idx="2"/>
          </p:nvPr>
        </p:nvSpPr>
        <p:spPr>
          <a:xfrm>
            <a:off x="5089970" y="2160589"/>
            <a:ext cx="4184100" cy="3880800"/>
          </a:xfrm>
          <a:prstGeom prst="rect">
            <a:avLst/>
          </a:prstGeom>
          <a:noFill/>
          <a:ln>
            <a:noFill/>
          </a:ln>
        </p:spPr>
        <p:txBody>
          <a:bodyPr spcFirstLastPara="1" wrap="square" lIns="91425" tIns="45700" rIns="91425" bIns="45700" anchor="t" anchorCtr="0">
            <a:noAutofit/>
          </a:bodyPr>
          <a:lstStyle>
            <a:lvl1pPr marL="457200" lvl="0" indent="-323850" algn="l">
              <a:lnSpc>
                <a:spcPct val="100000"/>
              </a:lnSpc>
              <a:spcBef>
                <a:spcPts val="1100"/>
              </a:spcBef>
              <a:spcAft>
                <a:spcPts val="0"/>
              </a:spcAft>
              <a:buSzPts val="1500"/>
              <a:buChar char="►"/>
              <a:defRPr/>
            </a:lvl1pPr>
            <a:lvl2pPr marL="914400" lvl="1" indent="-323850" algn="l">
              <a:lnSpc>
                <a:spcPct val="100000"/>
              </a:lnSpc>
              <a:spcBef>
                <a:spcPts val="1100"/>
              </a:spcBef>
              <a:spcAft>
                <a:spcPts val="0"/>
              </a:spcAft>
              <a:buSzPts val="1500"/>
              <a:buChar char="►"/>
              <a:defRPr/>
            </a:lvl2pPr>
            <a:lvl3pPr marL="1371600" lvl="2" indent="-323850" algn="l">
              <a:lnSpc>
                <a:spcPct val="100000"/>
              </a:lnSpc>
              <a:spcBef>
                <a:spcPts val="1100"/>
              </a:spcBef>
              <a:spcAft>
                <a:spcPts val="0"/>
              </a:spcAft>
              <a:buSzPts val="1500"/>
              <a:buChar char="►"/>
              <a:defRPr/>
            </a:lvl3pPr>
            <a:lvl4pPr marL="1828800" lvl="3" indent="-323850" algn="l">
              <a:lnSpc>
                <a:spcPct val="100000"/>
              </a:lnSpc>
              <a:spcBef>
                <a:spcPts val="1100"/>
              </a:spcBef>
              <a:spcAft>
                <a:spcPts val="0"/>
              </a:spcAft>
              <a:buSzPts val="1500"/>
              <a:buChar char="►"/>
              <a:defRPr/>
            </a:lvl4pPr>
            <a:lvl5pPr marL="2286000" lvl="4" indent="-323850" algn="l">
              <a:lnSpc>
                <a:spcPct val="100000"/>
              </a:lnSpc>
              <a:spcBef>
                <a:spcPts val="1100"/>
              </a:spcBef>
              <a:spcAft>
                <a:spcPts val="0"/>
              </a:spcAft>
              <a:buSzPts val="15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62" name="Google Shape;62;p92"/>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3" name="Google Shape;63;p92"/>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92"/>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2"/>
        <p:cNvGrpSpPr/>
        <p:nvPr/>
      </p:nvGrpSpPr>
      <p:grpSpPr>
        <a:xfrm>
          <a:off x="0" y="0"/>
          <a:ext cx="0" cy="0"/>
          <a:chOff x="0" y="0"/>
          <a:chExt cx="0" cy="0"/>
        </a:xfrm>
      </p:grpSpPr>
      <p:sp>
        <p:nvSpPr>
          <p:cNvPr id="283" name="Google Shape;283;p79"/>
          <p:cNvSpPr txBox="1">
            <a:spLocks noGrp="1"/>
          </p:cNvSpPr>
          <p:nvPr>
            <p:ph type="title"/>
          </p:nvPr>
        </p:nvSpPr>
        <p:spPr>
          <a:xfrm>
            <a:off x="352475" y="593367"/>
            <a:ext cx="11360700" cy="763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79"/>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85" name="Google Shape;285;p79"/>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93"/>
          <p:cNvSpPr txBox="1">
            <a:spLocks noGrp="1"/>
          </p:cNvSpPr>
          <p:nvPr>
            <p:ph type="title"/>
          </p:nvPr>
        </p:nvSpPr>
        <p:spPr>
          <a:xfrm>
            <a:off x="677334" y="185775"/>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93"/>
          <p:cNvSpPr txBox="1">
            <a:spLocks noGrp="1"/>
          </p:cNvSpPr>
          <p:nvPr>
            <p:ph type="body" idx="1"/>
          </p:nvPr>
        </p:nvSpPr>
        <p:spPr>
          <a:xfrm>
            <a:off x="675745" y="2160983"/>
            <a:ext cx="41856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100"/>
              </a:spcBef>
              <a:spcAft>
                <a:spcPts val="0"/>
              </a:spcAft>
              <a:buSzPts val="1900"/>
              <a:buNone/>
              <a:defRPr sz="2400" b="0"/>
            </a:lvl1pPr>
            <a:lvl2pPr marL="914400" lvl="1" indent="-228600" algn="l">
              <a:lnSpc>
                <a:spcPct val="100000"/>
              </a:lnSpc>
              <a:spcBef>
                <a:spcPts val="1100"/>
              </a:spcBef>
              <a:spcAft>
                <a:spcPts val="0"/>
              </a:spcAft>
              <a:buSzPts val="1600"/>
              <a:buNone/>
              <a:defRPr sz="2000" b="1"/>
            </a:lvl2pPr>
            <a:lvl3pPr marL="1371600" lvl="2" indent="-228600" algn="l">
              <a:lnSpc>
                <a:spcPct val="100000"/>
              </a:lnSpc>
              <a:spcBef>
                <a:spcPts val="1100"/>
              </a:spcBef>
              <a:spcAft>
                <a:spcPts val="0"/>
              </a:spcAft>
              <a:buSzPts val="1500"/>
              <a:buNone/>
              <a:defRPr sz="1900" b="1"/>
            </a:lvl3pPr>
            <a:lvl4pPr marL="1828800" lvl="3" indent="-228600" algn="l">
              <a:lnSpc>
                <a:spcPct val="100000"/>
              </a:lnSpc>
              <a:spcBef>
                <a:spcPts val="1100"/>
              </a:spcBef>
              <a:spcAft>
                <a:spcPts val="0"/>
              </a:spcAft>
              <a:buSzPts val="1300"/>
              <a:buNone/>
              <a:defRPr sz="1600" b="1"/>
            </a:lvl4pPr>
            <a:lvl5pPr marL="2286000" lvl="4" indent="-228600" algn="l">
              <a:lnSpc>
                <a:spcPct val="100000"/>
              </a:lnSpc>
              <a:spcBef>
                <a:spcPts val="1100"/>
              </a:spcBef>
              <a:spcAft>
                <a:spcPts val="0"/>
              </a:spcAft>
              <a:buSzPts val="1300"/>
              <a:buNone/>
              <a:defRPr sz="1600" b="1"/>
            </a:lvl5pPr>
            <a:lvl6pPr marL="2743200" lvl="5" indent="-228600" algn="l">
              <a:lnSpc>
                <a:spcPct val="100000"/>
              </a:lnSpc>
              <a:spcBef>
                <a:spcPts val="1100"/>
              </a:spcBef>
              <a:spcAft>
                <a:spcPts val="0"/>
              </a:spcAft>
              <a:buSzPts val="1300"/>
              <a:buNone/>
              <a:defRPr sz="1600" b="1"/>
            </a:lvl6pPr>
            <a:lvl7pPr marL="3200400" lvl="6" indent="-228600" algn="l">
              <a:lnSpc>
                <a:spcPct val="100000"/>
              </a:lnSpc>
              <a:spcBef>
                <a:spcPts val="1100"/>
              </a:spcBef>
              <a:spcAft>
                <a:spcPts val="0"/>
              </a:spcAft>
              <a:buSzPts val="1300"/>
              <a:buNone/>
              <a:defRPr sz="1600" b="1"/>
            </a:lvl7pPr>
            <a:lvl8pPr marL="3657600" lvl="7" indent="-228600" algn="l">
              <a:lnSpc>
                <a:spcPct val="100000"/>
              </a:lnSpc>
              <a:spcBef>
                <a:spcPts val="1100"/>
              </a:spcBef>
              <a:spcAft>
                <a:spcPts val="0"/>
              </a:spcAft>
              <a:buSzPts val="1300"/>
              <a:buNone/>
              <a:defRPr sz="1600" b="1"/>
            </a:lvl8pPr>
            <a:lvl9pPr marL="4114800" lvl="8" indent="-228600" algn="l">
              <a:lnSpc>
                <a:spcPct val="100000"/>
              </a:lnSpc>
              <a:spcBef>
                <a:spcPts val="1100"/>
              </a:spcBef>
              <a:spcAft>
                <a:spcPts val="0"/>
              </a:spcAft>
              <a:buSzPts val="1300"/>
              <a:buNone/>
              <a:defRPr sz="1600" b="1"/>
            </a:lvl9pPr>
          </a:lstStyle>
          <a:p>
            <a:endParaRPr/>
          </a:p>
        </p:txBody>
      </p:sp>
      <p:sp>
        <p:nvSpPr>
          <p:cNvPr id="68" name="Google Shape;68;p93"/>
          <p:cNvSpPr txBox="1">
            <a:spLocks noGrp="1"/>
          </p:cNvSpPr>
          <p:nvPr>
            <p:ph type="body" idx="2"/>
          </p:nvPr>
        </p:nvSpPr>
        <p:spPr>
          <a:xfrm>
            <a:off x="675745" y="2737245"/>
            <a:ext cx="4185600" cy="3303900"/>
          </a:xfrm>
          <a:prstGeom prst="rect">
            <a:avLst/>
          </a:prstGeom>
          <a:noFill/>
          <a:ln>
            <a:noFill/>
          </a:ln>
        </p:spPr>
        <p:txBody>
          <a:bodyPr spcFirstLastPara="1" wrap="square" lIns="91425" tIns="45700" rIns="91425" bIns="45700" anchor="t" anchorCtr="0">
            <a:noAutofit/>
          </a:bodyPr>
          <a:lstStyle>
            <a:lvl1pPr marL="457200" lvl="0" indent="-323850" algn="l">
              <a:lnSpc>
                <a:spcPct val="100000"/>
              </a:lnSpc>
              <a:spcBef>
                <a:spcPts val="1100"/>
              </a:spcBef>
              <a:spcAft>
                <a:spcPts val="0"/>
              </a:spcAft>
              <a:buSzPts val="1500"/>
              <a:buChar char="►"/>
              <a:defRPr/>
            </a:lvl1pPr>
            <a:lvl2pPr marL="914400" lvl="1" indent="-323850" algn="l">
              <a:lnSpc>
                <a:spcPct val="100000"/>
              </a:lnSpc>
              <a:spcBef>
                <a:spcPts val="1100"/>
              </a:spcBef>
              <a:spcAft>
                <a:spcPts val="0"/>
              </a:spcAft>
              <a:buSzPts val="1500"/>
              <a:buChar char="►"/>
              <a:defRPr/>
            </a:lvl2pPr>
            <a:lvl3pPr marL="1371600" lvl="2" indent="-323850" algn="l">
              <a:lnSpc>
                <a:spcPct val="100000"/>
              </a:lnSpc>
              <a:spcBef>
                <a:spcPts val="1100"/>
              </a:spcBef>
              <a:spcAft>
                <a:spcPts val="0"/>
              </a:spcAft>
              <a:buSzPts val="1500"/>
              <a:buChar char="►"/>
              <a:defRPr/>
            </a:lvl3pPr>
            <a:lvl4pPr marL="1828800" lvl="3" indent="-323850" algn="l">
              <a:lnSpc>
                <a:spcPct val="100000"/>
              </a:lnSpc>
              <a:spcBef>
                <a:spcPts val="1100"/>
              </a:spcBef>
              <a:spcAft>
                <a:spcPts val="0"/>
              </a:spcAft>
              <a:buSzPts val="1500"/>
              <a:buChar char="►"/>
              <a:defRPr/>
            </a:lvl4pPr>
            <a:lvl5pPr marL="2286000" lvl="4" indent="-323850" algn="l">
              <a:lnSpc>
                <a:spcPct val="100000"/>
              </a:lnSpc>
              <a:spcBef>
                <a:spcPts val="1100"/>
              </a:spcBef>
              <a:spcAft>
                <a:spcPts val="0"/>
              </a:spcAft>
              <a:buSzPts val="15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69" name="Google Shape;69;p93"/>
          <p:cNvSpPr txBox="1">
            <a:spLocks noGrp="1"/>
          </p:cNvSpPr>
          <p:nvPr>
            <p:ph type="body" idx="3"/>
          </p:nvPr>
        </p:nvSpPr>
        <p:spPr>
          <a:xfrm>
            <a:off x="5088383" y="2160983"/>
            <a:ext cx="41856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100"/>
              </a:spcBef>
              <a:spcAft>
                <a:spcPts val="0"/>
              </a:spcAft>
              <a:buSzPts val="1900"/>
              <a:buNone/>
              <a:defRPr sz="2400" b="0"/>
            </a:lvl1pPr>
            <a:lvl2pPr marL="914400" lvl="1" indent="-228600" algn="l">
              <a:lnSpc>
                <a:spcPct val="100000"/>
              </a:lnSpc>
              <a:spcBef>
                <a:spcPts val="1100"/>
              </a:spcBef>
              <a:spcAft>
                <a:spcPts val="0"/>
              </a:spcAft>
              <a:buSzPts val="1600"/>
              <a:buNone/>
              <a:defRPr sz="2000" b="1"/>
            </a:lvl2pPr>
            <a:lvl3pPr marL="1371600" lvl="2" indent="-228600" algn="l">
              <a:lnSpc>
                <a:spcPct val="100000"/>
              </a:lnSpc>
              <a:spcBef>
                <a:spcPts val="1100"/>
              </a:spcBef>
              <a:spcAft>
                <a:spcPts val="0"/>
              </a:spcAft>
              <a:buSzPts val="1500"/>
              <a:buNone/>
              <a:defRPr sz="1900" b="1"/>
            </a:lvl3pPr>
            <a:lvl4pPr marL="1828800" lvl="3" indent="-228600" algn="l">
              <a:lnSpc>
                <a:spcPct val="100000"/>
              </a:lnSpc>
              <a:spcBef>
                <a:spcPts val="1100"/>
              </a:spcBef>
              <a:spcAft>
                <a:spcPts val="0"/>
              </a:spcAft>
              <a:buSzPts val="1300"/>
              <a:buNone/>
              <a:defRPr sz="1600" b="1"/>
            </a:lvl4pPr>
            <a:lvl5pPr marL="2286000" lvl="4" indent="-228600" algn="l">
              <a:lnSpc>
                <a:spcPct val="100000"/>
              </a:lnSpc>
              <a:spcBef>
                <a:spcPts val="1100"/>
              </a:spcBef>
              <a:spcAft>
                <a:spcPts val="0"/>
              </a:spcAft>
              <a:buSzPts val="1300"/>
              <a:buNone/>
              <a:defRPr sz="1600" b="1"/>
            </a:lvl5pPr>
            <a:lvl6pPr marL="2743200" lvl="5" indent="-228600" algn="l">
              <a:lnSpc>
                <a:spcPct val="100000"/>
              </a:lnSpc>
              <a:spcBef>
                <a:spcPts val="1100"/>
              </a:spcBef>
              <a:spcAft>
                <a:spcPts val="0"/>
              </a:spcAft>
              <a:buSzPts val="1300"/>
              <a:buNone/>
              <a:defRPr sz="1600" b="1"/>
            </a:lvl6pPr>
            <a:lvl7pPr marL="3200400" lvl="6" indent="-228600" algn="l">
              <a:lnSpc>
                <a:spcPct val="100000"/>
              </a:lnSpc>
              <a:spcBef>
                <a:spcPts val="1100"/>
              </a:spcBef>
              <a:spcAft>
                <a:spcPts val="0"/>
              </a:spcAft>
              <a:buSzPts val="1300"/>
              <a:buNone/>
              <a:defRPr sz="1600" b="1"/>
            </a:lvl7pPr>
            <a:lvl8pPr marL="3657600" lvl="7" indent="-228600" algn="l">
              <a:lnSpc>
                <a:spcPct val="100000"/>
              </a:lnSpc>
              <a:spcBef>
                <a:spcPts val="1100"/>
              </a:spcBef>
              <a:spcAft>
                <a:spcPts val="0"/>
              </a:spcAft>
              <a:buSzPts val="1300"/>
              <a:buNone/>
              <a:defRPr sz="1600" b="1"/>
            </a:lvl8pPr>
            <a:lvl9pPr marL="4114800" lvl="8" indent="-228600" algn="l">
              <a:lnSpc>
                <a:spcPct val="100000"/>
              </a:lnSpc>
              <a:spcBef>
                <a:spcPts val="1100"/>
              </a:spcBef>
              <a:spcAft>
                <a:spcPts val="0"/>
              </a:spcAft>
              <a:buSzPts val="1300"/>
              <a:buNone/>
              <a:defRPr sz="1600" b="1"/>
            </a:lvl9pPr>
          </a:lstStyle>
          <a:p>
            <a:endParaRPr/>
          </a:p>
        </p:txBody>
      </p:sp>
      <p:sp>
        <p:nvSpPr>
          <p:cNvPr id="70" name="Google Shape;70;p93"/>
          <p:cNvSpPr txBox="1">
            <a:spLocks noGrp="1"/>
          </p:cNvSpPr>
          <p:nvPr>
            <p:ph type="body" idx="4"/>
          </p:nvPr>
        </p:nvSpPr>
        <p:spPr>
          <a:xfrm>
            <a:off x="5088384" y="2737245"/>
            <a:ext cx="4185600" cy="3303900"/>
          </a:xfrm>
          <a:prstGeom prst="rect">
            <a:avLst/>
          </a:prstGeom>
          <a:noFill/>
          <a:ln>
            <a:noFill/>
          </a:ln>
        </p:spPr>
        <p:txBody>
          <a:bodyPr spcFirstLastPara="1" wrap="square" lIns="91425" tIns="45700" rIns="91425" bIns="45700" anchor="t" anchorCtr="0">
            <a:noAutofit/>
          </a:bodyPr>
          <a:lstStyle>
            <a:lvl1pPr marL="457200" lvl="0" indent="-323850" algn="l">
              <a:lnSpc>
                <a:spcPct val="100000"/>
              </a:lnSpc>
              <a:spcBef>
                <a:spcPts val="1100"/>
              </a:spcBef>
              <a:spcAft>
                <a:spcPts val="0"/>
              </a:spcAft>
              <a:buSzPts val="1500"/>
              <a:buChar char="►"/>
              <a:defRPr/>
            </a:lvl1pPr>
            <a:lvl2pPr marL="914400" lvl="1" indent="-323850" algn="l">
              <a:lnSpc>
                <a:spcPct val="100000"/>
              </a:lnSpc>
              <a:spcBef>
                <a:spcPts val="1100"/>
              </a:spcBef>
              <a:spcAft>
                <a:spcPts val="0"/>
              </a:spcAft>
              <a:buSzPts val="1500"/>
              <a:buChar char="►"/>
              <a:defRPr/>
            </a:lvl2pPr>
            <a:lvl3pPr marL="1371600" lvl="2" indent="-323850" algn="l">
              <a:lnSpc>
                <a:spcPct val="100000"/>
              </a:lnSpc>
              <a:spcBef>
                <a:spcPts val="1100"/>
              </a:spcBef>
              <a:spcAft>
                <a:spcPts val="0"/>
              </a:spcAft>
              <a:buSzPts val="1500"/>
              <a:buChar char="►"/>
              <a:defRPr/>
            </a:lvl3pPr>
            <a:lvl4pPr marL="1828800" lvl="3" indent="-323850" algn="l">
              <a:lnSpc>
                <a:spcPct val="100000"/>
              </a:lnSpc>
              <a:spcBef>
                <a:spcPts val="1100"/>
              </a:spcBef>
              <a:spcAft>
                <a:spcPts val="0"/>
              </a:spcAft>
              <a:buSzPts val="1500"/>
              <a:buChar char="►"/>
              <a:defRPr/>
            </a:lvl4pPr>
            <a:lvl5pPr marL="2286000" lvl="4" indent="-323850" algn="l">
              <a:lnSpc>
                <a:spcPct val="100000"/>
              </a:lnSpc>
              <a:spcBef>
                <a:spcPts val="1100"/>
              </a:spcBef>
              <a:spcAft>
                <a:spcPts val="0"/>
              </a:spcAft>
              <a:buSzPts val="15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71" name="Google Shape;71;p93"/>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2" name="Google Shape;72;p93"/>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3" name="Google Shape;73;p93"/>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94"/>
          <p:cNvSpPr txBox="1">
            <a:spLocks noGrp="1"/>
          </p:cNvSpPr>
          <p:nvPr>
            <p:ph type="title"/>
          </p:nvPr>
        </p:nvSpPr>
        <p:spPr>
          <a:xfrm>
            <a:off x="677334" y="185775"/>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6" name="Google Shape;76;p94"/>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7" name="Google Shape;77;p94"/>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8" name="Google Shape;78;p94"/>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95"/>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1" name="Google Shape;81;p95"/>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2" name="Google Shape;82;p95"/>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83"/>
        <p:cNvGrpSpPr/>
        <p:nvPr/>
      </p:nvGrpSpPr>
      <p:grpSpPr>
        <a:xfrm>
          <a:off x="0" y="0"/>
          <a:ext cx="0" cy="0"/>
          <a:chOff x="0" y="0"/>
          <a:chExt cx="0" cy="0"/>
        </a:xfrm>
      </p:grpSpPr>
      <p:sp>
        <p:nvSpPr>
          <p:cNvPr id="84" name="Google Shape;84;p96"/>
          <p:cNvSpPr txBox="1">
            <a:spLocks noGrp="1"/>
          </p:cNvSpPr>
          <p:nvPr>
            <p:ph type="title"/>
          </p:nvPr>
        </p:nvSpPr>
        <p:spPr>
          <a:xfrm>
            <a:off x="677334" y="185775"/>
            <a:ext cx="8596800" cy="1320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85"/>
        <p:cNvGrpSpPr/>
        <p:nvPr/>
      </p:nvGrpSpPr>
      <p:grpSpPr>
        <a:xfrm>
          <a:off x="0" y="0"/>
          <a:ext cx="0" cy="0"/>
          <a:chOff x="0" y="0"/>
          <a:chExt cx="0" cy="0"/>
        </a:xfrm>
      </p:grpSpPr>
      <p:sp>
        <p:nvSpPr>
          <p:cNvPr id="86" name="Google Shape;86;p97"/>
          <p:cNvSpPr txBox="1">
            <a:spLocks noGrp="1"/>
          </p:cNvSpPr>
          <p:nvPr>
            <p:ph type="title"/>
          </p:nvPr>
        </p:nvSpPr>
        <p:spPr>
          <a:xfrm>
            <a:off x="677334" y="185775"/>
            <a:ext cx="8596800" cy="1320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62"/>
          <p:cNvGrpSpPr/>
          <p:nvPr/>
        </p:nvGrpSpPr>
        <p:grpSpPr>
          <a:xfrm>
            <a:off x="0" y="-8467"/>
            <a:ext cx="12192133" cy="6866580"/>
            <a:chOff x="0" y="-8467"/>
            <a:chExt cx="12192133" cy="6866580"/>
          </a:xfrm>
        </p:grpSpPr>
        <p:cxnSp>
          <p:nvCxnSpPr>
            <p:cNvPr id="11" name="Google Shape;11;p6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62"/>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13" name="Google Shape;13;p6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14" name="Google Shape;14;p62"/>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rgbClr val="FDB813"/>
            </a:solidFill>
            <a:ln>
              <a:noFill/>
            </a:ln>
          </p:spPr>
        </p:sp>
        <p:sp>
          <p:nvSpPr>
            <p:cNvPr id="15" name="Google Shape;15;p62"/>
            <p:cNvSpPr/>
            <p:nvPr/>
          </p:nvSpPr>
          <p:spPr>
            <a:xfrm>
              <a:off x="8932333" y="3048000"/>
              <a:ext cx="3259800" cy="3810000"/>
            </a:xfrm>
            <a:prstGeom prst="triangle">
              <a:avLst>
                <a:gd name="adj" fmla="val 100000"/>
              </a:avLst>
            </a:prstGeom>
            <a:solidFill>
              <a:srgbClr val="F15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6" name="Google Shape;16;p62"/>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chemeClr val="accent1"/>
            </a:solidFill>
            <a:ln>
              <a:noFill/>
            </a:ln>
          </p:spPr>
        </p:sp>
        <p:sp>
          <p:nvSpPr>
            <p:cNvPr id="17" name="Google Shape;17;p62"/>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FDB813"/>
            </a:solidFill>
            <a:ln>
              <a:noFill/>
            </a:ln>
          </p:spPr>
        </p:sp>
        <p:sp>
          <p:nvSpPr>
            <p:cNvPr id="18" name="Google Shape;18;p62"/>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62262"/>
            </a:solidFill>
            <a:ln>
              <a:noFill/>
            </a:ln>
          </p:spPr>
        </p:sp>
        <p:sp>
          <p:nvSpPr>
            <p:cNvPr id="19" name="Google Shape;19;p62"/>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0" name="Google Shape;20;p62"/>
            <p:cNvSpPr/>
            <p:nvPr/>
          </p:nvSpPr>
          <p:spPr>
            <a:xfrm>
              <a:off x="0" y="4013200"/>
              <a:ext cx="448800" cy="2844900"/>
            </a:xfrm>
            <a:prstGeom prst="triangle">
              <a:avLst>
                <a:gd name="adj" fmla="val 0"/>
              </a:avLst>
            </a:prstGeom>
            <a:solidFill>
              <a:srgbClr val="F15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sp>
        <p:nvSpPr>
          <p:cNvPr id="21" name="Google Shape;21;p62"/>
          <p:cNvSpPr txBox="1">
            <a:spLocks noGrp="1"/>
          </p:cNvSpPr>
          <p:nvPr>
            <p:ph type="title"/>
          </p:nvPr>
        </p:nvSpPr>
        <p:spPr>
          <a:xfrm>
            <a:off x="677334" y="185775"/>
            <a:ext cx="8596800" cy="13209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9pPr>
          </a:lstStyle>
          <a:p>
            <a:endParaRPr/>
          </a:p>
        </p:txBody>
      </p:sp>
      <p:sp>
        <p:nvSpPr>
          <p:cNvPr id="22" name="Google Shape;22;p62"/>
          <p:cNvSpPr txBox="1">
            <a:spLocks noGrp="1"/>
          </p:cNvSpPr>
          <p:nvPr>
            <p:ph type="body" idx="1"/>
          </p:nvPr>
        </p:nvSpPr>
        <p:spPr>
          <a:xfrm>
            <a:off x="677334" y="1685414"/>
            <a:ext cx="8596800" cy="3880800"/>
          </a:xfrm>
          <a:prstGeom prst="rect">
            <a:avLst/>
          </a:prstGeom>
          <a:noFill/>
          <a:ln>
            <a:noFill/>
          </a:ln>
        </p:spPr>
        <p:txBody>
          <a:bodyPr spcFirstLastPara="1" wrap="square" lIns="91425" tIns="45700" rIns="91425" bIns="45700" anchor="t" anchorCtr="0">
            <a:noAutofit/>
          </a:bodyPr>
          <a:lstStyle>
            <a:lvl1pPr marL="457200" marR="0" lvl="0" indent="-323850" algn="l" rtl="0">
              <a:lnSpc>
                <a:spcPct val="100000"/>
              </a:lnSpc>
              <a:spcBef>
                <a:spcPts val="1100"/>
              </a:spcBef>
              <a:spcAft>
                <a:spcPts val="0"/>
              </a:spcAft>
              <a:buClr>
                <a:schemeClr val="accent1"/>
              </a:buClr>
              <a:buSzPts val="1500"/>
              <a:buFont typeface="Noto Sans Symbols"/>
              <a:buChar char="►"/>
              <a:defRPr sz="1900" b="0" i="0" u="none" strike="noStrike" cap="none">
                <a:solidFill>
                  <a:srgbClr val="3F3F3F"/>
                </a:solidFill>
                <a:latin typeface="Trebuchet MS"/>
                <a:ea typeface="Trebuchet MS"/>
                <a:cs typeface="Trebuchet MS"/>
                <a:sym typeface="Trebuchet MS"/>
              </a:defRPr>
            </a:lvl1pPr>
            <a:lvl2pPr marL="914400" marR="0" lvl="1" indent="-311150" algn="l" rtl="0">
              <a:lnSpc>
                <a:spcPct val="100000"/>
              </a:lnSpc>
              <a:spcBef>
                <a:spcPts val="1100"/>
              </a:spcBef>
              <a:spcAft>
                <a:spcPts val="0"/>
              </a:spcAft>
              <a:buClr>
                <a:schemeClr val="accent1"/>
              </a:buClr>
              <a:buSzPts val="130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8450" algn="l" rtl="0">
              <a:lnSpc>
                <a:spcPct val="100000"/>
              </a:lnSpc>
              <a:spcBef>
                <a:spcPts val="1100"/>
              </a:spcBef>
              <a:spcAft>
                <a:spcPts val="0"/>
              </a:spcAft>
              <a:buClr>
                <a:schemeClr val="accent1"/>
              </a:buClr>
              <a:buSzPts val="1100"/>
              <a:buFont typeface="Noto Sans Symbols"/>
              <a:buChar char="►"/>
              <a:defRPr sz="1500" b="0" i="0" u="none" strike="noStrike" cap="none">
                <a:solidFill>
                  <a:srgbClr val="3F3F3F"/>
                </a:solidFill>
                <a:latin typeface="Trebuchet MS"/>
                <a:ea typeface="Trebuchet MS"/>
                <a:cs typeface="Trebuchet MS"/>
                <a:sym typeface="Trebuchet MS"/>
              </a:defRPr>
            </a:lvl3pPr>
            <a:lvl4pPr marL="1828800" marR="0" lvl="3"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62"/>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5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62"/>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62"/>
          <p:cNvSpPr txBox="1">
            <a:spLocks noGrp="1"/>
          </p:cNvSpPr>
          <p:nvPr>
            <p:ph type="sldNum" idx="12"/>
          </p:nvPr>
        </p:nvSpPr>
        <p:spPr>
          <a:xfrm>
            <a:off x="8590663" y="6041362"/>
            <a:ext cx="683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pic>
        <p:nvPicPr>
          <p:cNvPr id="26" name="Google Shape;26;p62"/>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11438468" y="6110434"/>
            <a:ext cx="511568" cy="578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0"/>
        <p:cNvGrpSpPr/>
        <p:nvPr/>
      </p:nvGrpSpPr>
      <p:grpSpPr>
        <a:xfrm>
          <a:off x="0" y="0"/>
          <a:ext cx="0" cy="0"/>
          <a:chOff x="0" y="0"/>
          <a:chExt cx="0" cy="0"/>
        </a:xfrm>
      </p:grpSpPr>
      <p:sp>
        <p:nvSpPr>
          <p:cNvPr id="151" name="Google Shape;151;p64"/>
          <p:cNvSpPr txBox="1">
            <a:spLocks noGrp="1"/>
          </p:cNvSpPr>
          <p:nvPr>
            <p:ph type="title"/>
          </p:nvPr>
        </p:nvSpPr>
        <p:spPr>
          <a:xfrm>
            <a:off x="352475"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262262"/>
              </a:buClr>
              <a:buSzPts val="4800"/>
              <a:buFont typeface="Barlow Condensed SemiBold"/>
              <a:buNone/>
              <a:defRPr sz="4800" b="0" i="0" u="none" strike="noStrike" cap="none">
                <a:solidFill>
                  <a:srgbClr val="262262"/>
                </a:solidFill>
                <a:latin typeface="Barlow Condensed SemiBold"/>
                <a:ea typeface="Barlow Condensed SemiBold"/>
                <a:cs typeface="Barlow Condensed SemiBold"/>
                <a:sym typeface="Barlow Condensed SemiBold"/>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52" name="Google Shape;152;p6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49250" algn="l" rtl="0">
              <a:lnSpc>
                <a:spcPct val="115000"/>
              </a:lnSpc>
              <a:spcBef>
                <a:spcPts val="21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2pPr>
            <a:lvl3pPr marL="1371600" marR="0" lvl="2" indent="-349250" algn="l" rtl="0">
              <a:lnSpc>
                <a:spcPct val="115000"/>
              </a:lnSpc>
              <a:spcBef>
                <a:spcPts val="21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53" name="Google Shape;153;p6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pic>
        <p:nvPicPr>
          <p:cNvPr id="154" name="Google Shape;154;p64"/>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457359" y="236000"/>
            <a:ext cx="2488073" cy="853266"/>
          </a:xfrm>
          <a:prstGeom prst="rect">
            <a:avLst/>
          </a:prstGeom>
          <a:noFill/>
          <a:ln>
            <a:noFill/>
          </a:ln>
        </p:spPr>
      </p:pic>
      <p:sp>
        <p:nvSpPr>
          <p:cNvPr id="155" name="Google Shape;155;p64"/>
          <p:cNvSpPr/>
          <p:nvPr/>
        </p:nvSpPr>
        <p:spPr>
          <a:xfrm>
            <a:off x="0" y="6626867"/>
            <a:ext cx="12192000" cy="230700"/>
          </a:xfrm>
          <a:prstGeom prst="rect">
            <a:avLst/>
          </a:prstGeom>
          <a:solidFill>
            <a:srgbClr val="26226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64"/>
          <p:cNvSpPr/>
          <p:nvPr/>
        </p:nvSpPr>
        <p:spPr>
          <a:xfrm>
            <a:off x="164075" y="5326100"/>
            <a:ext cx="984600" cy="1531800"/>
          </a:xfrm>
          <a:prstGeom prst="rtTriangle">
            <a:avLst/>
          </a:prstGeom>
          <a:solidFill>
            <a:srgbClr val="FDB8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64"/>
          <p:cNvSpPr/>
          <p:nvPr/>
        </p:nvSpPr>
        <p:spPr>
          <a:xfrm>
            <a:off x="0" y="4192133"/>
            <a:ext cx="415500" cy="2665500"/>
          </a:xfrm>
          <a:prstGeom prst="rtTriangle">
            <a:avLst/>
          </a:prstGeom>
          <a:solidFill>
            <a:srgbClr val="B1111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6"/>
        <p:cNvGrpSpPr/>
        <p:nvPr/>
      </p:nvGrpSpPr>
      <p:grpSpPr>
        <a:xfrm>
          <a:off x="0" y="0"/>
          <a:ext cx="0" cy="0"/>
          <a:chOff x="0" y="0"/>
          <a:chExt cx="0" cy="0"/>
        </a:xfrm>
      </p:grpSpPr>
      <p:grpSp>
        <p:nvGrpSpPr>
          <p:cNvPr id="207" name="Google Shape;207;p67"/>
          <p:cNvGrpSpPr/>
          <p:nvPr/>
        </p:nvGrpSpPr>
        <p:grpSpPr>
          <a:xfrm>
            <a:off x="0" y="-8467"/>
            <a:ext cx="12192133" cy="6866580"/>
            <a:chOff x="0" y="-8467"/>
            <a:chExt cx="12192133" cy="6866580"/>
          </a:xfrm>
        </p:grpSpPr>
        <p:cxnSp>
          <p:nvCxnSpPr>
            <p:cNvPr id="208" name="Google Shape;208;p67"/>
            <p:cNvCxnSpPr/>
            <p:nvPr/>
          </p:nvCxnSpPr>
          <p:spPr>
            <a:xfrm>
              <a:off x="9371012" y="0"/>
              <a:ext cx="1219200" cy="6858000"/>
            </a:xfrm>
            <a:prstGeom prst="straightConnector1">
              <a:avLst/>
            </a:prstGeom>
            <a:noFill/>
            <a:ln w="9525" cap="flat" cmpd="sng">
              <a:solidFill>
                <a:schemeClr val="dk1"/>
              </a:solidFill>
              <a:prstDash val="solid"/>
              <a:round/>
              <a:headEnd type="none" w="sm" len="sm"/>
              <a:tailEnd type="none" w="sm" len="sm"/>
            </a:ln>
          </p:spPr>
        </p:cxnSp>
        <p:cxnSp>
          <p:nvCxnSpPr>
            <p:cNvPr id="209" name="Google Shape;209;p67"/>
            <p:cNvCxnSpPr/>
            <p:nvPr/>
          </p:nvCxnSpPr>
          <p:spPr>
            <a:xfrm flipH="1">
              <a:off x="7425125" y="3681413"/>
              <a:ext cx="4763700" cy="3176700"/>
            </a:xfrm>
            <a:prstGeom prst="straightConnector1">
              <a:avLst/>
            </a:prstGeom>
            <a:noFill/>
            <a:ln w="9525" cap="flat" cmpd="sng">
              <a:solidFill>
                <a:schemeClr val="dk1"/>
              </a:solidFill>
              <a:prstDash val="solid"/>
              <a:round/>
              <a:headEnd type="none" w="sm" len="sm"/>
              <a:tailEnd type="none" w="sm" len="sm"/>
            </a:ln>
          </p:spPr>
        </p:cxnSp>
        <p:sp>
          <p:nvSpPr>
            <p:cNvPr id="210" name="Google Shape;210;p6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11" name="Google Shape;211;p67"/>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12" name="Google Shape;212;p67"/>
            <p:cNvSpPr/>
            <p:nvPr/>
          </p:nvSpPr>
          <p:spPr>
            <a:xfrm>
              <a:off x="8932333" y="3048000"/>
              <a:ext cx="3259800"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67"/>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9411"/>
              </a:srgbClr>
            </a:solidFill>
            <a:ln>
              <a:noFill/>
            </a:ln>
          </p:spPr>
        </p:sp>
        <p:sp>
          <p:nvSpPr>
            <p:cNvPr id="214" name="Google Shape;214;p67"/>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FF3F3F">
                <a:alpha val="69411"/>
              </a:srgbClr>
            </a:solidFill>
            <a:ln>
              <a:noFill/>
            </a:ln>
          </p:spPr>
        </p:sp>
        <p:sp>
          <p:nvSpPr>
            <p:cNvPr id="215" name="Google Shape;215;p67"/>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16" name="Google Shape;216;p67"/>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67"/>
            <p:cNvSpPr/>
            <p:nvPr/>
          </p:nvSpPr>
          <p:spPr>
            <a:xfrm>
              <a:off x="0" y="4013200"/>
              <a:ext cx="448800" cy="28449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8" name="Google Shape;218;p67"/>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219" name="Google Shape;219;p67"/>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FEFEFE"/>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FEFEFE"/>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FEFEFE"/>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9pPr>
          </a:lstStyle>
          <a:p>
            <a:endParaRPr/>
          </a:p>
        </p:txBody>
      </p:sp>
      <p:sp>
        <p:nvSpPr>
          <p:cNvPr id="220" name="Google Shape;220;p67"/>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221" name="Google Shape;221;p67"/>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222" name="Google Shape;222;p67"/>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9"/>
        <p:cNvGrpSpPr/>
        <p:nvPr/>
      </p:nvGrpSpPr>
      <p:grpSpPr>
        <a:xfrm>
          <a:off x="0" y="0"/>
          <a:ext cx="0" cy="0"/>
          <a:chOff x="0" y="0"/>
          <a:chExt cx="0" cy="0"/>
        </a:xfrm>
      </p:grpSpPr>
      <p:sp>
        <p:nvSpPr>
          <p:cNvPr id="230" name="Google Shape;230;p69"/>
          <p:cNvSpPr txBox="1">
            <a:spLocks noGrp="1"/>
          </p:cNvSpPr>
          <p:nvPr>
            <p:ph type="title"/>
          </p:nvPr>
        </p:nvSpPr>
        <p:spPr>
          <a:xfrm>
            <a:off x="838200" y="681037"/>
            <a:ext cx="10515600" cy="1425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Barlow Condensed"/>
              <a:buNone/>
              <a:defRPr sz="4400" b="1" i="0" u="none" strike="noStrike" cap="none">
                <a:solidFill>
                  <a:schemeClr val="lt2"/>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1" name="Google Shape;231;p69"/>
          <p:cNvSpPr txBox="1">
            <a:spLocks noGrp="1"/>
          </p:cNvSpPr>
          <p:nvPr>
            <p:ph type="body" idx="1"/>
          </p:nvPr>
        </p:nvSpPr>
        <p:spPr>
          <a:xfrm>
            <a:off x="838200" y="2126973"/>
            <a:ext cx="10515600" cy="405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9pPr>
          </a:lstStyle>
          <a:p>
            <a:endParaRPr/>
          </a:p>
        </p:txBody>
      </p:sp>
      <p:sp>
        <p:nvSpPr>
          <p:cNvPr id="232" name="Google Shape;232;p69"/>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accent2"/>
                </a:solidFill>
                <a:latin typeface="Barlow"/>
                <a:ea typeface="Barlow"/>
                <a:cs typeface="Barlow"/>
                <a:sym typeface="Barl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ontserrat"/>
                <a:ea typeface="Montserrat"/>
                <a:cs typeface="Montserrat"/>
                <a:sym typeface="Montserrat"/>
              </a:defRPr>
            </a:lvl9pPr>
          </a:lstStyle>
          <a:p>
            <a:endParaRPr/>
          </a:p>
        </p:txBody>
      </p:sp>
      <p:sp>
        <p:nvSpPr>
          <p:cNvPr id="233" name="Google Shape;233;p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9"/>
        <p:cNvGrpSpPr/>
        <p:nvPr/>
      </p:nvGrpSpPr>
      <p:grpSpPr>
        <a:xfrm>
          <a:off x="0" y="0"/>
          <a:ext cx="0" cy="0"/>
          <a:chOff x="0" y="0"/>
          <a:chExt cx="0" cy="0"/>
        </a:xfrm>
      </p:grpSpPr>
      <p:sp>
        <p:nvSpPr>
          <p:cNvPr id="250" name="Google Shape;250;p71"/>
          <p:cNvSpPr txBox="1">
            <a:spLocks noGrp="1"/>
          </p:cNvSpPr>
          <p:nvPr>
            <p:ph type="title"/>
          </p:nvPr>
        </p:nvSpPr>
        <p:spPr>
          <a:xfrm>
            <a:off x="838200" y="681037"/>
            <a:ext cx="10515600" cy="1425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4400"/>
              <a:buFont typeface="Barlow Condensed"/>
              <a:buNone/>
              <a:defRPr sz="4400" b="1" i="0" u="none" strike="noStrike" cap="none">
                <a:solidFill>
                  <a:schemeClr val="dk2"/>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1" name="Google Shape;251;p71"/>
          <p:cNvSpPr txBox="1">
            <a:spLocks noGrp="1"/>
          </p:cNvSpPr>
          <p:nvPr>
            <p:ph type="body" idx="1"/>
          </p:nvPr>
        </p:nvSpPr>
        <p:spPr>
          <a:xfrm>
            <a:off x="838200" y="2126973"/>
            <a:ext cx="10515600" cy="405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252" name="Google Shape;252;p71"/>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accent2"/>
                </a:solidFill>
                <a:latin typeface="Barlow"/>
                <a:ea typeface="Barlow"/>
                <a:cs typeface="Barlow"/>
                <a:sym typeface="Barl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253" name="Google Shape;253;p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hyperlink" Target="https://es.copovertylawproject.org/events" TargetMode="External"/><Relationship Id="rId2" Type="http://schemas.openxmlformats.org/officeDocument/2006/relationships/notesSlide" Target="../notesSlides/notesSlide25.xml"/><Relationship Id="rId1" Type="http://schemas.openxmlformats.org/officeDocument/2006/relationships/slideLayout" Target="../slideLayouts/slideLayout35.xml"/><Relationship Id="rId5" Type="http://schemas.openxmlformats.org/officeDocument/2006/relationships/hyperlink" Target="https://www.copovertylawproject.org/events" TargetMode="External"/><Relationship Id="rId4" Type="http://schemas.openxmlformats.org/officeDocument/2006/relationships/hyperlink" Target="mailto:contact@copovertylawproject.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contact@copovertylawproject.org" TargetMode="External"/><Relationship Id="rId2" Type="http://schemas.openxmlformats.org/officeDocument/2006/relationships/notesSlide" Target="../notesSlides/notesSlide26.xml"/><Relationship Id="rId1" Type="http://schemas.openxmlformats.org/officeDocument/2006/relationships/slideLayout" Target="../slideLayouts/slideLayout35.xml"/><Relationship Id="rId5" Type="http://schemas.openxmlformats.org/officeDocument/2006/relationships/hyperlink" Target="https://www.surveymonkey.com/r/BGZ2VG5" TargetMode="External"/><Relationship Id="rId4" Type="http://schemas.openxmlformats.org/officeDocument/2006/relationships/hyperlink" Target="https://www.surveymonkey.com/r/YM2RWN7"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hyperlink" Target="https://cdola.colorado.gov/mobile-home-park-oversight" TargetMode="External"/><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hyperlink" Target="https://cdola.colorado.gov/office-of-regulatory-oversight/mobile-home-park-oversight-program/mobile-home-park-resources" TargetMode="External"/><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35.xml"/><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hyperlink" Target="https://2020census.gov/en.html" TargetMode="External"/><Relationship Id="rId2" Type="http://schemas.openxmlformats.org/officeDocument/2006/relationships/notesSlide" Target="../notesSlides/notesSlide59.xml"/><Relationship Id="rId1" Type="http://schemas.openxmlformats.org/officeDocument/2006/relationships/slideLayout" Target="../slideLayouts/slideLayout35.xml"/><Relationship Id="rId4" Type="http://schemas.openxmlformats.org/officeDocument/2006/relationships/hyperlink" Target="https://2020census.gov/e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hyperlink" Target="https://www.sos.state.co.us/voter/pages/pub/olvr/findVoterReg.xhtml" TargetMode="External"/><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3" Type="http://schemas.openxmlformats.org/officeDocument/2006/relationships/hyperlink" Target="https://www.surveymonkey.com/r/BGZ2VG5" TargetMode="External"/><Relationship Id="rId2" Type="http://schemas.openxmlformats.org/officeDocument/2006/relationships/notesSlide" Target="../notesSlides/notesSlide61.xml"/><Relationship Id="rId1" Type="http://schemas.openxmlformats.org/officeDocument/2006/relationships/slideLayout" Target="../slideLayouts/slideLayout35.xml"/><Relationship Id="rId5" Type="http://schemas.openxmlformats.org/officeDocument/2006/relationships/hyperlink" Target="https://www.surveymonkey.com/r/YM2RWN7" TargetMode="External"/><Relationship Id="rId4" Type="http://schemas.openxmlformats.org/officeDocument/2006/relationships/hyperlink" Target="mailto:contact@copovertylawproject.org"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
          <p:cNvSpPr txBox="1">
            <a:spLocks noGrp="1"/>
          </p:cNvSpPr>
          <p:nvPr>
            <p:ph type="ctrTitle"/>
          </p:nvPr>
        </p:nvSpPr>
        <p:spPr>
          <a:xfrm>
            <a:off x="597575" y="2134225"/>
            <a:ext cx="9447600" cy="258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400"/>
              <a:buFont typeface="Times New Roman"/>
              <a:buNone/>
            </a:pPr>
            <a:r>
              <a:rPr lang="es" sz="4000" b="1">
                <a:solidFill>
                  <a:schemeClr val="dk1"/>
                </a:solidFill>
              </a:rPr>
              <a:t>9to5 Colorado &amp; </a:t>
            </a:r>
            <a:endParaRPr sz="4000" b="1">
              <a:solidFill>
                <a:schemeClr val="dk1"/>
              </a:solidFill>
            </a:endParaRPr>
          </a:p>
          <a:p>
            <a:pPr marL="0" marR="0" lvl="0" indent="0" algn="ctr" rtl="0">
              <a:lnSpc>
                <a:spcPct val="100000"/>
              </a:lnSpc>
              <a:spcBef>
                <a:spcPts val="0"/>
              </a:spcBef>
              <a:spcAft>
                <a:spcPts val="0"/>
              </a:spcAft>
              <a:buClr>
                <a:schemeClr val="dk1"/>
              </a:buClr>
              <a:buSzPts val="5400"/>
              <a:buFont typeface="Times New Roman"/>
              <a:buNone/>
            </a:pPr>
            <a:r>
              <a:rPr lang="es" sz="4000" b="1">
                <a:solidFill>
                  <a:schemeClr val="dk1"/>
                </a:solidFill>
              </a:rPr>
              <a:t>The Movement for Housing Justice</a:t>
            </a:r>
            <a:endParaRPr sz="4000" b="1"/>
          </a:p>
          <a:p>
            <a:pPr marL="0" marR="0" lvl="0" indent="0" algn="ctr" rtl="0">
              <a:lnSpc>
                <a:spcPct val="100000"/>
              </a:lnSpc>
              <a:spcBef>
                <a:spcPts val="0"/>
              </a:spcBef>
              <a:spcAft>
                <a:spcPts val="0"/>
              </a:spcAft>
              <a:buClr>
                <a:schemeClr val="dk1"/>
              </a:buClr>
              <a:buSzPts val="5400"/>
              <a:buFont typeface="Times New Roman"/>
              <a:buNone/>
            </a:pPr>
            <a:r>
              <a:rPr lang="es" sz="4000" b="1">
                <a:solidFill>
                  <a:srgbClr val="980000"/>
                </a:solidFill>
              </a:rPr>
              <a:t>9to5 Colorado y </a:t>
            </a:r>
            <a:endParaRPr sz="4000" b="1">
              <a:solidFill>
                <a:srgbClr val="980000"/>
              </a:solidFill>
            </a:endParaRPr>
          </a:p>
          <a:p>
            <a:pPr marL="0" marR="0" lvl="0" indent="0" algn="ctr" rtl="0">
              <a:lnSpc>
                <a:spcPct val="100000"/>
              </a:lnSpc>
              <a:spcBef>
                <a:spcPts val="0"/>
              </a:spcBef>
              <a:spcAft>
                <a:spcPts val="0"/>
              </a:spcAft>
              <a:buClr>
                <a:schemeClr val="dk1"/>
              </a:buClr>
              <a:buSzPts val="5400"/>
              <a:buFont typeface="Times New Roman"/>
              <a:buNone/>
            </a:pPr>
            <a:r>
              <a:rPr lang="es" sz="4000" b="1">
                <a:solidFill>
                  <a:srgbClr val="980000"/>
                </a:solidFill>
              </a:rPr>
              <a:t>el Movimiento para Justicia de Vivienda</a:t>
            </a:r>
            <a:endParaRPr sz="4000" b="1" i="0" u="none" strike="noStrike" cap="none">
              <a:solidFill>
                <a:srgbClr val="980000"/>
              </a:solidFill>
            </a:endParaRPr>
          </a:p>
        </p:txBody>
      </p:sp>
      <p:sp>
        <p:nvSpPr>
          <p:cNvPr id="291" name="Google Shape;291;p1"/>
          <p:cNvSpPr txBox="1"/>
          <p:nvPr/>
        </p:nvSpPr>
        <p:spPr>
          <a:xfrm>
            <a:off x="3222600" y="3821825"/>
            <a:ext cx="3741900" cy="178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rebuchet MS"/>
              <a:ea typeface="Trebuchet MS"/>
              <a:cs typeface="Trebuchet MS"/>
              <a:sym typeface="Trebuchet MS"/>
            </a:endParaRPr>
          </a:p>
        </p:txBody>
      </p:sp>
      <p:sp>
        <p:nvSpPr>
          <p:cNvPr id="292" name="Google Shape;292;p1"/>
          <p:cNvSpPr txBox="1">
            <a:spLocks noGrp="1"/>
          </p:cNvSpPr>
          <p:nvPr>
            <p:ph type="subTitle" idx="1"/>
          </p:nvPr>
        </p:nvSpPr>
        <p:spPr>
          <a:xfrm>
            <a:off x="1507067" y="5346558"/>
            <a:ext cx="7766700" cy="10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500"/>
              <a:buNone/>
            </a:pPr>
            <a:endParaRPr sz="1400">
              <a:solidFill>
                <a:schemeClr val="dk1"/>
              </a:solidFill>
            </a:endParaRPr>
          </a:p>
          <a:p>
            <a:pPr marL="0" lvl="0" indent="0" algn="r" rtl="0">
              <a:lnSpc>
                <a:spcPct val="100000"/>
              </a:lnSpc>
              <a:spcBef>
                <a:spcPts val="0"/>
              </a:spcBef>
              <a:spcAft>
                <a:spcPts val="0"/>
              </a:spcAft>
              <a:buSzPts val="1500"/>
              <a:buNone/>
            </a:pPr>
            <a:r>
              <a:rPr lang="es" sz="1400">
                <a:solidFill>
                  <a:schemeClr val="dk1"/>
                </a:solidFill>
              </a:rPr>
              <a:t>Cesiah Guadarrama Trejo</a:t>
            </a:r>
            <a:endParaRPr sz="1400">
              <a:solidFill>
                <a:schemeClr val="dk1"/>
              </a:solidFill>
            </a:endParaRPr>
          </a:p>
          <a:p>
            <a:pPr marL="0" lvl="0" indent="0" algn="r" rtl="0">
              <a:lnSpc>
                <a:spcPct val="100000"/>
              </a:lnSpc>
              <a:spcBef>
                <a:spcPts val="0"/>
              </a:spcBef>
              <a:spcAft>
                <a:spcPts val="0"/>
              </a:spcAft>
              <a:buClr>
                <a:schemeClr val="dk1"/>
              </a:buClr>
              <a:buSzPts val="1100"/>
              <a:buFont typeface="Arial"/>
              <a:buNone/>
            </a:pPr>
            <a:r>
              <a:rPr lang="es" sz="1400">
                <a:solidFill>
                  <a:schemeClr val="dk1"/>
                </a:solidFill>
              </a:rPr>
              <a:t>Andrea Chiriboga-Flor</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0"/>
          <p:cNvSpPr txBox="1"/>
          <p:nvPr/>
        </p:nvSpPr>
        <p:spPr>
          <a:xfrm>
            <a:off x="1520567" y="2234267"/>
            <a:ext cx="8937300" cy="1042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0"/>
          <p:cNvSpPr/>
          <p:nvPr/>
        </p:nvSpPr>
        <p:spPr>
          <a:xfrm>
            <a:off x="2351333" y="1895267"/>
            <a:ext cx="2551500" cy="2108700"/>
          </a:xfrm>
          <a:prstGeom prst="rect">
            <a:avLst/>
          </a:prstGeom>
          <a:solidFill>
            <a:srgbClr val="6D9EE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s" sz="1900" b="0" i="0" u="none" strike="noStrike" cap="none">
                <a:solidFill>
                  <a:srgbClr val="000000"/>
                </a:solidFill>
                <a:latin typeface="Arial"/>
                <a:ea typeface="Arial"/>
                <a:cs typeface="Arial"/>
                <a:sym typeface="Arial"/>
              </a:rPr>
              <a:t>Accepting Existing Power Relationships</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s" sz="1900" b="0" i="1" u="none" strike="noStrike" cap="none">
                <a:solidFill>
                  <a:srgbClr val="000000"/>
                </a:solidFill>
                <a:latin typeface="Arial"/>
                <a:ea typeface="Arial"/>
                <a:cs typeface="Arial"/>
                <a:sym typeface="Arial"/>
              </a:rPr>
              <a:t>Acepta relaciones de poder existentes </a:t>
            </a:r>
            <a:endParaRPr sz="1900" b="0" i="1" u="none" strike="noStrike" cap="none">
              <a:solidFill>
                <a:srgbClr val="000000"/>
              </a:solidFill>
              <a:latin typeface="Arial"/>
              <a:ea typeface="Arial"/>
              <a:cs typeface="Arial"/>
              <a:sym typeface="Arial"/>
            </a:endParaRPr>
          </a:p>
        </p:txBody>
      </p:sp>
      <p:sp>
        <p:nvSpPr>
          <p:cNvPr id="363" name="Google Shape;363;p10"/>
          <p:cNvSpPr/>
          <p:nvPr/>
        </p:nvSpPr>
        <p:spPr>
          <a:xfrm>
            <a:off x="7602767" y="1863467"/>
            <a:ext cx="2451600" cy="2172300"/>
          </a:xfrm>
          <a:prstGeom prst="rect">
            <a:avLst/>
          </a:prstGeom>
          <a:solidFill>
            <a:srgbClr val="6D9EE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s" sz="1900" b="0" i="0" u="none" strike="noStrike" cap="none">
                <a:solidFill>
                  <a:srgbClr val="000000"/>
                </a:solidFill>
                <a:latin typeface="Arial"/>
                <a:ea typeface="Arial"/>
                <a:cs typeface="Arial"/>
                <a:sym typeface="Arial"/>
              </a:rPr>
              <a:t>Challenges Existing Power Relationships</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s" sz="1900" b="0" i="1" u="none" strike="noStrike" cap="none">
                <a:solidFill>
                  <a:srgbClr val="000000"/>
                </a:solidFill>
                <a:latin typeface="Arial"/>
                <a:ea typeface="Arial"/>
                <a:cs typeface="Arial"/>
                <a:sym typeface="Arial"/>
              </a:rPr>
              <a:t>Desafía relaciones de poder existentes </a:t>
            </a:r>
            <a:endParaRPr sz="1900" b="0" i="1" u="none" strike="noStrike" cap="none">
              <a:solidFill>
                <a:srgbClr val="000000"/>
              </a:solidFill>
              <a:latin typeface="Arial"/>
              <a:ea typeface="Arial"/>
              <a:cs typeface="Arial"/>
              <a:sym typeface="Arial"/>
            </a:endParaRPr>
          </a:p>
        </p:txBody>
      </p:sp>
      <p:sp>
        <p:nvSpPr>
          <p:cNvPr id="364" name="Google Shape;364;p10"/>
          <p:cNvSpPr txBox="1"/>
          <p:nvPr/>
        </p:nvSpPr>
        <p:spPr>
          <a:xfrm rot="5401529">
            <a:off x="2615475" y="5067384"/>
            <a:ext cx="2023200" cy="404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s" sz="1900" b="0" i="0" u="none" strike="noStrike" cap="none">
                <a:solidFill>
                  <a:srgbClr val="000000"/>
                </a:solidFill>
                <a:latin typeface="Arial"/>
                <a:ea typeface="Arial"/>
                <a:cs typeface="Arial"/>
                <a:sym typeface="Arial"/>
              </a:rPr>
              <a:t>Direct Service</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s" sz="1900" b="0" i="1" u="none" strike="noStrike" cap="none">
                <a:solidFill>
                  <a:srgbClr val="000000"/>
                </a:solidFill>
                <a:latin typeface="Arial"/>
                <a:ea typeface="Arial"/>
                <a:cs typeface="Arial"/>
                <a:sym typeface="Arial"/>
              </a:rPr>
              <a:t>Servicio directo</a:t>
            </a:r>
            <a:endParaRPr sz="1900" b="0" i="1" u="none" strike="noStrike" cap="none">
              <a:solidFill>
                <a:srgbClr val="000000"/>
              </a:solidFill>
              <a:latin typeface="Arial"/>
              <a:ea typeface="Arial"/>
              <a:cs typeface="Arial"/>
              <a:sym typeface="Arial"/>
            </a:endParaRPr>
          </a:p>
        </p:txBody>
      </p:sp>
      <p:sp>
        <p:nvSpPr>
          <p:cNvPr id="365" name="Google Shape;365;p10"/>
          <p:cNvSpPr txBox="1"/>
          <p:nvPr/>
        </p:nvSpPr>
        <p:spPr>
          <a:xfrm rot="5402994">
            <a:off x="4021311" y="5351028"/>
            <a:ext cx="1722301" cy="4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s" sz="1900" b="0" i="0" u="none" strike="noStrike" cap="none">
                <a:solidFill>
                  <a:srgbClr val="000000"/>
                </a:solidFill>
                <a:latin typeface="Arial"/>
                <a:ea typeface="Arial"/>
                <a:cs typeface="Arial"/>
                <a:sym typeface="Arial"/>
              </a:rPr>
              <a:t>Self Help</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s" sz="1900" b="0" i="1" u="none" strike="noStrike" cap="none">
                <a:solidFill>
                  <a:srgbClr val="000000"/>
                </a:solidFill>
                <a:latin typeface="Arial"/>
                <a:ea typeface="Arial"/>
                <a:cs typeface="Arial"/>
                <a:sym typeface="Arial"/>
              </a:rPr>
              <a:t>Autoayuda</a:t>
            </a:r>
            <a:endParaRPr sz="1900" b="0" i="1" u="none" strike="noStrike" cap="none">
              <a:solidFill>
                <a:srgbClr val="000000"/>
              </a:solidFill>
              <a:latin typeface="Arial"/>
              <a:ea typeface="Arial"/>
              <a:cs typeface="Arial"/>
              <a:sym typeface="Arial"/>
            </a:endParaRPr>
          </a:p>
        </p:txBody>
      </p:sp>
      <p:sp>
        <p:nvSpPr>
          <p:cNvPr id="366" name="Google Shape;366;p10"/>
          <p:cNvSpPr txBox="1"/>
          <p:nvPr/>
        </p:nvSpPr>
        <p:spPr>
          <a:xfrm rot="5400000">
            <a:off x="5084233" y="5517517"/>
            <a:ext cx="2175900" cy="474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s" sz="1900" b="0" i="0" u="none" strike="noStrike" cap="none">
                <a:solidFill>
                  <a:srgbClr val="000000"/>
                </a:solidFill>
                <a:latin typeface="Arial"/>
                <a:ea typeface="Arial"/>
                <a:cs typeface="Arial"/>
                <a:sym typeface="Arial"/>
              </a:rPr>
              <a:t>Education</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s" sz="1900" b="0" i="1" u="none" strike="noStrike" cap="none">
                <a:solidFill>
                  <a:srgbClr val="000000"/>
                </a:solidFill>
                <a:latin typeface="Arial"/>
                <a:ea typeface="Arial"/>
                <a:cs typeface="Arial"/>
                <a:sym typeface="Arial"/>
              </a:rPr>
              <a:t>Educación </a:t>
            </a:r>
            <a:endParaRPr sz="1900" b="0" i="1" u="none" strike="noStrike" cap="none">
              <a:solidFill>
                <a:srgbClr val="000000"/>
              </a:solidFill>
              <a:latin typeface="Arial"/>
              <a:ea typeface="Arial"/>
              <a:cs typeface="Arial"/>
              <a:sym typeface="Arial"/>
            </a:endParaRPr>
          </a:p>
        </p:txBody>
      </p:sp>
      <p:sp>
        <p:nvSpPr>
          <p:cNvPr id="367" name="Google Shape;367;p10"/>
          <p:cNvSpPr txBox="1"/>
          <p:nvPr/>
        </p:nvSpPr>
        <p:spPr>
          <a:xfrm rot="5400000">
            <a:off x="6299725" y="5501167"/>
            <a:ext cx="2063700" cy="506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s" sz="1900" b="0" i="0" u="none" strike="noStrike" cap="none">
                <a:solidFill>
                  <a:srgbClr val="000000"/>
                </a:solidFill>
                <a:latin typeface="Arial"/>
                <a:ea typeface="Arial"/>
                <a:cs typeface="Arial"/>
                <a:sym typeface="Arial"/>
              </a:rPr>
              <a:t>Advocacy</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s" sz="1900" b="0" i="1" u="none" strike="noStrike" cap="none">
                <a:solidFill>
                  <a:srgbClr val="000000"/>
                </a:solidFill>
                <a:latin typeface="Arial"/>
                <a:ea typeface="Arial"/>
                <a:cs typeface="Arial"/>
                <a:sym typeface="Arial"/>
              </a:rPr>
              <a:t>Apoyo</a:t>
            </a:r>
            <a:endParaRPr sz="1900" b="0" i="1" u="none" strike="noStrike" cap="none">
              <a:solidFill>
                <a:srgbClr val="000000"/>
              </a:solidFill>
              <a:latin typeface="Arial"/>
              <a:ea typeface="Arial"/>
              <a:cs typeface="Arial"/>
              <a:sym typeface="Arial"/>
            </a:endParaRPr>
          </a:p>
        </p:txBody>
      </p:sp>
      <p:sp>
        <p:nvSpPr>
          <p:cNvPr id="368" name="Google Shape;368;p10"/>
          <p:cNvSpPr txBox="1"/>
          <p:nvPr/>
        </p:nvSpPr>
        <p:spPr>
          <a:xfrm rot="5401627">
            <a:off x="8010100" y="4959225"/>
            <a:ext cx="1902000" cy="620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s" sz="1900" b="0" i="0" u="none" strike="noStrike" cap="none">
                <a:solidFill>
                  <a:srgbClr val="000000"/>
                </a:solidFill>
                <a:latin typeface="Arial"/>
                <a:ea typeface="Arial"/>
                <a:cs typeface="Arial"/>
                <a:sym typeface="Arial"/>
              </a:rPr>
              <a:t>Direct Action Organizing</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s" sz="1900" b="0" i="1" u="none" strike="noStrike" cap="none">
                <a:solidFill>
                  <a:srgbClr val="000000"/>
                </a:solidFill>
                <a:latin typeface="Arial"/>
                <a:ea typeface="Arial"/>
                <a:cs typeface="Arial"/>
                <a:sym typeface="Arial"/>
              </a:rPr>
              <a:t>Organizar acción directa </a:t>
            </a:r>
            <a:endParaRPr sz="19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69" name="Google Shape;369;p10"/>
          <p:cNvSpPr/>
          <p:nvPr/>
        </p:nvSpPr>
        <p:spPr>
          <a:xfrm>
            <a:off x="4902933" y="3056633"/>
            <a:ext cx="2699700" cy="2205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0"/>
          <p:cNvSpPr/>
          <p:nvPr/>
        </p:nvSpPr>
        <p:spPr>
          <a:xfrm>
            <a:off x="2779775" y="6046975"/>
            <a:ext cx="6729900" cy="2205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0"/>
          <p:cNvSpPr txBox="1">
            <a:spLocks noGrp="1"/>
          </p:cNvSpPr>
          <p:nvPr>
            <p:ph type="title"/>
          </p:nvPr>
        </p:nvSpPr>
        <p:spPr>
          <a:xfrm>
            <a:off x="454300" y="489875"/>
            <a:ext cx="88563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800"/>
              <a:buNone/>
            </a:pPr>
            <a:r>
              <a:rPr lang="es" sz="3700" b="1">
                <a:solidFill>
                  <a:srgbClr val="262262"/>
                </a:solidFill>
                <a:latin typeface="Trebuchet MS"/>
                <a:ea typeface="Trebuchet MS"/>
                <a:cs typeface="Trebuchet MS"/>
                <a:sym typeface="Trebuchet MS"/>
              </a:rPr>
              <a:t>What is Organizing?</a:t>
            </a:r>
            <a:r>
              <a:rPr lang="es" sz="3700" b="1">
                <a:latin typeface="Trebuchet MS"/>
                <a:ea typeface="Trebuchet MS"/>
                <a:cs typeface="Trebuchet MS"/>
                <a:sym typeface="Trebuchet MS"/>
              </a:rPr>
              <a:t> </a:t>
            </a:r>
            <a:r>
              <a:rPr lang="es" sz="3700" b="1" i="1">
                <a:solidFill>
                  <a:srgbClr val="F1592A"/>
                </a:solidFill>
                <a:latin typeface="Trebuchet MS"/>
                <a:ea typeface="Trebuchet MS"/>
                <a:cs typeface="Trebuchet MS"/>
                <a:sym typeface="Trebuchet MS"/>
              </a:rPr>
              <a:t>¿Qué es organizar?</a:t>
            </a:r>
            <a:endParaRPr sz="3700" b="1" i="1">
              <a:solidFill>
                <a:srgbClr val="F1592A"/>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1"/>
          <p:cNvSpPr txBox="1">
            <a:spLocks noGrp="1"/>
          </p:cNvSpPr>
          <p:nvPr>
            <p:ph type="title"/>
          </p:nvPr>
        </p:nvSpPr>
        <p:spPr>
          <a:xfrm>
            <a:off x="404475" y="604500"/>
            <a:ext cx="88563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800"/>
              <a:buNone/>
            </a:pPr>
            <a:r>
              <a:rPr lang="es" sz="3700" b="1">
                <a:solidFill>
                  <a:srgbClr val="262262"/>
                </a:solidFill>
                <a:latin typeface="Trebuchet MS"/>
                <a:ea typeface="Trebuchet MS"/>
                <a:cs typeface="Trebuchet MS"/>
                <a:sym typeface="Trebuchet MS"/>
              </a:rPr>
              <a:t>What is Organizing?</a:t>
            </a:r>
            <a:r>
              <a:rPr lang="es" sz="3700" b="1">
                <a:latin typeface="Trebuchet MS"/>
                <a:ea typeface="Trebuchet MS"/>
                <a:cs typeface="Trebuchet MS"/>
                <a:sym typeface="Trebuchet MS"/>
              </a:rPr>
              <a:t> </a:t>
            </a:r>
            <a:r>
              <a:rPr lang="es" sz="3700" b="1" i="1">
                <a:solidFill>
                  <a:srgbClr val="F1592A"/>
                </a:solidFill>
                <a:latin typeface="Trebuchet MS"/>
                <a:ea typeface="Trebuchet MS"/>
                <a:cs typeface="Trebuchet MS"/>
                <a:sym typeface="Trebuchet MS"/>
              </a:rPr>
              <a:t>¿Qué es organizar?</a:t>
            </a:r>
            <a:endParaRPr sz="3700" b="1" i="1">
              <a:solidFill>
                <a:srgbClr val="F1592A"/>
              </a:solidFill>
              <a:latin typeface="Trebuchet MS"/>
              <a:ea typeface="Trebuchet MS"/>
              <a:cs typeface="Trebuchet MS"/>
              <a:sym typeface="Trebuchet MS"/>
            </a:endParaRPr>
          </a:p>
        </p:txBody>
      </p:sp>
      <p:sp>
        <p:nvSpPr>
          <p:cNvPr id="377" name="Google Shape;377;p11"/>
          <p:cNvSpPr txBox="1">
            <a:spLocks noGrp="1"/>
          </p:cNvSpPr>
          <p:nvPr>
            <p:ph type="body" idx="1"/>
          </p:nvPr>
        </p:nvSpPr>
        <p:spPr>
          <a:xfrm>
            <a:off x="327275" y="1600200"/>
            <a:ext cx="4203600" cy="45552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400"/>
              <a:buNone/>
            </a:pPr>
            <a:r>
              <a:rPr lang="es">
                <a:latin typeface="Trebuchet MS"/>
                <a:ea typeface="Trebuchet MS"/>
                <a:cs typeface="Trebuchet MS"/>
                <a:sym typeface="Trebuchet MS"/>
              </a:rPr>
              <a:t>Principles of Organizing:</a:t>
            </a:r>
            <a:endParaRPr>
              <a:latin typeface="Trebuchet MS"/>
              <a:ea typeface="Trebuchet MS"/>
              <a:cs typeface="Trebuchet MS"/>
              <a:sym typeface="Trebuchet MS"/>
            </a:endParaRPr>
          </a:p>
          <a:p>
            <a:pPr marL="609600" lvl="0" indent="-457200" algn="l" rtl="0">
              <a:lnSpc>
                <a:spcPct val="115000"/>
              </a:lnSpc>
              <a:spcBef>
                <a:spcPts val="2100"/>
              </a:spcBef>
              <a:spcAft>
                <a:spcPts val="0"/>
              </a:spcAft>
              <a:buSzPts val="2400"/>
              <a:buFont typeface="Trebuchet MS"/>
              <a:buChar char="●"/>
            </a:pPr>
            <a:r>
              <a:rPr lang="es">
                <a:latin typeface="Trebuchet MS"/>
                <a:ea typeface="Trebuchet MS"/>
                <a:cs typeface="Trebuchet MS"/>
                <a:sym typeface="Trebuchet MS"/>
              </a:rPr>
              <a:t>Wins real, immediate, concrete improvements in people’s lives</a:t>
            </a:r>
            <a:endParaRPr>
              <a:latin typeface="Trebuchet MS"/>
              <a:ea typeface="Trebuchet MS"/>
              <a:cs typeface="Trebuchet MS"/>
              <a:sym typeface="Trebuchet MS"/>
            </a:endParaRPr>
          </a:p>
          <a:p>
            <a:pPr marL="609600" lvl="0" indent="-457200" algn="l" rtl="0">
              <a:lnSpc>
                <a:spcPct val="115000"/>
              </a:lnSpc>
              <a:spcBef>
                <a:spcPts val="0"/>
              </a:spcBef>
              <a:spcAft>
                <a:spcPts val="0"/>
              </a:spcAft>
              <a:buSzPts val="2400"/>
              <a:buFont typeface="Trebuchet MS"/>
              <a:buChar char="●"/>
            </a:pPr>
            <a:r>
              <a:rPr lang="es">
                <a:latin typeface="Trebuchet MS"/>
                <a:ea typeface="Trebuchet MS"/>
                <a:cs typeface="Trebuchet MS"/>
                <a:sym typeface="Trebuchet MS"/>
              </a:rPr>
              <a:t>Gives people a sense of their own power</a:t>
            </a:r>
            <a:endParaRPr>
              <a:latin typeface="Trebuchet MS"/>
              <a:ea typeface="Trebuchet MS"/>
              <a:cs typeface="Trebuchet MS"/>
              <a:sym typeface="Trebuchet MS"/>
            </a:endParaRPr>
          </a:p>
          <a:p>
            <a:pPr marL="609600" lvl="0" indent="-457200" algn="l" rtl="0">
              <a:lnSpc>
                <a:spcPct val="115000"/>
              </a:lnSpc>
              <a:spcBef>
                <a:spcPts val="0"/>
              </a:spcBef>
              <a:spcAft>
                <a:spcPts val="0"/>
              </a:spcAft>
              <a:buSzPts val="2400"/>
              <a:buFont typeface="Trebuchet MS"/>
              <a:buChar char="●"/>
            </a:pPr>
            <a:r>
              <a:rPr lang="es">
                <a:latin typeface="Trebuchet MS"/>
                <a:ea typeface="Trebuchet MS"/>
                <a:cs typeface="Trebuchet MS"/>
                <a:sym typeface="Trebuchet MS"/>
              </a:rPr>
              <a:t>Alters power relations</a:t>
            </a:r>
            <a:endParaRPr>
              <a:latin typeface="Trebuchet MS"/>
              <a:ea typeface="Trebuchet MS"/>
              <a:cs typeface="Trebuchet MS"/>
              <a:sym typeface="Trebuchet MS"/>
            </a:endParaRPr>
          </a:p>
        </p:txBody>
      </p:sp>
      <p:pic>
        <p:nvPicPr>
          <p:cNvPr id="378" name="Google Shape;378;p11"/>
          <p:cNvPicPr preferRelativeResize="0"/>
          <p:nvPr/>
        </p:nvPicPr>
        <p:blipFill rotWithShape="1">
          <a:blip r:embed="rId3">
            <a:alphaModFix/>
          </a:blip>
          <a:srcRect/>
          <a:stretch/>
        </p:blipFill>
        <p:spPr>
          <a:xfrm>
            <a:off x="4530875" y="2289425"/>
            <a:ext cx="3633300" cy="2724963"/>
          </a:xfrm>
          <a:prstGeom prst="rect">
            <a:avLst/>
          </a:prstGeom>
          <a:noFill/>
          <a:ln>
            <a:noFill/>
          </a:ln>
        </p:spPr>
      </p:pic>
      <p:sp>
        <p:nvSpPr>
          <p:cNvPr id="379" name="Google Shape;379;p11"/>
          <p:cNvSpPr txBox="1"/>
          <p:nvPr/>
        </p:nvSpPr>
        <p:spPr>
          <a:xfrm>
            <a:off x="8412625" y="1600200"/>
            <a:ext cx="3633300" cy="4343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s" sz="2400" b="0" i="1" u="none" strike="noStrike" cap="none">
                <a:solidFill>
                  <a:srgbClr val="F1592A"/>
                </a:solidFill>
                <a:latin typeface="Trebuchet MS"/>
                <a:ea typeface="Trebuchet MS"/>
                <a:cs typeface="Trebuchet MS"/>
                <a:sym typeface="Trebuchet MS"/>
              </a:rPr>
              <a:t>Principios de organizar:</a:t>
            </a:r>
            <a:endParaRPr sz="2400" b="0" i="1" u="none" strike="noStrike" cap="none">
              <a:solidFill>
                <a:srgbClr val="F1592A"/>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400"/>
              <a:buFont typeface="Arial"/>
              <a:buNone/>
            </a:pPr>
            <a:r>
              <a:rPr lang="es" sz="2400" b="0" i="1" u="none" strike="noStrike" cap="none">
                <a:solidFill>
                  <a:srgbClr val="F1592A"/>
                </a:solidFill>
                <a:latin typeface="Trebuchet MS"/>
                <a:ea typeface="Trebuchet MS"/>
                <a:cs typeface="Trebuchet MS"/>
                <a:sym typeface="Trebuchet MS"/>
              </a:rPr>
              <a:t> </a:t>
            </a:r>
            <a:endParaRPr sz="2400" b="0" i="1" u="none" strike="noStrike" cap="none">
              <a:solidFill>
                <a:srgbClr val="F1592A"/>
              </a:solidFill>
              <a:latin typeface="Trebuchet MS"/>
              <a:ea typeface="Trebuchet MS"/>
              <a:cs typeface="Trebuchet MS"/>
              <a:sym typeface="Trebuchet MS"/>
            </a:endParaRPr>
          </a:p>
          <a:p>
            <a:pPr marL="457200" marR="0" lvl="0" indent="-381000" algn="l" rtl="0">
              <a:lnSpc>
                <a:spcPct val="115000"/>
              </a:lnSpc>
              <a:spcBef>
                <a:spcPts val="0"/>
              </a:spcBef>
              <a:spcAft>
                <a:spcPts val="0"/>
              </a:spcAft>
              <a:buClr>
                <a:srgbClr val="F1592A"/>
              </a:buClr>
              <a:buSzPts val="2400"/>
              <a:buFont typeface="Trebuchet MS"/>
              <a:buChar char="●"/>
            </a:pPr>
            <a:r>
              <a:rPr lang="es" sz="2400" b="0" i="1" u="none" strike="noStrike" cap="none">
                <a:solidFill>
                  <a:srgbClr val="F1592A"/>
                </a:solidFill>
                <a:latin typeface="Trebuchet MS"/>
                <a:ea typeface="Trebuchet MS"/>
                <a:cs typeface="Trebuchet MS"/>
                <a:sym typeface="Trebuchet MS"/>
              </a:rPr>
              <a:t>Gana mejoras reales, inmediatos, concretas en las vidas de gente </a:t>
            </a:r>
            <a:endParaRPr sz="2400" b="0" i="1" u="none" strike="noStrike" cap="none">
              <a:solidFill>
                <a:srgbClr val="F1592A"/>
              </a:solidFill>
              <a:latin typeface="Trebuchet MS"/>
              <a:ea typeface="Trebuchet MS"/>
              <a:cs typeface="Trebuchet MS"/>
              <a:sym typeface="Trebuchet MS"/>
            </a:endParaRPr>
          </a:p>
          <a:p>
            <a:pPr marL="457200" marR="0" lvl="0" indent="-381000" algn="l" rtl="0">
              <a:lnSpc>
                <a:spcPct val="115000"/>
              </a:lnSpc>
              <a:spcBef>
                <a:spcPts val="0"/>
              </a:spcBef>
              <a:spcAft>
                <a:spcPts val="0"/>
              </a:spcAft>
              <a:buClr>
                <a:srgbClr val="F1592A"/>
              </a:buClr>
              <a:buSzPts val="2400"/>
              <a:buFont typeface="Trebuchet MS"/>
              <a:buChar char="●"/>
            </a:pPr>
            <a:r>
              <a:rPr lang="es" sz="2400" b="0" i="1" u="none" strike="noStrike" cap="none">
                <a:solidFill>
                  <a:srgbClr val="F1592A"/>
                </a:solidFill>
                <a:latin typeface="Trebuchet MS"/>
                <a:ea typeface="Trebuchet MS"/>
                <a:cs typeface="Trebuchet MS"/>
                <a:sym typeface="Trebuchet MS"/>
              </a:rPr>
              <a:t>Le da a la gente un sentido de su poder mismo</a:t>
            </a:r>
            <a:endParaRPr sz="2400" b="0" i="1" u="none" strike="noStrike" cap="none">
              <a:solidFill>
                <a:srgbClr val="F1592A"/>
              </a:solidFill>
              <a:latin typeface="Trebuchet MS"/>
              <a:ea typeface="Trebuchet MS"/>
              <a:cs typeface="Trebuchet MS"/>
              <a:sym typeface="Trebuchet MS"/>
            </a:endParaRPr>
          </a:p>
          <a:p>
            <a:pPr marL="457200" marR="0" lvl="0" indent="-381000" algn="l" rtl="0">
              <a:lnSpc>
                <a:spcPct val="115000"/>
              </a:lnSpc>
              <a:spcBef>
                <a:spcPts val="0"/>
              </a:spcBef>
              <a:spcAft>
                <a:spcPts val="0"/>
              </a:spcAft>
              <a:buClr>
                <a:srgbClr val="F1592A"/>
              </a:buClr>
              <a:buSzPts val="2400"/>
              <a:buFont typeface="Trebuchet MS"/>
              <a:buChar char="●"/>
            </a:pPr>
            <a:r>
              <a:rPr lang="es" sz="2400" b="0" i="1" u="none" strike="noStrike" cap="none">
                <a:solidFill>
                  <a:srgbClr val="F1592A"/>
                </a:solidFill>
                <a:latin typeface="Trebuchet MS"/>
                <a:ea typeface="Trebuchet MS"/>
                <a:cs typeface="Trebuchet MS"/>
                <a:sym typeface="Trebuchet MS"/>
              </a:rPr>
              <a:t>Cambia relaciones de poder </a:t>
            </a:r>
            <a:endParaRPr sz="2400" b="0" i="1" u="none" strike="noStrike" cap="none">
              <a:solidFill>
                <a:srgbClr val="F1592A"/>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2"/>
          <p:cNvSpPr txBox="1">
            <a:spLocks noGrp="1"/>
          </p:cNvSpPr>
          <p:nvPr>
            <p:ph type="title"/>
          </p:nvPr>
        </p:nvSpPr>
        <p:spPr>
          <a:xfrm>
            <a:off x="554133" y="791156"/>
            <a:ext cx="15147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800"/>
              <a:buNone/>
            </a:pPr>
            <a:r>
              <a:rPr lang="es" sz="4000" b="1">
                <a:solidFill>
                  <a:srgbClr val="262262"/>
                </a:solidFill>
                <a:latin typeface="Trebuchet MS"/>
                <a:ea typeface="Trebuchet MS"/>
                <a:cs typeface="Trebuchet MS"/>
                <a:sym typeface="Trebuchet MS"/>
              </a:rPr>
              <a:t>What is Power? </a:t>
            </a:r>
            <a:r>
              <a:rPr lang="es" sz="4000" b="1" i="1">
                <a:solidFill>
                  <a:srgbClr val="F1592A"/>
                </a:solidFill>
                <a:latin typeface="Trebuchet MS"/>
                <a:ea typeface="Trebuchet MS"/>
                <a:cs typeface="Trebuchet MS"/>
                <a:sym typeface="Trebuchet MS"/>
              </a:rPr>
              <a:t>¿Qué es poder?</a:t>
            </a:r>
            <a:endParaRPr sz="4000" b="1" i="1">
              <a:solidFill>
                <a:srgbClr val="F1592A"/>
              </a:solidFill>
              <a:latin typeface="Trebuchet MS"/>
              <a:ea typeface="Trebuchet MS"/>
              <a:cs typeface="Trebuchet MS"/>
              <a:sym typeface="Trebuchet MS"/>
            </a:endParaRPr>
          </a:p>
        </p:txBody>
      </p:sp>
      <p:sp>
        <p:nvSpPr>
          <p:cNvPr id="385" name="Google Shape;385;p12"/>
          <p:cNvSpPr txBox="1">
            <a:spLocks noGrp="1"/>
          </p:cNvSpPr>
          <p:nvPr>
            <p:ph type="body" idx="1"/>
          </p:nvPr>
        </p:nvSpPr>
        <p:spPr>
          <a:xfrm>
            <a:off x="554130" y="1857675"/>
            <a:ext cx="5407800" cy="6073500"/>
          </a:xfrm>
          <a:prstGeom prst="rect">
            <a:avLst/>
          </a:prstGeom>
          <a:noFill/>
          <a:ln>
            <a:noFill/>
          </a:ln>
        </p:spPr>
        <p:txBody>
          <a:bodyPr spcFirstLastPara="1" wrap="square" lIns="121900" tIns="121900" rIns="121900" bIns="121900" anchor="t" anchorCtr="0">
            <a:noAutofit/>
          </a:bodyPr>
          <a:lstStyle/>
          <a:p>
            <a:pPr marL="609600" lvl="0" indent="-457200" algn="l" rtl="0">
              <a:lnSpc>
                <a:spcPct val="115000"/>
              </a:lnSpc>
              <a:spcBef>
                <a:spcPts val="0"/>
              </a:spcBef>
              <a:spcAft>
                <a:spcPts val="0"/>
              </a:spcAft>
              <a:buSzPts val="2400"/>
              <a:buFont typeface="Trebuchet MS"/>
              <a:buChar char="●"/>
            </a:pPr>
            <a:r>
              <a:rPr lang="es">
                <a:latin typeface="Trebuchet MS"/>
                <a:ea typeface="Trebuchet MS"/>
                <a:cs typeface="Trebuchet MS"/>
                <a:sym typeface="Trebuchet MS"/>
              </a:rPr>
              <a:t>Power is the ability to act</a:t>
            </a:r>
            <a:endParaRPr>
              <a:latin typeface="Trebuchet MS"/>
              <a:ea typeface="Trebuchet MS"/>
              <a:cs typeface="Trebuchet MS"/>
              <a:sym typeface="Trebuchet MS"/>
            </a:endParaRPr>
          </a:p>
          <a:p>
            <a:pPr marL="609600" lvl="0" indent="-457200" algn="l" rtl="0">
              <a:lnSpc>
                <a:spcPct val="115000"/>
              </a:lnSpc>
              <a:spcBef>
                <a:spcPts val="0"/>
              </a:spcBef>
              <a:spcAft>
                <a:spcPts val="0"/>
              </a:spcAft>
              <a:buSzPts val="2400"/>
              <a:buFont typeface="Trebuchet MS"/>
              <a:buChar char="●"/>
            </a:pPr>
            <a:r>
              <a:rPr lang="es">
                <a:latin typeface="Trebuchet MS"/>
                <a:ea typeface="Trebuchet MS"/>
                <a:cs typeface="Trebuchet MS"/>
                <a:sym typeface="Trebuchet MS"/>
              </a:rPr>
              <a:t>Power is not good or bad</a:t>
            </a:r>
            <a:endParaRPr>
              <a:latin typeface="Trebuchet MS"/>
              <a:ea typeface="Trebuchet MS"/>
              <a:cs typeface="Trebuchet MS"/>
              <a:sym typeface="Trebuchet MS"/>
            </a:endParaRPr>
          </a:p>
          <a:p>
            <a:pPr marL="609600" lvl="0" indent="-457200" algn="l" rtl="0">
              <a:lnSpc>
                <a:spcPct val="115000"/>
              </a:lnSpc>
              <a:spcBef>
                <a:spcPts val="0"/>
              </a:spcBef>
              <a:spcAft>
                <a:spcPts val="0"/>
              </a:spcAft>
              <a:buSzPts val="2400"/>
              <a:buFont typeface="Trebuchet MS"/>
              <a:buChar char="●"/>
            </a:pPr>
            <a:r>
              <a:rPr lang="es">
                <a:latin typeface="Trebuchet MS"/>
                <a:ea typeface="Trebuchet MS"/>
                <a:cs typeface="Trebuchet MS"/>
                <a:sym typeface="Trebuchet MS"/>
              </a:rPr>
              <a:t>Power is relational</a:t>
            </a:r>
            <a:endParaRPr>
              <a:latin typeface="Trebuchet MS"/>
              <a:ea typeface="Trebuchet MS"/>
              <a:cs typeface="Trebuchet MS"/>
              <a:sym typeface="Trebuchet MS"/>
            </a:endParaRPr>
          </a:p>
          <a:p>
            <a:pPr marL="0" lvl="0" indent="0" algn="l" rtl="0">
              <a:lnSpc>
                <a:spcPct val="115000"/>
              </a:lnSpc>
              <a:spcBef>
                <a:spcPts val="2100"/>
              </a:spcBef>
              <a:spcAft>
                <a:spcPts val="0"/>
              </a:spcAft>
              <a:buSzPts val="2400"/>
              <a:buNone/>
            </a:pPr>
            <a:endParaRPr/>
          </a:p>
          <a:p>
            <a:pPr marL="0" lvl="0" indent="0" algn="l" rtl="0">
              <a:lnSpc>
                <a:spcPct val="115000"/>
              </a:lnSpc>
              <a:spcBef>
                <a:spcPts val="2100"/>
              </a:spcBef>
              <a:spcAft>
                <a:spcPts val="2100"/>
              </a:spcAft>
              <a:buSzPts val="2400"/>
              <a:buNone/>
            </a:pPr>
            <a:endParaRPr/>
          </a:p>
        </p:txBody>
      </p:sp>
      <p:pic>
        <p:nvPicPr>
          <p:cNvPr id="386" name="Google Shape;386;p12"/>
          <p:cNvPicPr preferRelativeResize="0"/>
          <p:nvPr/>
        </p:nvPicPr>
        <p:blipFill rotWithShape="1">
          <a:blip r:embed="rId3">
            <a:alphaModFix/>
          </a:blip>
          <a:srcRect/>
          <a:stretch/>
        </p:blipFill>
        <p:spPr>
          <a:xfrm>
            <a:off x="2968633" y="3398624"/>
            <a:ext cx="6037605" cy="2834733"/>
          </a:xfrm>
          <a:prstGeom prst="rect">
            <a:avLst/>
          </a:prstGeom>
          <a:noFill/>
          <a:ln>
            <a:noFill/>
          </a:ln>
        </p:spPr>
      </p:pic>
      <p:sp>
        <p:nvSpPr>
          <p:cNvPr id="387" name="Google Shape;387;p12"/>
          <p:cNvSpPr txBox="1"/>
          <p:nvPr/>
        </p:nvSpPr>
        <p:spPr>
          <a:xfrm>
            <a:off x="5961925" y="1857675"/>
            <a:ext cx="5742300" cy="1287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F1592A"/>
              </a:buClr>
              <a:buSzPts val="2400"/>
              <a:buFont typeface="Trebuchet MS"/>
              <a:buChar char="●"/>
            </a:pPr>
            <a:r>
              <a:rPr lang="es" sz="2400" b="0" i="1" u="none" strike="noStrike" cap="none">
                <a:solidFill>
                  <a:srgbClr val="F1592A"/>
                </a:solidFill>
                <a:latin typeface="Trebuchet MS"/>
                <a:ea typeface="Trebuchet MS"/>
                <a:cs typeface="Trebuchet MS"/>
                <a:sym typeface="Trebuchet MS"/>
              </a:rPr>
              <a:t>Poder es la capacidad de actuar </a:t>
            </a:r>
            <a:endParaRPr sz="2400" b="0" i="1" u="none" strike="noStrike" cap="none">
              <a:solidFill>
                <a:srgbClr val="F1592A"/>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F1592A"/>
              </a:buClr>
              <a:buSzPts val="2400"/>
              <a:buFont typeface="Trebuchet MS"/>
              <a:buChar char="●"/>
            </a:pPr>
            <a:r>
              <a:rPr lang="es" sz="2400" b="0" i="1" u="none" strike="noStrike" cap="none">
                <a:solidFill>
                  <a:srgbClr val="F1592A"/>
                </a:solidFill>
                <a:latin typeface="Trebuchet MS"/>
                <a:ea typeface="Trebuchet MS"/>
                <a:cs typeface="Trebuchet MS"/>
                <a:sym typeface="Trebuchet MS"/>
              </a:rPr>
              <a:t>Poder no es bueno o malo </a:t>
            </a:r>
            <a:endParaRPr sz="2400" b="0" i="1" u="none" strike="noStrike" cap="none">
              <a:solidFill>
                <a:srgbClr val="F1592A"/>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F1592A"/>
              </a:buClr>
              <a:buSzPts val="2400"/>
              <a:buFont typeface="Trebuchet MS"/>
              <a:buChar char="●"/>
            </a:pPr>
            <a:r>
              <a:rPr lang="es" sz="2400" b="0" i="1" u="none" strike="noStrike" cap="none">
                <a:solidFill>
                  <a:srgbClr val="F1592A"/>
                </a:solidFill>
                <a:latin typeface="Trebuchet MS"/>
                <a:ea typeface="Trebuchet MS"/>
                <a:cs typeface="Trebuchet MS"/>
                <a:sym typeface="Trebuchet MS"/>
              </a:rPr>
              <a:t>Poder es relacional </a:t>
            </a:r>
            <a:endParaRPr sz="2400" b="0" i="1" u="none" strike="noStrike" cap="none">
              <a:solidFill>
                <a:srgbClr val="F1592A"/>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3"/>
          <p:cNvSpPr/>
          <p:nvPr/>
        </p:nvSpPr>
        <p:spPr>
          <a:xfrm>
            <a:off x="415600" y="173500"/>
            <a:ext cx="11484000" cy="2004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5500"/>
              <a:buFont typeface="Arial"/>
              <a:buNone/>
            </a:pPr>
            <a:r>
              <a:rPr lang="es" sz="5500" b="0" i="0" u="none" strike="noStrike" cap="none">
                <a:solidFill>
                  <a:srgbClr val="FFFFFF"/>
                </a:solidFill>
                <a:latin typeface="Impact"/>
                <a:ea typeface="Impact"/>
                <a:cs typeface="Impact"/>
                <a:sym typeface="Impact"/>
              </a:rPr>
              <a:t>The </a:t>
            </a:r>
            <a:r>
              <a:rPr lang="es" sz="5500" b="0" i="0" u="none" strike="noStrike" cap="none">
                <a:solidFill>
                  <a:srgbClr val="FF0000"/>
                </a:solidFill>
                <a:latin typeface="Impact"/>
                <a:ea typeface="Impact"/>
                <a:cs typeface="Impact"/>
                <a:sym typeface="Impact"/>
              </a:rPr>
              <a:t>1%</a:t>
            </a:r>
            <a:r>
              <a:rPr lang="es" sz="5500" b="0" i="0" u="none" strike="noStrike" cap="none">
                <a:solidFill>
                  <a:srgbClr val="FFFFFF"/>
                </a:solidFill>
                <a:latin typeface="Impact"/>
                <a:ea typeface="Impact"/>
                <a:cs typeface="Impact"/>
                <a:sym typeface="Impact"/>
              </a:rPr>
              <a:t> Agenda / La agenda del </a:t>
            </a:r>
            <a:r>
              <a:rPr lang="es" sz="5500" b="0" i="0" u="none" strike="noStrike" cap="none">
                <a:solidFill>
                  <a:srgbClr val="FF0000"/>
                </a:solidFill>
                <a:latin typeface="Impact"/>
                <a:ea typeface="Impact"/>
                <a:cs typeface="Impact"/>
                <a:sym typeface="Impact"/>
              </a:rPr>
              <a:t>1%</a:t>
            </a:r>
            <a:endParaRPr sz="5500" b="0" i="0" u="none" strike="noStrike" cap="none">
              <a:solidFill>
                <a:srgbClr val="FF0000"/>
              </a:solidFill>
              <a:latin typeface="Impact"/>
              <a:ea typeface="Impact"/>
              <a:cs typeface="Impact"/>
              <a:sym typeface="Impact"/>
            </a:endParaRPr>
          </a:p>
        </p:txBody>
      </p:sp>
      <p:pic>
        <p:nvPicPr>
          <p:cNvPr id="393" name="Google Shape;393;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56600" y="2486467"/>
            <a:ext cx="3903701" cy="2720299"/>
          </a:xfrm>
          <a:prstGeom prst="rect">
            <a:avLst/>
          </a:prstGeom>
          <a:noFill/>
          <a:ln>
            <a:noFill/>
          </a:ln>
        </p:spPr>
      </p:pic>
      <p:pic>
        <p:nvPicPr>
          <p:cNvPr id="394" name="Google Shape;394;p1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172800" y="2512367"/>
            <a:ext cx="3726767" cy="2603733"/>
          </a:xfrm>
          <a:prstGeom prst="rect">
            <a:avLst/>
          </a:prstGeom>
          <a:noFill/>
          <a:ln>
            <a:noFill/>
          </a:ln>
        </p:spPr>
      </p:pic>
      <p:pic>
        <p:nvPicPr>
          <p:cNvPr id="395" name="Google Shape;395;p1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45667" y="2486467"/>
            <a:ext cx="3498432" cy="2720301"/>
          </a:xfrm>
          <a:prstGeom prst="rect">
            <a:avLst/>
          </a:prstGeom>
          <a:noFill/>
          <a:ln>
            <a:noFill/>
          </a:ln>
        </p:spPr>
      </p:pic>
      <p:sp>
        <p:nvSpPr>
          <p:cNvPr id="396" name="Google Shape;396;p13"/>
          <p:cNvSpPr txBox="1"/>
          <p:nvPr/>
        </p:nvSpPr>
        <p:spPr>
          <a:xfrm>
            <a:off x="623867" y="5206767"/>
            <a:ext cx="2541900" cy="558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 sz="3200" b="0" i="0" u="none" strike="noStrike" cap="none">
                <a:solidFill>
                  <a:srgbClr val="000000"/>
                </a:solidFill>
                <a:latin typeface="Arial"/>
                <a:ea typeface="Arial"/>
                <a:cs typeface="Arial"/>
                <a:sym typeface="Arial"/>
              </a:rPr>
              <a:t>$113 B</a:t>
            </a:r>
            <a:endParaRPr sz="3200" b="0" i="0" u="none" strike="noStrike" cap="none">
              <a:solidFill>
                <a:srgbClr val="000000"/>
              </a:solidFill>
              <a:latin typeface="Arial"/>
              <a:ea typeface="Arial"/>
              <a:cs typeface="Arial"/>
              <a:sym typeface="Arial"/>
            </a:endParaRPr>
          </a:p>
        </p:txBody>
      </p:sp>
      <p:sp>
        <p:nvSpPr>
          <p:cNvPr id="397" name="Google Shape;397;p13"/>
          <p:cNvSpPr txBox="1"/>
          <p:nvPr/>
        </p:nvSpPr>
        <p:spPr>
          <a:xfrm>
            <a:off x="4758850" y="5206767"/>
            <a:ext cx="2299200" cy="558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 sz="3200" b="0" i="0" u="none" strike="noStrike" cap="none">
                <a:solidFill>
                  <a:srgbClr val="000000"/>
                </a:solidFill>
                <a:latin typeface="Arial"/>
                <a:ea typeface="Arial"/>
                <a:cs typeface="Arial"/>
                <a:sym typeface="Arial"/>
              </a:rPr>
              <a:t>$98 B</a:t>
            </a:r>
            <a:endParaRPr sz="3200" b="0" i="0" u="none" strike="noStrike" cap="none">
              <a:solidFill>
                <a:srgbClr val="000000"/>
              </a:solidFill>
              <a:latin typeface="Arial"/>
              <a:ea typeface="Arial"/>
              <a:cs typeface="Arial"/>
              <a:sym typeface="Arial"/>
            </a:endParaRPr>
          </a:p>
        </p:txBody>
      </p:sp>
      <p:sp>
        <p:nvSpPr>
          <p:cNvPr id="398" name="Google Shape;398;p13"/>
          <p:cNvSpPr txBox="1"/>
          <p:nvPr/>
        </p:nvSpPr>
        <p:spPr>
          <a:xfrm>
            <a:off x="9046383" y="5206767"/>
            <a:ext cx="1979700" cy="558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 sz="3200" b="0" i="0" u="none" strike="noStrike" cap="none">
                <a:solidFill>
                  <a:srgbClr val="000000"/>
                </a:solidFill>
                <a:latin typeface="Arial"/>
                <a:ea typeface="Arial"/>
                <a:cs typeface="Arial"/>
                <a:sym typeface="Arial"/>
              </a:rPr>
              <a:t>$76 B</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30875" y="1069225"/>
            <a:ext cx="8025599" cy="5348951"/>
          </a:xfrm>
          <a:prstGeom prst="rect">
            <a:avLst/>
          </a:prstGeom>
          <a:noFill/>
          <a:ln>
            <a:noFill/>
          </a:ln>
        </p:spPr>
      </p:pic>
      <p:sp>
        <p:nvSpPr>
          <p:cNvPr id="404" name="Google Shape;404;p14"/>
          <p:cNvSpPr txBox="1"/>
          <p:nvPr/>
        </p:nvSpPr>
        <p:spPr>
          <a:xfrm>
            <a:off x="9528050" y="3566150"/>
            <a:ext cx="2469000" cy="51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s" sz="2500" b="0" i="1" u="none" strike="noStrike" cap="none">
                <a:solidFill>
                  <a:srgbClr val="000000"/>
                </a:solidFill>
                <a:latin typeface="Arial"/>
                <a:ea typeface="Arial"/>
                <a:cs typeface="Arial"/>
                <a:sym typeface="Arial"/>
              </a:rPr>
              <a:t>Los sueldos bajos </a:t>
            </a:r>
            <a:endParaRPr sz="2500" b="0" i="1" u="none" strike="noStrike" cap="none">
              <a:solidFill>
                <a:srgbClr val="000000"/>
              </a:solidFill>
              <a:latin typeface="Arial"/>
              <a:ea typeface="Arial"/>
              <a:cs typeface="Arial"/>
              <a:sym typeface="Arial"/>
            </a:endParaRPr>
          </a:p>
        </p:txBody>
      </p:sp>
      <p:sp>
        <p:nvSpPr>
          <p:cNvPr id="405" name="Google Shape;405;p14"/>
          <p:cNvSpPr txBox="1"/>
          <p:nvPr/>
        </p:nvSpPr>
        <p:spPr>
          <a:xfrm>
            <a:off x="9738350" y="5540425"/>
            <a:ext cx="2048400" cy="78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s" sz="2500" b="0" i="1" u="none" strike="noStrike" cap="none">
                <a:solidFill>
                  <a:srgbClr val="000000"/>
                </a:solidFill>
                <a:latin typeface="Arial"/>
                <a:ea typeface="Arial"/>
                <a:cs typeface="Arial"/>
                <a:sym typeface="Arial"/>
              </a:rPr>
              <a:t>La renta alta </a:t>
            </a:r>
            <a:endParaRPr sz="2500" b="0" i="1"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7025" y="197978"/>
            <a:ext cx="4693326" cy="2930921"/>
          </a:xfrm>
          <a:prstGeom prst="rect">
            <a:avLst/>
          </a:prstGeom>
          <a:noFill/>
          <a:ln>
            <a:noFill/>
          </a:ln>
        </p:spPr>
      </p:pic>
      <p:pic>
        <p:nvPicPr>
          <p:cNvPr id="411" name="Google Shape;411;p15"/>
          <p:cNvPicPr preferRelativeResize="0"/>
          <p:nvPr/>
        </p:nvPicPr>
        <p:blipFill rotWithShape="1">
          <a:blip r:embed="rId4">
            <a:alphaModFix/>
          </a:blip>
          <a:srcRect/>
          <a:stretch/>
        </p:blipFill>
        <p:spPr>
          <a:xfrm>
            <a:off x="8292140" y="0"/>
            <a:ext cx="3899859" cy="3128900"/>
          </a:xfrm>
          <a:prstGeom prst="rect">
            <a:avLst/>
          </a:prstGeom>
          <a:noFill/>
          <a:ln>
            <a:noFill/>
          </a:ln>
        </p:spPr>
      </p:pic>
      <p:pic>
        <p:nvPicPr>
          <p:cNvPr id="412" name="Google Shape;412;p15"/>
          <p:cNvPicPr preferRelativeResize="0"/>
          <p:nvPr/>
        </p:nvPicPr>
        <p:blipFill rotWithShape="1">
          <a:blip r:embed="rId5">
            <a:alphaModFix/>
          </a:blip>
          <a:srcRect/>
          <a:stretch/>
        </p:blipFill>
        <p:spPr>
          <a:xfrm>
            <a:off x="1297350" y="3429000"/>
            <a:ext cx="4693329" cy="3128899"/>
          </a:xfrm>
          <a:prstGeom prst="rect">
            <a:avLst/>
          </a:prstGeom>
          <a:noFill/>
          <a:ln>
            <a:noFill/>
          </a:ln>
        </p:spPr>
      </p:pic>
      <p:pic>
        <p:nvPicPr>
          <p:cNvPr id="413" name="Google Shape;413;p1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953874" y="3245576"/>
            <a:ext cx="3029350" cy="33123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6"/>
          <p:cNvSpPr txBox="1">
            <a:spLocks noGrp="1"/>
          </p:cNvSpPr>
          <p:nvPr>
            <p:ph type="title"/>
          </p:nvPr>
        </p:nvSpPr>
        <p:spPr>
          <a:xfrm>
            <a:off x="320754" y="432100"/>
            <a:ext cx="7416900" cy="10221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800"/>
              <a:buNone/>
            </a:pPr>
            <a:r>
              <a:rPr lang="es">
                <a:latin typeface="Trebuchet MS"/>
                <a:ea typeface="Trebuchet MS"/>
                <a:cs typeface="Trebuchet MS"/>
                <a:sym typeface="Trebuchet MS"/>
              </a:rPr>
              <a:t>Denver Meadows</a:t>
            </a:r>
            <a:endParaRPr>
              <a:latin typeface="Trebuchet MS"/>
              <a:ea typeface="Trebuchet MS"/>
              <a:cs typeface="Trebuchet MS"/>
              <a:sym typeface="Trebuchet MS"/>
            </a:endParaRPr>
          </a:p>
        </p:txBody>
      </p:sp>
      <p:pic>
        <p:nvPicPr>
          <p:cNvPr id="419" name="Google Shape;419;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11725" y="1809050"/>
            <a:ext cx="6259277" cy="46390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7"/>
          <p:cNvSpPr txBox="1"/>
          <p:nvPr/>
        </p:nvSpPr>
        <p:spPr>
          <a:xfrm>
            <a:off x="285350" y="1541375"/>
            <a:ext cx="3258300" cy="835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 sz="2400" b="0" i="0" u="none" strike="noStrike" cap="none">
                <a:solidFill>
                  <a:srgbClr val="000000"/>
                </a:solidFill>
                <a:latin typeface="Arial"/>
                <a:ea typeface="Arial"/>
                <a:cs typeface="Arial"/>
                <a:sym typeface="Arial"/>
              </a:rPr>
              <a:t>When we don’t act</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rgbClr val="000000"/>
              </a:solidFill>
              <a:latin typeface="Arial"/>
              <a:ea typeface="Arial"/>
              <a:cs typeface="Arial"/>
              <a:sym typeface="Arial"/>
            </a:endParaRPr>
          </a:p>
        </p:txBody>
      </p:sp>
      <p:sp>
        <p:nvSpPr>
          <p:cNvPr id="425" name="Google Shape;425;p17"/>
          <p:cNvSpPr txBox="1"/>
          <p:nvPr/>
        </p:nvSpPr>
        <p:spPr>
          <a:xfrm>
            <a:off x="220250" y="4447875"/>
            <a:ext cx="3388500" cy="621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 sz="2400" b="0" i="0" u="none" strike="noStrike" cap="none">
                <a:solidFill>
                  <a:srgbClr val="000000"/>
                </a:solidFill>
                <a:latin typeface="Arial"/>
                <a:ea typeface="Arial"/>
                <a:cs typeface="Arial"/>
                <a:sym typeface="Arial"/>
              </a:rPr>
              <a:t>When we act together</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rgbClr val="000000"/>
              </a:solidFill>
              <a:latin typeface="Arial"/>
              <a:ea typeface="Arial"/>
              <a:cs typeface="Arial"/>
              <a:sym typeface="Arial"/>
            </a:endParaRPr>
          </a:p>
        </p:txBody>
      </p:sp>
      <p:pic>
        <p:nvPicPr>
          <p:cNvPr id="426" name="Google Shape;426;p17"/>
          <p:cNvPicPr preferRelativeResize="0"/>
          <p:nvPr/>
        </p:nvPicPr>
        <p:blipFill rotWithShape="1">
          <a:blip r:embed="rId3">
            <a:alphaModFix/>
          </a:blip>
          <a:srcRect/>
          <a:stretch/>
        </p:blipFill>
        <p:spPr>
          <a:xfrm>
            <a:off x="3701676" y="266394"/>
            <a:ext cx="4230783" cy="2689967"/>
          </a:xfrm>
          <a:prstGeom prst="rect">
            <a:avLst/>
          </a:prstGeom>
          <a:noFill/>
          <a:ln>
            <a:noFill/>
          </a:ln>
        </p:spPr>
      </p:pic>
      <p:pic>
        <p:nvPicPr>
          <p:cNvPr id="427" name="Google Shape;427;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766000" y="3229563"/>
            <a:ext cx="4395375" cy="2349075"/>
          </a:xfrm>
          <a:prstGeom prst="rect">
            <a:avLst/>
          </a:prstGeom>
          <a:noFill/>
          <a:ln>
            <a:noFill/>
          </a:ln>
        </p:spPr>
      </p:pic>
      <p:sp>
        <p:nvSpPr>
          <p:cNvPr id="428" name="Google Shape;428;p17"/>
          <p:cNvSpPr txBox="1"/>
          <p:nvPr/>
        </p:nvSpPr>
        <p:spPr>
          <a:xfrm>
            <a:off x="8065000" y="5998075"/>
            <a:ext cx="2801700" cy="62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sp>
        <p:nvSpPr>
          <p:cNvPr id="429" name="Google Shape;429;p17"/>
          <p:cNvSpPr txBox="1"/>
          <p:nvPr/>
        </p:nvSpPr>
        <p:spPr>
          <a:xfrm>
            <a:off x="4280700" y="5935350"/>
            <a:ext cx="3630600" cy="54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 sz="2400" b="0" i="0" u="none" strike="noStrike" cap="none">
                <a:solidFill>
                  <a:srgbClr val="000000"/>
                </a:solidFill>
                <a:latin typeface="Arial"/>
                <a:ea typeface="Arial"/>
                <a:cs typeface="Arial"/>
                <a:sym typeface="Arial"/>
              </a:rPr>
              <a:t>Organize! / </a:t>
            </a:r>
            <a:r>
              <a:rPr lang="es" sz="2400" b="0" i="0" u="none" strike="noStrike" cap="none">
                <a:solidFill>
                  <a:schemeClr val="dk1"/>
                </a:solidFill>
                <a:latin typeface="Arial"/>
                <a:ea typeface="Arial"/>
                <a:cs typeface="Arial"/>
                <a:sym typeface="Arial"/>
              </a:rPr>
              <a:t>¡Organizar!</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7"/>
          <p:cNvSpPr txBox="1"/>
          <p:nvPr/>
        </p:nvSpPr>
        <p:spPr>
          <a:xfrm>
            <a:off x="8221250" y="1597775"/>
            <a:ext cx="3519300" cy="77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 sz="2400" b="0" i="1" u="none" strike="noStrike" cap="none">
                <a:solidFill>
                  <a:srgbClr val="F1592A"/>
                </a:solidFill>
                <a:latin typeface="Arial"/>
                <a:ea typeface="Arial"/>
                <a:cs typeface="Arial"/>
                <a:sym typeface="Arial"/>
              </a:rPr>
              <a:t>Cuando no actuamos </a:t>
            </a:r>
            <a:endParaRPr sz="1400" b="0" i="0" u="none" strike="noStrike" cap="none">
              <a:solidFill>
                <a:srgbClr val="F1592A"/>
              </a:solidFill>
              <a:latin typeface="Arial"/>
              <a:ea typeface="Arial"/>
              <a:cs typeface="Arial"/>
              <a:sym typeface="Arial"/>
            </a:endParaRPr>
          </a:p>
        </p:txBody>
      </p:sp>
      <p:sp>
        <p:nvSpPr>
          <p:cNvPr id="431" name="Google Shape;431;p17"/>
          <p:cNvSpPr txBox="1"/>
          <p:nvPr/>
        </p:nvSpPr>
        <p:spPr>
          <a:xfrm>
            <a:off x="8318625" y="4447875"/>
            <a:ext cx="3630600" cy="62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 sz="2400" b="0" i="1" u="none" strike="noStrike" cap="none">
                <a:solidFill>
                  <a:srgbClr val="F1592A"/>
                </a:solidFill>
                <a:latin typeface="Arial"/>
                <a:ea typeface="Arial"/>
                <a:cs typeface="Arial"/>
                <a:sym typeface="Arial"/>
              </a:rPr>
              <a:t>Cuando actuamos juntos</a:t>
            </a:r>
            <a:endParaRPr sz="2400" b="0" i="1" u="none" strike="noStrike" cap="none">
              <a:solidFill>
                <a:srgbClr val="F1592A"/>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8"/>
          <p:cNvSpPr txBox="1">
            <a:spLocks noGrp="1"/>
          </p:cNvSpPr>
          <p:nvPr>
            <p:ph type="title"/>
          </p:nvPr>
        </p:nvSpPr>
        <p:spPr>
          <a:xfrm>
            <a:off x="5884723" y="1741425"/>
            <a:ext cx="6072000" cy="9873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800"/>
              <a:buNone/>
            </a:pPr>
            <a:r>
              <a:rPr lang="es">
                <a:latin typeface="Trebuchet MS"/>
                <a:ea typeface="Trebuchet MS"/>
                <a:cs typeface="Trebuchet MS"/>
                <a:sym typeface="Trebuchet MS"/>
              </a:rPr>
              <a:t>Denver Meadows</a:t>
            </a:r>
            <a:endParaRPr>
              <a:latin typeface="Trebuchet MS"/>
              <a:ea typeface="Trebuchet MS"/>
              <a:cs typeface="Trebuchet MS"/>
              <a:sym typeface="Trebuchet MS"/>
            </a:endParaRPr>
          </a:p>
        </p:txBody>
      </p:sp>
      <p:pic>
        <p:nvPicPr>
          <p:cNvPr id="437" name="Google Shape;437;p18"/>
          <p:cNvPicPr preferRelativeResize="0"/>
          <p:nvPr/>
        </p:nvPicPr>
        <p:blipFill rotWithShape="1">
          <a:blip r:embed="rId3">
            <a:alphaModFix/>
          </a:blip>
          <a:srcRect/>
          <a:stretch/>
        </p:blipFill>
        <p:spPr>
          <a:xfrm>
            <a:off x="5486400" y="3436050"/>
            <a:ext cx="6622325" cy="3063475"/>
          </a:xfrm>
          <a:prstGeom prst="rect">
            <a:avLst/>
          </a:prstGeom>
          <a:noFill/>
          <a:ln>
            <a:noFill/>
          </a:ln>
        </p:spPr>
      </p:pic>
      <p:pic>
        <p:nvPicPr>
          <p:cNvPr id="438" name="Google Shape;438;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1000" y="889450"/>
            <a:ext cx="5256225" cy="3505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9"/>
          <p:cNvSpPr txBox="1">
            <a:spLocks noGrp="1"/>
          </p:cNvSpPr>
          <p:nvPr>
            <p:ph type="title"/>
          </p:nvPr>
        </p:nvSpPr>
        <p:spPr>
          <a:xfrm>
            <a:off x="677334" y="185775"/>
            <a:ext cx="8596800" cy="1320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Corbel"/>
              <a:buNone/>
            </a:pPr>
            <a:r>
              <a:rPr lang="es" sz="4000" b="1"/>
              <a:t>Porque estamos Aqui? </a:t>
            </a:r>
            <a:endParaRPr sz="4000" b="1"/>
          </a:p>
          <a:p>
            <a:pPr marL="0" marR="0" lvl="0" indent="0" algn="ctr" rtl="0">
              <a:lnSpc>
                <a:spcPct val="100000"/>
              </a:lnSpc>
              <a:spcBef>
                <a:spcPts val="0"/>
              </a:spcBef>
              <a:spcAft>
                <a:spcPts val="0"/>
              </a:spcAft>
              <a:buClr>
                <a:schemeClr val="dk1"/>
              </a:buClr>
              <a:buSzPts val="4000"/>
              <a:buFont typeface="Corbel"/>
              <a:buNone/>
            </a:pPr>
            <a:r>
              <a:rPr lang="es" sz="4000" b="1"/>
              <a:t>Why are we Here?</a:t>
            </a:r>
            <a:endParaRPr sz="4000" b="1" i="0" u="none" strike="noStrike" cap="none">
              <a:solidFill>
                <a:schemeClr val="dk1"/>
              </a:solidFill>
            </a:endParaRPr>
          </a:p>
        </p:txBody>
      </p:sp>
      <p:sp>
        <p:nvSpPr>
          <p:cNvPr id="444" name="Google Shape;444;p19"/>
          <p:cNvSpPr txBox="1">
            <a:spLocks noGrp="1"/>
          </p:cNvSpPr>
          <p:nvPr>
            <p:ph type="body" idx="1"/>
          </p:nvPr>
        </p:nvSpPr>
        <p:spPr>
          <a:xfrm>
            <a:off x="677334" y="1685414"/>
            <a:ext cx="8596800" cy="3880800"/>
          </a:xfrm>
          <a:prstGeom prst="rect">
            <a:avLst/>
          </a:prstGeom>
          <a:noFill/>
          <a:ln>
            <a:noFill/>
          </a:ln>
        </p:spPr>
        <p:txBody>
          <a:bodyPr spcFirstLastPara="1" wrap="square" lIns="91425" tIns="45700" rIns="91425" bIns="45700" anchor="t" anchorCtr="0">
            <a:noAutofit/>
          </a:bodyPr>
          <a:lstStyle/>
          <a:p>
            <a:pPr marL="457200" marR="0" lvl="0" indent="-374650" algn="l" rtl="0">
              <a:lnSpc>
                <a:spcPct val="100000"/>
              </a:lnSpc>
              <a:spcBef>
                <a:spcPts val="1044"/>
              </a:spcBef>
              <a:spcAft>
                <a:spcPts val="0"/>
              </a:spcAft>
              <a:buSzPts val="2300"/>
              <a:buChar char="●"/>
            </a:pPr>
            <a:r>
              <a:rPr lang="es" sz="2300" i="0" u="none" strike="noStrike" cap="none">
                <a:solidFill>
                  <a:schemeClr val="dk1"/>
                </a:solidFill>
              </a:rPr>
              <a:t>Que </a:t>
            </a:r>
            <a:r>
              <a:rPr lang="es" sz="2300">
                <a:solidFill>
                  <a:schemeClr val="dk1"/>
                </a:solidFill>
              </a:rPr>
              <a:t>pasaria si no tomamos acción? </a:t>
            </a:r>
            <a:r>
              <a:rPr lang="es" sz="2300"/>
              <a:t>What is at stake if we don’t take action?</a:t>
            </a:r>
            <a:endParaRPr sz="2300"/>
          </a:p>
          <a:p>
            <a:pPr marL="457200" marR="0" lvl="0" indent="-374650" algn="l" rtl="0">
              <a:lnSpc>
                <a:spcPct val="100000"/>
              </a:lnSpc>
              <a:spcBef>
                <a:spcPts val="0"/>
              </a:spcBef>
              <a:spcAft>
                <a:spcPts val="0"/>
              </a:spcAft>
              <a:buClr>
                <a:srgbClr val="F1592A"/>
              </a:buClr>
              <a:buSzPts val="2300"/>
              <a:buChar char="●"/>
            </a:pPr>
            <a:r>
              <a:rPr lang="es" sz="2300" i="1">
                <a:solidFill>
                  <a:srgbClr val="F1592A"/>
                </a:solidFill>
              </a:rPr>
              <a:t>Cuáles acciones puedo tomar para proteger a mi comunidad? What are some actions I can take to protect my community?</a:t>
            </a:r>
            <a:endParaRPr sz="2300" i="1">
              <a:solidFill>
                <a:srgbClr val="F1592A"/>
              </a:solidFill>
            </a:endParaRPr>
          </a:p>
          <a:p>
            <a:pPr marL="0" marR="0" lvl="0" indent="0" algn="l" rtl="0">
              <a:lnSpc>
                <a:spcPct val="100000"/>
              </a:lnSpc>
              <a:spcBef>
                <a:spcPts val="1044"/>
              </a:spcBef>
              <a:spcAft>
                <a:spcPts val="0"/>
              </a:spcAft>
              <a:buSzPts val="1500"/>
              <a:buNone/>
            </a:pPr>
            <a:endParaRPr sz="2300" i="0" u="none" strike="noStrike" cap="none">
              <a:solidFill>
                <a:schemeClr val="dk1"/>
              </a:solidFill>
            </a:endParaRPr>
          </a:p>
        </p:txBody>
      </p:sp>
      <p:pic>
        <p:nvPicPr>
          <p:cNvPr id="445" name="Google Shape;445;p19" descr="C:\Users\Andrea\AppData\Local\Microsoft\Windows\INetCache\Content.Word\protest 2.jpg"/>
          <p:cNvPicPr preferRelativeResize="0"/>
          <p:nvPr/>
        </p:nvPicPr>
        <p:blipFill rotWithShape="1">
          <a:blip r:embed="rId3" cstate="screen">
            <a:alphaModFix/>
            <a:extLst>
              <a:ext uri="{28A0092B-C50C-407E-A947-70E740481C1C}">
                <a14:useLocalDpi xmlns:a14="http://schemas.microsoft.com/office/drawing/2010/main"/>
              </a:ext>
            </a:extLst>
          </a:blip>
          <a:srcRect l="-1748"/>
          <a:stretch/>
        </p:blipFill>
        <p:spPr>
          <a:xfrm>
            <a:off x="7127374" y="3644138"/>
            <a:ext cx="2892575" cy="2988024"/>
          </a:xfrm>
          <a:prstGeom prst="rect">
            <a:avLst/>
          </a:prstGeom>
          <a:noFill/>
          <a:ln>
            <a:noFill/>
          </a:ln>
        </p:spPr>
      </p:pic>
      <p:pic>
        <p:nvPicPr>
          <p:cNvPr id="446" name="Google Shape;446;p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225599" y="3937554"/>
            <a:ext cx="4605695" cy="24012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
          <p:cNvSpPr txBox="1">
            <a:spLocks noGrp="1"/>
          </p:cNvSpPr>
          <p:nvPr>
            <p:ph type="title"/>
          </p:nvPr>
        </p:nvSpPr>
        <p:spPr>
          <a:xfrm>
            <a:off x="415650" y="154559"/>
            <a:ext cx="11360700" cy="15828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800"/>
              <a:buNone/>
            </a:pPr>
            <a:r>
              <a:rPr lang="es"/>
              <a:t>Community Agreements </a:t>
            </a:r>
            <a:endParaRPr/>
          </a:p>
          <a:p>
            <a:pPr marL="0" lvl="0" indent="0" algn="l" rtl="0">
              <a:lnSpc>
                <a:spcPct val="100000"/>
              </a:lnSpc>
              <a:spcBef>
                <a:spcPts val="0"/>
              </a:spcBef>
              <a:spcAft>
                <a:spcPts val="0"/>
              </a:spcAft>
              <a:buSzPts val="4800"/>
              <a:buNone/>
            </a:pPr>
            <a:r>
              <a:rPr lang="es" i="1">
                <a:solidFill>
                  <a:srgbClr val="F1592A"/>
                </a:solidFill>
              </a:rPr>
              <a:t>Acuerdos Comunitarios</a:t>
            </a:r>
            <a:endParaRPr i="1">
              <a:solidFill>
                <a:srgbClr val="F1592A"/>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4800"/>
              <a:buNone/>
            </a:pPr>
            <a:endParaRPr/>
          </a:p>
        </p:txBody>
      </p:sp>
      <p:sp>
        <p:nvSpPr>
          <p:cNvPr id="299" name="Google Shape;299;p2"/>
          <p:cNvSpPr txBox="1">
            <a:spLocks noGrp="1"/>
          </p:cNvSpPr>
          <p:nvPr>
            <p:ph type="body" idx="1"/>
          </p:nvPr>
        </p:nvSpPr>
        <p:spPr>
          <a:xfrm>
            <a:off x="415650" y="1778450"/>
            <a:ext cx="5957700" cy="4608600"/>
          </a:xfrm>
          <a:prstGeom prst="rect">
            <a:avLst/>
          </a:prstGeom>
          <a:noFill/>
          <a:ln>
            <a:noFill/>
          </a:ln>
        </p:spPr>
        <p:txBody>
          <a:bodyPr spcFirstLastPara="1" wrap="square" lIns="121900" tIns="121900" rIns="121900" bIns="121900" anchor="t" anchorCtr="0">
            <a:noAutofit/>
          </a:bodyPr>
          <a:lstStyle/>
          <a:p>
            <a:pPr marL="457200" lvl="0" indent="-374650" algn="l" rtl="0">
              <a:lnSpc>
                <a:spcPct val="115000"/>
              </a:lnSpc>
              <a:spcBef>
                <a:spcPts val="0"/>
              </a:spcBef>
              <a:spcAft>
                <a:spcPts val="0"/>
              </a:spcAft>
              <a:buSzPts val="2300"/>
              <a:buChar char="●"/>
            </a:pPr>
            <a:r>
              <a:rPr lang="es" sz="2300"/>
              <a:t>Microphones will be muted</a:t>
            </a:r>
            <a:endParaRPr sz="2300"/>
          </a:p>
          <a:p>
            <a:pPr marL="457200" lvl="0" indent="-374650" algn="l" rtl="0">
              <a:lnSpc>
                <a:spcPct val="115000"/>
              </a:lnSpc>
              <a:spcBef>
                <a:spcPts val="0"/>
              </a:spcBef>
              <a:spcAft>
                <a:spcPts val="0"/>
              </a:spcAft>
              <a:buSzPts val="2300"/>
              <a:buChar char="●"/>
            </a:pPr>
            <a:r>
              <a:rPr lang="es" sz="2300"/>
              <a:t>This training will be recorded and sent to you</a:t>
            </a:r>
            <a:endParaRPr sz="2300"/>
          </a:p>
          <a:p>
            <a:pPr marL="457200" lvl="0" indent="-374650" algn="l" rtl="0">
              <a:lnSpc>
                <a:spcPct val="115000"/>
              </a:lnSpc>
              <a:spcBef>
                <a:spcPts val="0"/>
              </a:spcBef>
              <a:spcAft>
                <a:spcPts val="0"/>
              </a:spcAft>
              <a:buSzPts val="2300"/>
              <a:buChar char="●"/>
            </a:pPr>
            <a:r>
              <a:rPr lang="es" sz="2300"/>
              <a:t>The presentation will be available to you</a:t>
            </a:r>
            <a:endParaRPr sz="2300"/>
          </a:p>
          <a:p>
            <a:pPr marL="457200" lvl="0" indent="-374650" algn="l" rtl="0">
              <a:lnSpc>
                <a:spcPct val="115000"/>
              </a:lnSpc>
              <a:spcBef>
                <a:spcPts val="0"/>
              </a:spcBef>
              <a:spcAft>
                <a:spcPts val="0"/>
              </a:spcAft>
              <a:buSzPts val="2300"/>
              <a:buChar char="●"/>
            </a:pPr>
            <a:r>
              <a:rPr lang="es" sz="2300"/>
              <a:t>Chat moderators will identify themselves on chat </a:t>
            </a:r>
            <a:endParaRPr sz="2300"/>
          </a:p>
          <a:p>
            <a:pPr marL="457200" lvl="0" indent="-374650" algn="l" rtl="0">
              <a:lnSpc>
                <a:spcPct val="115000"/>
              </a:lnSpc>
              <a:spcBef>
                <a:spcPts val="0"/>
              </a:spcBef>
              <a:spcAft>
                <a:spcPts val="0"/>
              </a:spcAft>
              <a:buSzPts val="2300"/>
              <a:buChar char="●"/>
            </a:pPr>
            <a:r>
              <a:rPr lang="es" sz="2300"/>
              <a:t>Interpretation Tool &amp; Back Up Line</a:t>
            </a:r>
            <a:endParaRPr sz="2300"/>
          </a:p>
          <a:p>
            <a:pPr marL="457200" lvl="0" indent="-374650" algn="l" rtl="0">
              <a:lnSpc>
                <a:spcPct val="115000"/>
              </a:lnSpc>
              <a:spcBef>
                <a:spcPts val="0"/>
              </a:spcBef>
              <a:spcAft>
                <a:spcPts val="0"/>
              </a:spcAft>
              <a:buSzPts val="2300"/>
              <a:buChar char="●"/>
            </a:pPr>
            <a:r>
              <a:rPr lang="es" sz="2300"/>
              <a:t>Please be respectful on the chat- no profanity, no slurs, no hate speech (this behavior can result in loss of chat privileges or removal from the training)</a:t>
            </a:r>
            <a:endParaRPr sz="2300"/>
          </a:p>
          <a:p>
            <a:pPr marL="457200" lvl="0" indent="0" algn="l" rtl="0">
              <a:lnSpc>
                <a:spcPct val="115000"/>
              </a:lnSpc>
              <a:spcBef>
                <a:spcPts val="2100"/>
              </a:spcBef>
              <a:spcAft>
                <a:spcPts val="0"/>
              </a:spcAft>
              <a:buSzPts val="2400"/>
              <a:buNone/>
            </a:pPr>
            <a:endParaRPr sz="2300"/>
          </a:p>
          <a:p>
            <a:pPr marL="457200" lvl="0" indent="0" algn="l" rtl="0">
              <a:lnSpc>
                <a:spcPct val="115000"/>
              </a:lnSpc>
              <a:spcBef>
                <a:spcPts val="2100"/>
              </a:spcBef>
              <a:spcAft>
                <a:spcPts val="2100"/>
              </a:spcAft>
              <a:buSzPts val="2400"/>
              <a:buNone/>
            </a:pPr>
            <a:endParaRPr sz="2300"/>
          </a:p>
        </p:txBody>
      </p:sp>
      <p:sp>
        <p:nvSpPr>
          <p:cNvPr id="300" name="Google Shape;300;p2"/>
          <p:cNvSpPr txBox="1"/>
          <p:nvPr/>
        </p:nvSpPr>
        <p:spPr>
          <a:xfrm>
            <a:off x="6875950" y="1394450"/>
            <a:ext cx="5316000" cy="5212200"/>
          </a:xfrm>
          <a:prstGeom prst="rect">
            <a:avLst/>
          </a:prstGeom>
          <a:noFill/>
          <a:ln>
            <a:noFill/>
          </a:ln>
        </p:spPr>
        <p:txBody>
          <a:bodyPr spcFirstLastPara="1" wrap="square" lIns="91425" tIns="91425" rIns="91425" bIns="91425" anchor="t" anchorCtr="0">
            <a:noAutofit/>
          </a:bodyPr>
          <a:lstStyle/>
          <a:p>
            <a:pPr marL="457200" marR="0" lvl="0" indent="-374650" algn="l" rtl="0">
              <a:lnSpc>
                <a:spcPct val="100000"/>
              </a:lnSpc>
              <a:spcBef>
                <a:spcPts val="0"/>
              </a:spcBef>
              <a:spcAft>
                <a:spcPts val="0"/>
              </a:spcAft>
              <a:buClr>
                <a:srgbClr val="F1592A"/>
              </a:buClr>
              <a:buSzPts val="2300"/>
              <a:buFont typeface="Arial"/>
              <a:buChar char="●"/>
            </a:pPr>
            <a:r>
              <a:rPr lang="es" sz="2300" b="0" i="1" u="none" strike="noStrike" cap="none">
                <a:solidFill>
                  <a:srgbClr val="F1592A"/>
                </a:solidFill>
                <a:latin typeface="Arial"/>
                <a:ea typeface="Arial"/>
                <a:cs typeface="Arial"/>
                <a:sym typeface="Arial"/>
              </a:rPr>
              <a:t>Los micrófonos están silenciados</a:t>
            </a:r>
            <a:endParaRPr sz="2300" b="0" i="1" u="none" strike="noStrike" cap="none">
              <a:solidFill>
                <a:srgbClr val="F1592A"/>
              </a:solidFill>
              <a:latin typeface="Arial"/>
              <a:ea typeface="Arial"/>
              <a:cs typeface="Arial"/>
              <a:sym typeface="Arial"/>
            </a:endParaRPr>
          </a:p>
          <a:p>
            <a:pPr marL="457200" marR="0" lvl="0" indent="-374650" algn="l" rtl="0">
              <a:lnSpc>
                <a:spcPct val="100000"/>
              </a:lnSpc>
              <a:spcBef>
                <a:spcPts val="0"/>
              </a:spcBef>
              <a:spcAft>
                <a:spcPts val="0"/>
              </a:spcAft>
              <a:buClr>
                <a:srgbClr val="F1592A"/>
              </a:buClr>
              <a:buSzPts val="2300"/>
              <a:buFont typeface="Arial"/>
              <a:buChar char="●"/>
            </a:pPr>
            <a:r>
              <a:rPr lang="es" sz="2300" b="0" i="1" u="none" strike="noStrike" cap="none">
                <a:solidFill>
                  <a:srgbClr val="F1592A"/>
                </a:solidFill>
                <a:latin typeface="Arial"/>
                <a:ea typeface="Arial"/>
                <a:cs typeface="Arial"/>
                <a:sym typeface="Arial"/>
              </a:rPr>
              <a:t>El entrenamiento será grabado y enviado a los participantes</a:t>
            </a:r>
            <a:endParaRPr sz="2300" b="0" i="1" u="none" strike="noStrike" cap="none">
              <a:solidFill>
                <a:srgbClr val="F1592A"/>
              </a:solidFill>
              <a:latin typeface="Arial"/>
              <a:ea typeface="Arial"/>
              <a:cs typeface="Arial"/>
              <a:sym typeface="Arial"/>
            </a:endParaRPr>
          </a:p>
          <a:p>
            <a:pPr marL="457200" marR="0" lvl="0" indent="-374650" algn="l" rtl="0">
              <a:lnSpc>
                <a:spcPct val="100000"/>
              </a:lnSpc>
              <a:spcBef>
                <a:spcPts val="0"/>
              </a:spcBef>
              <a:spcAft>
                <a:spcPts val="0"/>
              </a:spcAft>
              <a:buClr>
                <a:srgbClr val="F1592A"/>
              </a:buClr>
              <a:buSzPts val="2300"/>
              <a:buFont typeface="Arial"/>
              <a:buChar char="●"/>
            </a:pPr>
            <a:r>
              <a:rPr lang="es" sz="2300" b="0" i="1" u="none" strike="noStrike" cap="none">
                <a:solidFill>
                  <a:srgbClr val="F1592A"/>
                </a:solidFill>
                <a:latin typeface="Arial"/>
                <a:ea typeface="Arial"/>
                <a:cs typeface="Arial"/>
                <a:sym typeface="Arial"/>
              </a:rPr>
              <a:t>La presentación será disponible a usted</a:t>
            </a:r>
            <a:endParaRPr sz="2300" b="0" i="1" u="none" strike="noStrike" cap="none">
              <a:solidFill>
                <a:srgbClr val="F1592A"/>
              </a:solidFill>
              <a:latin typeface="Arial"/>
              <a:ea typeface="Arial"/>
              <a:cs typeface="Arial"/>
              <a:sym typeface="Arial"/>
            </a:endParaRPr>
          </a:p>
          <a:p>
            <a:pPr marL="457200" marR="0" lvl="0" indent="-374650" algn="l" rtl="0">
              <a:lnSpc>
                <a:spcPct val="100000"/>
              </a:lnSpc>
              <a:spcBef>
                <a:spcPts val="0"/>
              </a:spcBef>
              <a:spcAft>
                <a:spcPts val="0"/>
              </a:spcAft>
              <a:buClr>
                <a:srgbClr val="F1592A"/>
              </a:buClr>
              <a:buSzPts val="2300"/>
              <a:buFont typeface="Arial"/>
              <a:buChar char="●"/>
            </a:pPr>
            <a:r>
              <a:rPr lang="es" sz="2300" b="0" i="1" u="none" strike="noStrike" cap="none">
                <a:solidFill>
                  <a:srgbClr val="F1592A"/>
                </a:solidFill>
                <a:latin typeface="Arial"/>
                <a:ea typeface="Arial"/>
                <a:cs typeface="Arial"/>
                <a:sym typeface="Arial"/>
              </a:rPr>
              <a:t>Los moderadores del chat se identificarán en el chat </a:t>
            </a:r>
            <a:endParaRPr sz="2300" b="0" i="1" u="none" strike="noStrike" cap="none">
              <a:solidFill>
                <a:srgbClr val="F1592A"/>
              </a:solidFill>
              <a:latin typeface="Arial"/>
              <a:ea typeface="Arial"/>
              <a:cs typeface="Arial"/>
              <a:sym typeface="Arial"/>
            </a:endParaRPr>
          </a:p>
          <a:p>
            <a:pPr marL="457200" marR="0" lvl="0" indent="-374650" algn="l" rtl="0">
              <a:lnSpc>
                <a:spcPct val="100000"/>
              </a:lnSpc>
              <a:spcBef>
                <a:spcPts val="0"/>
              </a:spcBef>
              <a:spcAft>
                <a:spcPts val="0"/>
              </a:spcAft>
              <a:buClr>
                <a:srgbClr val="F1592A"/>
              </a:buClr>
              <a:buSzPts val="2300"/>
              <a:buFont typeface="Arial"/>
              <a:buChar char="●"/>
            </a:pPr>
            <a:r>
              <a:rPr lang="es" sz="2300" b="0" i="1" u="none" strike="noStrike" cap="none">
                <a:solidFill>
                  <a:srgbClr val="F1592A"/>
                </a:solidFill>
                <a:latin typeface="Arial"/>
                <a:ea typeface="Arial"/>
                <a:cs typeface="Arial"/>
                <a:sym typeface="Arial"/>
              </a:rPr>
              <a:t>Herramienta de interpretación y línea de interpretación</a:t>
            </a:r>
            <a:endParaRPr sz="2300" b="0" i="1" u="none" strike="noStrike" cap="none">
              <a:solidFill>
                <a:srgbClr val="F1592A"/>
              </a:solidFill>
              <a:latin typeface="Arial"/>
              <a:ea typeface="Arial"/>
              <a:cs typeface="Arial"/>
              <a:sym typeface="Arial"/>
            </a:endParaRPr>
          </a:p>
          <a:p>
            <a:pPr marL="457200" marR="0" lvl="0" indent="-374650" algn="l" rtl="0">
              <a:lnSpc>
                <a:spcPct val="100000"/>
              </a:lnSpc>
              <a:spcBef>
                <a:spcPts val="0"/>
              </a:spcBef>
              <a:spcAft>
                <a:spcPts val="0"/>
              </a:spcAft>
              <a:buClr>
                <a:srgbClr val="F1592A"/>
              </a:buClr>
              <a:buSzPts val="2300"/>
              <a:buFont typeface="Arial"/>
              <a:buChar char="●"/>
            </a:pPr>
            <a:r>
              <a:rPr lang="es" sz="2300" b="0" i="1" u="none" strike="noStrike" cap="none">
                <a:solidFill>
                  <a:srgbClr val="F1592A"/>
                </a:solidFill>
                <a:latin typeface="Arial"/>
                <a:ea typeface="Arial"/>
                <a:cs typeface="Arial"/>
                <a:sym typeface="Arial"/>
              </a:rPr>
              <a:t>Por favor, sé respetuoso en el chat - no blasfemia, no difamación, no discurso de odio</a:t>
            </a:r>
            <a:r>
              <a:rPr lang="es" sz="1700" b="0" i="1" u="none" strike="noStrike" cap="none">
                <a:solidFill>
                  <a:srgbClr val="F1592A"/>
                </a:solidFill>
                <a:latin typeface="Arial"/>
                <a:ea typeface="Arial"/>
                <a:cs typeface="Arial"/>
                <a:sym typeface="Arial"/>
              </a:rPr>
              <a:t> </a:t>
            </a:r>
            <a:r>
              <a:rPr lang="es" sz="2000" b="0" i="1" u="none" strike="noStrike" cap="none">
                <a:solidFill>
                  <a:srgbClr val="F1592A"/>
                </a:solidFill>
                <a:latin typeface="Arial"/>
                <a:ea typeface="Arial"/>
                <a:cs typeface="Arial"/>
                <a:sym typeface="Arial"/>
              </a:rPr>
              <a:t>(este comportamiento puede provocar la pérdida de privilegios de chat o la eliminación de la capacitación)</a:t>
            </a:r>
            <a:endParaRPr sz="2000" b="0" i="1" u="none" strike="noStrike" cap="none">
              <a:solidFill>
                <a:srgbClr val="F1592A"/>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0"/>
          <p:cNvSpPr txBox="1">
            <a:spLocks noGrp="1"/>
          </p:cNvSpPr>
          <p:nvPr>
            <p:ph type="title"/>
          </p:nvPr>
        </p:nvSpPr>
        <p:spPr>
          <a:xfrm>
            <a:off x="255625" y="133500"/>
            <a:ext cx="8796900" cy="1256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s" sz="4000" b="1">
                <a:latin typeface="Trebuchet MS"/>
                <a:ea typeface="Trebuchet MS"/>
                <a:cs typeface="Trebuchet MS"/>
                <a:sym typeface="Trebuchet MS"/>
              </a:rPr>
              <a:t>Principles of Organizing</a:t>
            </a:r>
            <a:endParaRPr sz="4000" b="1">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500"/>
              <a:buFont typeface="Arial"/>
              <a:buNone/>
            </a:pPr>
            <a:r>
              <a:rPr lang="es" sz="4000" b="1" i="1">
                <a:solidFill>
                  <a:srgbClr val="F1592A"/>
                </a:solidFill>
                <a:latin typeface="Trebuchet MS"/>
                <a:ea typeface="Trebuchet MS"/>
                <a:cs typeface="Trebuchet MS"/>
                <a:sym typeface="Trebuchet MS"/>
              </a:rPr>
              <a:t>Principios de organizar</a:t>
            </a:r>
            <a:endParaRPr sz="3500" b="1" i="1">
              <a:solidFill>
                <a:srgbClr val="F1592A"/>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endParaRPr sz="4000">
              <a:latin typeface="Trebuchet MS"/>
              <a:ea typeface="Trebuchet MS"/>
              <a:cs typeface="Trebuchet MS"/>
              <a:sym typeface="Trebuchet MS"/>
            </a:endParaRPr>
          </a:p>
          <a:p>
            <a:pPr marL="0" lvl="0" indent="0" algn="l" rtl="0">
              <a:lnSpc>
                <a:spcPct val="115000"/>
              </a:lnSpc>
              <a:spcBef>
                <a:spcPts val="2100"/>
              </a:spcBef>
              <a:spcAft>
                <a:spcPts val="0"/>
              </a:spcAft>
              <a:buClr>
                <a:schemeClr val="dk1"/>
              </a:buClr>
              <a:buSzPts val="1500"/>
              <a:buFont typeface="Arial"/>
              <a:buNone/>
            </a:pPr>
            <a:endParaRPr sz="4000">
              <a:latin typeface="Trebuchet MS"/>
              <a:ea typeface="Trebuchet MS"/>
              <a:cs typeface="Trebuchet MS"/>
              <a:sym typeface="Trebuchet MS"/>
            </a:endParaRPr>
          </a:p>
          <a:p>
            <a:pPr marL="0" lvl="0" indent="0" algn="l" rtl="0">
              <a:lnSpc>
                <a:spcPct val="100000"/>
              </a:lnSpc>
              <a:spcBef>
                <a:spcPts val="2100"/>
              </a:spcBef>
              <a:spcAft>
                <a:spcPts val="0"/>
              </a:spcAft>
              <a:buSzPts val="4800"/>
              <a:buNone/>
            </a:pPr>
            <a:endParaRPr sz="4000">
              <a:solidFill>
                <a:srgbClr val="F1592A"/>
              </a:solidFill>
              <a:latin typeface="Trebuchet MS"/>
              <a:ea typeface="Trebuchet MS"/>
              <a:cs typeface="Trebuchet MS"/>
              <a:sym typeface="Trebuchet MS"/>
            </a:endParaRPr>
          </a:p>
        </p:txBody>
      </p:sp>
      <p:sp>
        <p:nvSpPr>
          <p:cNvPr id="452" name="Google Shape;452;p20"/>
          <p:cNvSpPr txBox="1">
            <a:spLocks noGrp="1"/>
          </p:cNvSpPr>
          <p:nvPr>
            <p:ph type="body" idx="1"/>
          </p:nvPr>
        </p:nvSpPr>
        <p:spPr>
          <a:xfrm>
            <a:off x="255625" y="1879200"/>
            <a:ext cx="6650700" cy="2507100"/>
          </a:xfrm>
          <a:prstGeom prst="rect">
            <a:avLst/>
          </a:prstGeom>
          <a:noFill/>
          <a:ln>
            <a:noFill/>
          </a:ln>
        </p:spPr>
        <p:txBody>
          <a:bodyPr spcFirstLastPara="1" wrap="square" lIns="121900" tIns="121900" rIns="121900" bIns="121900" anchor="t" anchorCtr="0">
            <a:noAutofit/>
          </a:bodyPr>
          <a:lstStyle/>
          <a:p>
            <a:pPr marL="609600" lvl="0" indent="-457200" algn="l" rtl="0">
              <a:lnSpc>
                <a:spcPct val="100000"/>
              </a:lnSpc>
              <a:spcBef>
                <a:spcPts val="0"/>
              </a:spcBef>
              <a:spcAft>
                <a:spcPts val="0"/>
              </a:spcAft>
              <a:buSzPts val="2400"/>
              <a:buFont typeface="Trebuchet MS"/>
              <a:buChar char="●"/>
            </a:pPr>
            <a:r>
              <a:rPr lang="es">
                <a:latin typeface="Trebuchet MS"/>
                <a:ea typeface="Trebuchet MS"/>
                <a:cs typeface="Trebuchet MS"/>
                <a:sym typeface="Trebuchet MS"/>
              </a:rPr>
              <a:t>Wins real, immediate, concrete improvements in people’s lives</a:t>
            </a:r>
            <a:endParaRPr>
              <a:latin typeface="Trebuchet MS"/>
              <a:ea typeface="Trebuchet MS"/>
              <a:cs typeface="Trebuchet MS"/>
              <a:sym typeface="Trebuchet MS"/>
            </a:endParaRPr>
          </a:p>
          <a:p>
            <a:pPr marL="609600" lvl="0" indent="-457200" algn="l" rtl="0">
              <a:lnSpc>
                <a:spcPct val="100000"/>
              </a:lnSpc>
              <a:spcBef>
                <a:spcPts val="0"/>
              </a:spcBef>
              <a:spcAft>
                <a:spcPts val="0"/>
              </a:spcAft>
              <a:buSzPts val="2400"/>
              <a:buFont typeface="Trebuchet MS"/>
              <a:buChar char="●"/>
            </a:pPr>
            <a:r>
              <a:rPr lang="es">
                <a:latin typeface="Trebuchet MS"/>
                <a:ea typeface="Trebuchet MS"/>
                <a:cs typeface="Trebuchet MS"/>
                <a:sym typeface="Trebuchet MS"/>
              </a:rPr>
              <a:t>Gives people a sense of their own power</a:t>
            </a:r>
            <a:endParaRPr>
              <a:latin typeface="Trebuchet MS"/>
              <a:ea typeface="Trebuchet MS"/>
              <a:cs typeface="Trebuchet MS"/>
              <a:sym typeface="Trebuchet MS"/>
            </a:endParaRPr>
          </a:p>
          <a:p>
            <a:pPr marL="609600" lvl="0" indent="-457200" algn="l" rtl="0">
              <a:lnSpc>
                <a:spcPct val="100000"/>
              </a:lnSpc>
              <a:spcBef>
                <a:spcPts val="0"/>
              </a:spcBef>
              <a:spcAft>
                <a:spcPts val="0"/>
              </a:spcAft>
              <a:buSzPts val="2400"/>
              <a:buFont typeface="Trebuchet MS"/>
              <a:buChar char="●"/>
            </a:pPr>
            <a:r>
              <a:rPr lang="es">
                <a:latin typeface="Trebuchet MS"/>
                <a:ea typeface="Trebuchet MS"/>
                <a:cs typeface="Trebuchet MS"/>
                <a:sym typeface="Trebuchet MS"/>
              </a:rPr>
              <a:t>Alters power relations</a:t>
            </a:r>
            <a:r>
              <a:rPr lang="es">
                <a:solidFill>
                  <a:schemeClr val="dk1"/>
                </a:solidFill>
                <a:latin typeface="Trebuchet MS"/>
                <a:ea typeface="Trebuchet MS"/>
                <a:cs typeface="Trebuchet MS"/>
                <a:sym typeface="Trebuchet MS"/>
              </a:rPr>
              <a:t> </a:t>
            </a:r>
            <a:endParaRPr sz="3000" i="1">
              <a:latin typeface="Trebuchet MS"/>
              <a:ea typeface="Trebuchet MS"/>
              <a:cs typeface="Trebuchet MS"/>
              <a:sym typeface="Trebuchet MS"/>
            </a:endParaRPr>
          </a:p>
          <a:p>
            <a:pPr marL="0" lvl="0" indent="0" algn="l" rtl="0">
              <a:lnSpc>
                <a:spcPct val="115000"/>
              </a:lnSpc>
              <a:spcBef>
                <a:spcPts val="2100"/>
              </a:spcBef>
              <a:spcAft>
                <a:spcPts val="2100"/>
              </a:spcAft>
              <a:buSzPts val="2400"/>
              <a:buNone/>
            </a:pPr>
            <a:endParaRPr/>
          </a:p>
        </p:txBody>
      </p:sp>
      <p:pic>
        <p:nvPicPr>
          <p:cNvPr id="453" name="Google Shape;453;p20"/>
          <p:cNvPicPr preferRelativeResize="0"/>
          <p:nvPr/>
        </p:nvPicPr>
        <p:blipFill rotWithShape="1">
          <a:blip r:embed="rId3">
            <a:alphaModFix/>
          </a:blip>
          <a:srcRect/>
          <a:stretch/>
        </p:blipFill>
        <p:spPr>
          <a:xfrm>
            <a:off x="1024125" y="4535425"/>
            <a:ext cx="10669051" cy="1799650"/>
          </a:xfrm>
          <a:prstGeom prst="rect">
            <a:avLst/>
          </a:prstGeom>
          <a:noFill/>
          <a:ln>
            <a:noFill/>
          </a:ln>
        </p:spPr>
      </p:pic>
      <p:sp>
        <p:nvSpPr>
          <p:cNvPr id="454" name="Google Shape;454;p20"/>
          <p:cNvSpPr txBox="1"/>
          <p:nvPr/>
        </p:nvSpPr>
        <p:spPr>
          <a:xfrm>
            <a:off x="6614175" y="1561725"/>
            <a:ext cx="5079000" cy="3303600"/>
          </a:xfrm>
          <a:prstGeom prst="rect">
            <a:avLst/>
          </a:prstGeom>
          <a:noFill/>
          <a:ln>
            <a:noFill/>
          </a:ln>
        </p:spPr>
        <p:txBody>
          <a:bodyPr spcFirstLastPara="1" wrap="square" lIns="91425" tIns="91425" rIns="91425" bIns="91425" anchor="t" anchorCtr="0">
            <a:noAutofit/>
          </a:bodyPr>
          <a:lstStyle/>
          <a:p>
            <a:pPr marL="609600" marR="0" lvl="0" indent="-463550" algn="l" rtl="0">
              <a:lnSpc>
                <a:spcPct val="100000"/>
              </a:lnSpc>
              <a:spcBef>
                <a:spcPts val="0"/>
              </a:spcBef>
              <a:spcAft>
                <a:spcPts val="0"/>
              </a:spcAft>
              <a:buClr>
                <a:srgbClr val="F1592A"/>
              </a:buClr>
              <a:buSzPts val="2500"/>
              <a:buFont typeface="Trebuchet MS"/>
              <a:buChar char="●"/>
            </a:pPr>
            <a:r>
              <a:rPr lang="es" sz="2500" b="0" i="1" u="none" strike="noStrike" cap="none">
                <a:solidFill>
                  <a:srgbClr val="F1592A"/>
                </a:solidFill>
                <a:latin typeface="Trebuchet MS"/>
                <a:ea typeface="Trebuchet MS"/>
                <a:cs typeface="Trebuchet MS"/>
                <a:sym typeface="Trebuchet MS"/>
              </a:rPr>
              <a:t>Ganamos mejoramientos reales, inmediatos, concretos en las vidas de gente </a:t>
            </a:r>
            <a:endParaRPr sz="2500" b="0" i="1" u="none" strike="noStrike" cap="none">
              <a:solidFill>
                <a:srgbClr val="F1592A"/>
              </a:solidFill>
              <a:latin typeface="Trebuchet MS"/>
              <a:ea typeface="Trebuchet MS"/>
              <a:cs typeface="Trebuchet MS"/>
              <a:sym typeface="Trebuchet MS"/>
            </a:endParaRPr>
          </a:p>
          <a:p>
            <a:pPr marL="609600" marR="0" lvl="0" indent="-463550" algn="l" rtl="0">
              <a:lnSpc>
                <a:spcPct val="100000"/>
              </a:lnSpc>
              <a:spcBef>
                <a:spcPts val="0"/>
              </a:spcBef>
              <a:spcAft>
                <a:spcPts val="0"/>
              </a:spcAft>
              <a:buClr>
                <a:srgbClr val="F1592A"/>
              </a:buClr>
              <a:buSzPts val="2500"/>
              <a:buFont typeface="Trebuchet MS"/>
              <a:buChar char="●"/>
            </a:pPr>
            <a:r>
              <a:rPr lang="es" sz="2500" b="0" i="1" u="none" strike="noStrike" cap="none">
                <a:solidFill>
                  <a:srgbClr val="F1592A"/>
                </a:solidFill>
                <a:latin typeface="Trebuchet MS"/>
                <a:ea typeface="Trebuchet MS"/>
                <a:cs typeface="Trebuchet MS"/>
                <a:sym typeface="Trebuchet MS"/>
              </a:rPr>
              <a:t>Le da a la gente un sentido de su poder propio</a:t>
            </a:r>
            <a:endParaRPr sz="2500" b="0" i="1" u="none" strike="noStrike" cap="none">
              <a:solidFill>
                <a:srgbClr val="F1592A"/>
              </a:solidFill>
              <a:latin typeface="Trebuchet MS"/>
              <a:ea typeface="Trebuchet MS"/>
              <a:cs typeface="Trebuchet MS"/>
              <a:sym typeface="Trebuchet MS"/>
            </a:endParaRPr>
          </a:p>
          <a:p>
            <a:pPr marL="609600" marR="0" lvl="0" indent="-463550" algn="l" rtl="0">
              <a:lnSpc>
                <a:spcPct val="100000"/>
              </a:lnSpc>
              <a:spcBef>
                <a:spcPts val="0"/>
              </a:spcBef>
              <a:spcAft>
                <a:spcPts val="0"/>
              </a:spcAft>
              <a:buClr>
                <a:srgbClr val="F1592A"/>
              </a:buClr>
              <a:buSzPts val="2500"/>
              <a:buFont typeface="Trebuchet MS"/>
              <a:buChar char="●"/>
            </a:pPr>
            <a:r>
              <a:rPr lang="es" sz="2500" b="0" i="1" u="none" strike="noStrike" cap="none">
                <a:solidFill>
                  <a:srgbClr val="F1592A"/>
                </a:solidFill>
                <a:latin typeface="Trebuchet MS"/>
                <a:ea typeface="Trebuchet MS"/>
                <a:cs typeface="Trebuchet MS"/>
                <a:sym typeface="Trebuchet MS"/>
              </a:rPr>
              <a:t>Cambia relaciones de poder</a:t>
            </a:r>
            <a:endParaRPr sz="1400" b="0" i="0" u="none" strike="noStrike" cap="none">
              <a:solidFill>
                <a:srgbClr val="F1592A"/>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1"/>
          <p:cNvSpPr txBox="1">
            <a:spLocks noGrp="1"/>
          </p:cNvSpPr>
          <p:nvPr>
            <p:ph type="title"/>
          </p:nvPr>
        </p:nvSpPr>
        <p:spPr>
          <a:xfrm>
            <a:off x="170050" y="133600"/>
            <a:ext cx="8796900" cy="1256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s" sz="4000" b="1">
                <a:latin typeface="Trebuchet MS"/>
                <a:ea typeface="Trebuchet MS"/>
                <a:cs typeface="Trebuchet MS"/>
                <a:sym typeface="Trebuchet MS"/>
              </a:rPr>
              <a:t>What Happens when we organize?</a:t>
            </a:r>
            <a:endParaRPr sz="4000" b="1">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500"/>
              <a:buFont typeface="Arial"/>
              <a:buNone/>
            </a:pPr>
            <a:r>
              <a:rPr lang="es" sz="4000" b="1" i="1">
                <a:solidFill>
                  <a:srgbClr val="F1592A"/>
                </a:solidFill>
                <a:latin typeface="Trebuchet MS"/>
                <a:ea typeface="Trebuchet MS"/>
                <a:cs typeface="Trebuchet MS"/>
                <a:sym typeface="Trebuchet MS"/>
              </a:rPr>
              <a:t>Que pasa cuando nos organizamos?</a:t>
            </a:r>
            <a:endParaRPr sz="3500" b="1" i="1">
              <a:solidFill>
                <a:srgbClr val="F1592A"/>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endParaRPr sz="4000">
              <a:latin typeface="Trebuchet MS"/>
              <a:ea typeface="Trebuchet MS"/>
              <a:cs typeface="Trebuchet MS"/>
              <a:sym typeface="Trebuchet MS"/>
            </a:endParaRPr>
          </a:p>
          <a:p>
            <a:pPr marL="0" lvl="0" indent="0" algn="l" rtl="0">
              <a:lnSpc>
                <a:spcPct val="115000"/>
              </a:lnSpc>
              <a:spcBef>
                <a:spcPts val="2100"/>
              </a:spcBef>
              <a:spcAft>
                <a:spcPts val="0"/>
              </a:spcAft>
              <a:buClr>
                <a:schemeClr val="dk1"/>
              </a:buClr>
              <a:buSzPts val="1500"/>
              <a:buFont typeface="Arial"/>
              <a:buNone/>
            </a:pPr>
            <a:endParaRPr sz="4000">
              <a:latin typeface="Trebuchet MS"/>
              <a:ea typeface="Trebuchet MS"/>
              <a:cs typeface="Trebuchet MS"/>
              <a:sym typeface="Trebuchet MS"/>
            </a:endParaRPr>
          </a:p>
          <a:p>
            <a:pPr marL="0" lvl="0" indent="0" algn="l" rtl="0">
              <a:lnSpc>
                <a:spcPct val="100000"/>
              </a:lnSpc>
              <a:spcBef>
                <a:spcPts val="2100"/>
              </a:spcBef>
              <a:spcAft>
                <a:spcPts val="0"/>
              </a:spcAft>
              <a:buSzPts val="4800"/>
              <a:buNone/>
            </a:pPr>
            <a:endParaRPr sz="4000">
              <a:solidFill>
                <a:srgbClr val="F1592A"/>
              </a:solidFill>
              <a:latin typeface="Trebuchet MS"/>
              <a:ea typeface="Trebuchet MS"/>
              <a:cs typeface="Trebuchet MS"/>
              <a:sym typeface="Trebuchet MS"/>
            </a:endParaRPr>
          </a:p>
        </p:txBody>
      </p:sp>
      <p:sp>
        <p:nvSpPr>
          <p:cNvPr id="460" name="Google Shape;460;p21"/>
          <p:cNvSpPr txBox="1">
            <a:spLocks noGrp="1"/>
          </p:cNvSpPr>
          <p:nvPr>
            <p:ph type="body" idx="1"/>
          </p:nvPr>
        </p:nvSpPr>
        <p:spPr>
          <a:xfrm>
            <a:off x="255625" y="1390300"/>
            <a:ext cx="11360700" cy="1426200"/>
          </a:xfrm>
          <a:prstGeom prst="rect">
            <a:avLst/>
          </a:prstGeom>
          <a:noFill/>
          <a:ln>
            <a:noFill/>
          </a:ln>
        </p:spPr>
        <p:txBody>
          <a:bodyPr spcFirstLastPara="1" wrap="square" lIns="121900" tIns="121900" rIns="121900" bIns="121900" anchor="t" anchorCtr="0">
            <a:noAutofit/>
          </a:bodyPr>
          <a:lstStyle/>
          <a:p>
            <a:pPr marL="609600" lvl="0" indent="-457200" algn="l" rtl="0">
              <a:lnSpc>
                <a:spcPct val="115000"/>
              </a:lnSpc>
              <a:spcBef>
                <a:spcPts val="0"/>
              </a:spcBef>
              <a:spcAft>
                <a:spcPts val="0"/>
              </a:spcAft>
              <a:buSzPts val="2400"/>
              <a:buFont typeface="Trebuchet MS"/>
              <a:buChar char="●"/>
            </a:pPr>
            <a:r>
              <a:rPr lang="es">
                <a:latin typeface="Trebuchet MS"/>
                <a:ea typeface="Trebuchet MS"/>
                <a:cs typeface="Trebuchet MS"/>
                <a:sym typeface="Trebuchet MS"/>
              </a:rPr>
              <a:t>HB19-1309</a:t>
            </a:r>
            <a:endParaRPr>
              <a:latin typeface="Trebuchet MS"/>
              <a:ea typeface="Trebuchet MS"/>
              <a:cs typeface="Trebuchet MS"/>
              <a:sym typeface="Trebuchet MS"/>
            </a:endParaRPr>
          </a:p>
          <a:p>
            <a:pPr marL="609600" lvl="0" indent="-457200" algn="l" rtl="0">
              <a:lnSpc>
                <a:spcPct val="115000"/>
              </a:lnSpc>
              <a:spcBef>
                <a:spcPts val="0"/>
              </a:spcBef>
              <a:spcAft>
                <a:spcPts val="0"/>
              </a:spcAft>
              <a:buSzPts val="2400"/>
              <a:buFont typeface="Trebuchet MS"/>
              <a:buChar char="●"/>
            </a:pPr>
            <a:r>
              <a:rPr lang="es">
                <a:latin typeface="Trebuchet MS"/>
                <a:ea typeface="Trebuchet MS"/>
                <a:cs typeface="Trebuchet MS"/>
                <a:sym typeface="Trebuchet MS"/>
              </a:rPr>
              <a:t>HB20-1201</a:t>
            </a:r>
            <a:endParaRPr>
              <a:latin typeface="Trebuchet MS"/>
              <a:ea typeface="Trebuchet MS"/>
              <a:cs typeface="Trebuchet MS"/>
              <a:sym typeface="Trebuchet MS"/>
            </a:endParaRPr>
          </a:p>
          <a:p>
            <a:pPr marL="609600" lvl="0" indent="-457200" algn="l" rtl="0">
              <a:lnSpc>
                <a:spcPct val="115000"/>
              </a:lnSpc>
              <a:spcBef>
                <a:spcPts val="0"/>
              </a:spcBef>
              <a:spcAft>
                <a:spcPts val="0"/>
              </a:spcAft>
              <a:buSzPts val="2400"/>
              <a:buFont typeface="Trebuchet MS"/>
              <a:buChar char="●"/>
            </a:pPr>
            <a:r>
              <a:rPr lang="es">
                <a:solidFill>
                  <a:schemeClr val="dk1"/>
                </a:solidFill>
                <a:latin typeface="Trebuchet MS"/>
                <a:ea typeface="Trebuchet MS"/>
                <a:cs typeface="Trebuchet MS"/>
                <a:sym typeface="Trebuchet MS"/>
              </a:rPr>
              <a:t>HB20-1196</a:t>
            </a:r>
            <a:endParaRPr>
              <a:solidFill>
                <a:schemeClr val="dk1"/>
              </a:solidFill>
              <a:latin typeface="Trebuchet MS"/>
              <a:ea typeface="Trebuchet MS"/>
              <a:cs typeface="Trebuchet MS"/>
              <a:sym typeface="Trebuchet MS"/>
            </a:endParaRPr>
          </a:p>
          <a:p>
            <a:pPr marL="609600" lvl="0" indent="-457200" algn="l" rtl="0">
              <a:lnSpc>
                <a:spcPct val="115000"/>
              </a:lnSpc>
              <a:spcBef>
                <a:spcPts val="0"/>
              </a:spcBef>
              <a:spcAft>
                <a:spcPts val="0"/>
              </a:spcAft>
              <a:buSzPts val="2400"/>
              <a:buFont typeface="Trebuchet MS"/>
              <a:buChar char="●"/>
            </a:pPr>
            <a:r>
              <a:rPr lang="es">
                <a:solidFill>
                  <a:schemeClr val="dk1"/>
                </a:solidFill>
                <a:latin typeface="Trebuchet MS"/>
                <a:ea typeface="Trebuchet MS"/>
                <a:cs typeface="Trebuchet MS"/>
                <a:sym typeface="Trebuchet MS"/>
              </a:rPr>
              <a:t>All of these successes and more took YEARS of organizing, of people speaking out, of protests, meetings and more!</a:t>
            </a:r>
            <a:endParaRPr>
              <a:solidFill>
                <a:schemeClr val="dk1"/>
              </a:solidFill>
              <a:latin typeface="Trebuchet MS"/>
              <a:ea typeface="Trebuchet MS"/>
              <a:cs typeface="Trebuchet MS"/>
              <a:sym typeface="Trebuchet MS"/>
            </a:endParaRPr>
          </a:p>
          <a:p>
            <a:pPr marL="609600" lvl="0" indent="-457200" algn="l" rtl="0">
              <a:lnSpc>
                <a:spcPct val="115000"/>
              </a:lnSpc>
              <a:spcBef>
                <a:spcPts val="0"/>
              </a:spcBef>
              <a:spcAft>
                <a:spcPts val="0"/>
              </a:spcAft>
              <a:buSzPts val="2400"/>
              <a:buFont typeface="Trebuchet MS"/>
              <a:buChar char="●"/>
            </a:pPr>
            <a:r>
              <a:rPr lang="es">
                <a:solidFill>
                  <a:schemeClr val="dk1"/>
                </a:solidFill>
                <a:latin typeface="Trebuchet MS"/>
                <a:ea typeface="Trebuchet MS"/>
                <a:cs typeface="Trebuchet MS"/>
                <a:sym typeface="Trebuchet MS"/>
              </a:rPr>
              <a:t>There is still work to do! Rent Control is illegal so legal help can’t fix this</a:t>
            </a:r>
            <a:endParaRPr>
              <a:solidFill>
                <a:schemeClr val="dk1"/>
              </a:solidFill>
              <a:latin typeface="Trebuchet MS"/>
              <a:ea typeface="Trebuchet MS"/>
              <a:cs typeface="Trebuchet MS"/>
              <a:sym typeface="Trebuchet MS"/>
            </a:endParaRPr>
          </a:p>
          <a:p>
            <a:pPr marL="609600" lvl="0" indent="-457200" algn="l" rtl="0">
              <a:lnSpc>
                <a:spcPct val="115000"/>
              </a:lnSpc>
              <a:spcBef>
                <a:spcPts val="0"/>
              </a:spcBef>
              <a:spcAft>
                <a:spcPts val="0"/>
              </a:spcAft>
              <a:buClr>
                <a:srgbClr val="F1592A"/>
              </a:buClr>
              <a:buSzPts val="2400"/>
              <a:buFont typeface="Trebuchet MS"/>
              <a:buChar char="●"/>
            </a:pPr>
            <a:r>
              <a:rPr lang="es" i="1">
                <a:solidFill>
                  <a:srgbClr val="F1592A"/>
                </a:solidFill>
                <a:latin typeface="Trebuchet MS"/>
                <a:ea typeface="Trebuchet MS"/>
                <a:cs typeface="Trebuchet MS"/>
                <a:sym typeface="Trebuchet MS"/>
              </a:rPr>
              <a:t>Todos estos logros tomaron años de organizar, de gente compartiendo sus historias públicamente, de juntas y mucho mas!</a:t>
            </a:r>
            <a:endParaRPr i="1">
              <a:solidFill>
                <a:srgbClr val="F1592A"/>
              </a:solidFill>
              <a:latin typeface="Trebuchet MS"/>
              <a:ea typeface="Trebuchet MS"/>
              <a:cs typeface="Trebuchet MS"/>
              <a:sym typeface="Trebuchet MS"/>
            </a:endParaRPr>
          </a:p>
          <a:p>
            <a:pPr marL="609600" lvl="0" indent="-457200" algn="l" rtl="0">
              <a:lnSpc>
                <a:spcPct val="115000"/>
              </a:lnSpc>
              <a:spcBef>
                <a:spcPts val="0"/>
              </a:spcBef>
              <a:spcAft>
                <a:spcPts val="0"/>
              </a:spcAft>
              <a:buClr>
                <a:srgbClr val="F1592A"/>
              </a:buClr>
              <a:buSzPts val="2400"/>
              <a:buFont typeface="Trebuchet MS"/>
              <a:buChar char="●"/>
            </a:pPr>
            <a:r>
              <a:rPr lang="es" i="1">
                <a:solidFill>
                  <a:srgbClr val="F1592A"/>
                </a:solidFill>
                <a:latin typeface="Trebuchet MS"/>
                <a:ea typeface="Trebuchet MS"/>
                <a:cs typeface="Trebuchet MS"/>
                <a:sym typeface="Trebuchet MS"/>
              </a:rPr>
              <a:t> Todavía hay mucho trabajo que hacer! Control de renta es ilegal entonces la ley no nos puede ayudar en eso</a:t>
            </a:r>
            <a:endParaRPr sz="3000" i="1">
              <a:solidFill>
                <a:srgbClr val="F1592A"/>
              </a:solidFill>
              <a:latin typeface="Trebuchet MS"/>
              <a:ea typeface="Trebuchet MS"/>
              <a:cs typeface="Trebuchet MS"/>
              <a:sym typeface="Trebuchet MS"/>
            </a:endParaRPr>
          </a:p>
          <a:p>
            <a:pPr marL="0" lvl="0" indent="0" algn="l" rtl="0">
              <a:lnSpc>
                <a:spcPct val="115000"/>
              </a:lnSpc>
              <a:spcBef>
                <a:spcPts val="2100"/>
              </a:spcBef>
              <a:spcAft>
                <a:spcPts val="2100"/>
              </a:spcAft>
              <a:buSzPts val="24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64"/>
        <p:cNvGrpSpPr/>
        <p:nvPr/>
      </p:nvGrpSpPr>
      <p:grpSpPr>
        <a:xfrm>
          <a:off x="0" y="0"/>
          <a:ext cx="0" cy="0"/>
          <a:chOff x="0" y="0"/>
          <a:chExt cx="0" cy="0"/>
        </a:xfrm>
      </p:grpSpPr>
      <p:sp>
        <p:nvSpPr>
          <p:cNvPr id="465" name="Google Shape;465;p22"/>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466" name="Google Shape;466;p22" descr="https://lh5.googleusercontent.com/bycoNpfE64J4L9SZ8iuvTgzbp40MG5nauwDyNTymrZ4lrcmLhvvT4c8YNCkdwUWXcbPVj3pQzh6RAHk3NFH24BRHicDsxrJBSssa66f_pDwEfEcEWAPxki8RPG9i-X2-zTRXFc42gNs"/>
          <p:cNvPicPr preferRelativeResize="0"/>
          <p:nvPr/>
        </p:nvPicPr>
        <p:blipFill rotWithShape="1">
          <a:blip r:embed="rId3" cstate="screen">
            <a:alphaModFix amt="40000"/>
            <a:extLst>
              <a:ext uri="{28A0092B-C50C-407E-A947-70E740481C1C}">
                <a14:useLocalDpi xmlns:a14="http://schemas.microsoft.com/office/drawing/2010/main"/>
              </a:ext>
            </a:extLst>
          </a:blip>
          <a:srcRect/>
          <a:stretch/>
        </p:blipFill>
        <p:spPr>
          <a:xfrm>
            <a:off x="81300" y="101601"/>
            <a:ext cx="12191980" cy="6857990"/>
          </a:xfrm>
          <a:prstGeom prst="rect">
            <a:avLst/>
          </a:prstGeom>
          <a:noFill/>
          <a:ln>
            <a:noFill/>
          </a:ln>
        </p:spPr>
      </p:pic>
      <p:sp>
        <p:nvSpPr>
          <p:cNvPr id="467" name="Google Shape;467;p22"/>
          <p:cNvSpPr txBox="1">
            <a:spLocks noGrp="1"/>
          </p:cNvSpPr>
          <p:nvPr>
            <p:ph type="title"/>
          </p:nvPr>
        </p:nvSpPr>
        <p:spPr>
          <a:xfrm>
            <a:off x="1525059" y="495300"/>
            <a:ext cx="8596800" cy="802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600"/>
              <a:buFont typeface="Trebuchet MS"/>
              <a:buNone/>
            </a:pPr>
            <a:r>
              <a:rPr lang="es" b="1"/>
              <a:t>Tactics &amp; Activities</a:t>
            </a:r>
            <a:endParaRPr/>
          </a:p>
        </p:txBody>
      </p:sp>
      <p:sp>
        <p:nvSpPr>
          <p:cNvPr id="468" name="Google Shape;468;p22"/>
          <p:cNvSpPr txBox="1">
            <a:spLocks noGrp="1"/>
          </p:cNvSpPr>
          <p:nvPr>
            <p:ph type="body" idx="1"/>
          </p:nvPr>
        </p:nvSpPr>
        <p:spPr>
          <a:xfrm>
            <a:off x="335280" y="1513840"/>
            <a:ext cx="6187500" cy="52425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440"/>
              <a:buFont typeface="Noto Sans Symbols"/>
              <a:buChar char="❑"/>
            </a:pPr>
            <a:r>
              <a:rPr lang="es">
                <a:solidFill>
                  <a:srgbClr val="FFFFFF"/>
                </a:solidFill>
              </a:rPr>
              <a:t>Grupo de Facebook,Whatsapp,Google Doc </a:t>
            </a:r>
            <a:endParaRPr/>
          </a:p>
          <a:p>
            <a:pPr marL="342900" lvl="0" indent="-342900" algn="l" rtl="0">
              <a:lnSpc>
                <a:spcPct val="90000"/>
              </a:lnSpc>
              <a:spcBef>
                <a:spcPts val="1000"/>
              </a:spcBef>
              <a:spcAft>
                <a:spcPts val="0"/>
              </a:spcAft>
              <a:buSzPts val="1440"/>
              <a:buFont typeface="Noto Sans Symbols"/>
              <a:buChar char="❑"/>
            </a:pPr>
            <a:r>
              <a:rPr lang="es">
                <a:solidFill>
                  <a:srgbClr val="FFFFFF"/>
                </a:solidFill>
              </a:rPr>
              <a:t>Crear Volantes/</a:t>
            </a:r>
            <a:r>
              <a:rPr lang="es">
                <a:solidFill>
                  <a:srgbClr val="00B0F0"/>
                </a:solidFill>
              </a:rPr>
              <a:t>Flyers</a:t>
            </a:r>
            <a:endParaRPr/>
          </a:p>
          <a:p>
            <a:pPr marL="342900" lvl="0" indent="-342900" algn="l" rtl="0">
              <a:lnSpc>
                <a:spcPct val="90000"/>
              </a:lnSpc>
              <a:spcBef>
                <a:spcPts val="1000"/>
              </a:spcBef>
              <a:spcAft>
                <a:spcPts val="0"/>
              </a:spcAft>
              <a:buSzPts val="1440"/>
              <a:buFont typeface="Noto Sans Symbols"/>
              <a:buChar char="❑"/>
            </a:pPr>
            <a:r>
              <a:rPr lang="es">
                <a:solidFill>
                  <a:srgbClr val="FFFFFF"/>
                </a:solidFill>
              </a:rPr>
              <a:t>Encuesta/</a:t>
            </a:r>
            <a:r>
              <a:rPr lang="es">
                <a:solidFill>
                  <a:srgbClr val="00B0F0"/>
                </a:solidFill>
              </a:rPr>
              <a:t>Survey</a:t>
            </a:r>
            <a:endParaRPr/>
          </a:p>
          <a:p>
            <a:pPr marL="342900" lvl="0" indent="-342900" algn="l" rtl="0">
              <a:lnSpc>
                <a:spcPct val="90000"/>
              </a:lnSpc>
              <a:spcBef>
                <a:spcPts val="1000"/>
              </a:spcBef>
              <a:spcAft>
                <a:spcPts val="0"/>
              </a:spcAft>
              <a:buSzPts val="1440"/>
              <a:buFont typeface="Noto Sans Symbols"/>
              <a:buChar char="❑"/>
            </a:pPr>
            <a:r>
              <a:rPr lang="es">
                <a:solidFill>
                  <a:srgbClr val="FFFFFF"/>
                </a:solidFill>
              </a:rPr>
              <a:t>Petición/ </a:t>
            </a:r>
            <a:r>
              <a:rPr lang="es">
                <a:solidFill>
                  <a:srgbClr val="00B0F0"/>
                </a:solidFill>
              </a:rPr>
              <a:t>Petition </a:t>
            </a:r>
            <a:endParaRPr/>
          </a:p>
          <a:p>
            <a:pPr marL="342900" lvl="0" indent="-342900" algn="l" rtl="0">
              <a:lnSpc>
                <a:spcPct val="90000"/>
              </a:lnSpc>
              <a:spcBef>
                <a:spcPts val="1000"/>
              </a:spcBef>
              <a:spcAft>
                <a:spcPts val="0"/>
              </a:spcAft>
              <a:buSzPts val="1440"/>
              <a:buFont typeface="Noto Sans Symbols"/>
              <a:buChar char="❑"/>
            </a:pPr>
            <a:r>
              <a:rPr lang="es">
                <a:solidFill>
                  <a:srgbClr val="FFFFFF"/>
                </a:solidFill>
              </a:rPr>
              <a:t>Tocar Puertas/</a:t>
            </a:r>
            <a:r>
              <a:rPr lang="es">
                <a:solidFill>
                  <a:srgbClr val="00B0F0"/>
                </a:solidFill>
              </a:rPr>
              <a:t>Door-knocking</a:t>
            </a:r>
            <a:endParaRPr/>
          </a:p>
          <a:p>
            <a:pPr marL="342900" lvl="0" indent="-342900" algn="l" rtl="0">
              <a:lnSpc>
                <a:spcPct val="90000"/>
              </a:lnSpc>
              <a:spcBef>
                <a:spcPts val="1000"/>
              </a:spcBef>
              <a:spcAft>
                <a:spcPts val="0"/>
              </a:spcAft>
              <a:buSzPts val="1440"/>
              <a:buFont typeface="Noto Sans Symbols"/>
              <a:buChar char="❑"/>
            </a:pPr>
            <a:r>
              <a:rPr lang="es">
                <a:solidFill>
                  <a:srgbClr val="FFFFFF"/>
                </a:solidFill>
              </a:rPr>
              <a:t>Uno- a- Unos/</a:t>
            </a:r>
            <a:r>
              <a:rPr lang="es">
                <a:solidFill>
                  <a:srgbClr val="00B0F0"/>
                </a:solidFill>
              </a:rPr>
              <a:t>One-on-ones</a:t>
            </a:r>
            <a:endParaRPr/>
          </a:p>
          <a:p>
            <a:pPr marL="342900" lvl="0" indent="-342900" algn="l" rtl="0">
              <a:lnSpc>
                <a:spcPct val="90000"/>
              </a:lnSpc>
              <a:spcBef>
                <a:spcPts val="1000"/>
              </a:spcBef>
              <a:spcAft>
                <a:spcPts val="0"/>
              </a:spcAft>
              <a:buSzPts val="1440"/>
              <a:buFont typeface="Noto Sans Symbols"/>
              <a:buChar char="❑"/>
            </a:pPr>
            <a:r>
              <a:rPr lang="es">
                <a:solidFill>
                  <a:srgbClr val="FFFFFF"/>
                </a:solidFill>
              </a:rPr>
              <a:t>Crear organización registrada con la ciudad/</a:t>
            </a:r>
            <a:r>
              <a:rPr lang="es">
                <a:solidFill>
                  <a:srgbClr val="00B0F0"/>
                </a:solidFill>
              </a:rPr>
              <a:t>Create registered neighborhood org with city</a:t>
            </a:r>
            <a:endParaRPr/>
          </a:p>
          <a:p>
            <a:pPr marL="342900" lvl="0" indent="-342900" algn="l" rtl="0">
              <a:lnSpc>
                <a:spcPct val="90000"/>
              </a:lnSpc>
              <a:spcBef>
                <a:spcPts val="1000"/>
              </a:spcBef>
              <a:spcAft>
                <a:spcPts val="0"/>
              </a:spcAft>
              <a:buSzPts val="1440"/>
              <a:buFont typeface="Noto Sans Symbols"/>
              <a:buChar char="❑"/>
            </a:pPr>
            <a:r>
              <a:rPr lang="es">
                <a:solidFill>
                  <a:srgbClr val="FFFFFF"/>
                </a:solidFill>
              </a:rPr>
              <a:t>Juntas Comunitarias/</a:t>
            </a:r>
            <a:r>
              <a:rPr lang="es">
                <a:solidFill>
                  <a:srgbClr val="00B0F0"/>
                </a:solidFill>
              </a:rPr>
              <a:t>Community Meetings</a:t>
            </a:r>
            <a:endParaRPr/>
          </a:p>
          <a:p>
            <a:pPr marL="285750" lvl="0" indent="-285750" algn="l" rtl="0">
              <a:lnSpc>
                <a:spcPct val="100000"/>
              </a:lnSpc>
              <a:spcBef>
                <a:spcPts val="1000"/>
              </a:spcBef>
              <a:spcAft>
                <a:spcPts val="0"/>
              </a:spcAft>
              <a:buClr>
                <a:schemeClr val="accent1"/>
              </a:buClr>
              <a:buSzPts val="1440"/>
              <a:buFont typeface="Noto Sans Symbols"/>
              <a:buChar char="❑"/>
            </a:pPr>
            <a:r>
              <a:rPr lang="es">
                <a:solidFill>
                  <a:srgbClr val="FFFFFF"/>
                </a:solidFill>
              </a:rPr>
              <a:t>Crear lista de Puntos clave/</a:t>
            </a:r>
            <a:r>
              <a:rPr lang="es">
                <a:solidFill>
                  <a:srgbClr val="00B0F0"/>
                </a:solidFill>
              </a:rPr>
              <a:t>Talking points</a:t>
            </a:r>
            <a:endParaRPr/>
          </a:p>
          <a:p>
            <a:pPr marL="285750" lvl="0" indent="-285750" algn="l" rtl="0">
              <a:lnSpc>
                <a:spcPct val="100000"/>
              </a:lnSpc>
              <a:spcBef>
                <a:spcPts val="1000"/>
              </a:spcBef>
              <a:spcAft>
                <a:spcPts val="0"/>
              </a:spcAft>
              <a:buClr>
                <a:schemeClr val="accent1"/>
              </a:buClr>
              <a:buSzPts val="1440"/>
              <a:buFont typeface="Noto Sans Symbols"/>
              <a:buChar char="❑"/>
            </a:pPr>
            <a:r>
              <a:rPr lang="es">
                <a:solidFill>
                  <a:srgbClr val="FFFFFF"/>
                </a:solidFill>
              </a:rPr>
              <a:t>Contactar Medios de Comunicación/</a:t>
            </a:r>
            <a:r>
              <a:rPr lang="es">
                <a:solidFill>
                  <a:srgbClr val="00B0F0"/>
                </a:solidFill>
              </a:rPr>
              <a:t>Media</a:t>
            </a:r>
            <a:endParaRPr/>
          </a:p>
          <a:p>
            <a:pPr marL="285750" lvl="0" indent="-285750" algn="l" rtl="0">
              <a:lnSpc>
                <a:spcPct val="100000"/>
              </a:lnSpc>
              <a:spcBef>
                <a:spcPts val="1000"/>
              </a:spcBef>
              <a:spcAft>
                <a:spcPts val="0"/>
              </a:spcAft>
              <a:buClr>
                <a:schemeClr val="accent1"/>
              </a:buClr>
              <a:buSzPts val="1440"/>
              <a:buFont typeface="Noto Sans Symbols"/>
              <a:buChar char="❑"/>
            </a:pPr>
            <a:r>
              <a:rPr lang="es">
                <a:solidFill>
                  <a:schemeClr val="lt1"/>
                </a:solidFill>
              </a:rPr>
              <a:t>Acciones Directas</a:t>
            </a:r>
            <a:r>
              <a:rPr lang="es">
                <a:solidFill>
                  <a:srgbClr val="00B0F0"/>
                </a:solidFill>
              </a:rPr>
              <a:t>/ Direct Actions</a:t>
            </a:r>
            <a:endParaRPr>
              <a:solidFill>
                <a:srgbClr val="FFFFFF"/>
              </a:solidFill>
            </a:endParaRPr>
          </a:p>
          <a:p>
            <a:pPr marL="342900" lvl="0" indent="-287020" algn="l" rtl="0">
              <a:lnSpc>
                <a:spcPct val="90000"/>
              </a:lnSpc>
              <a:spcBef>
                <a:spcPts val="1000"/>
              </a:spcBef>
              <a:spcAft>
                <a:spcPts val="0"/>
              </a:spcAft>
              <a:buSzPts val="880"/>
              <a:buNone/>
            </a:pPr>
            <a:endParaRPr sz="1100" b="1">
              <a:solidFill>
                <a:srgbClr val="FFFFFF"/>
              </a:solidFill>
            </a:endParaRPr>
          </a:p>
          <a:p>
            <a:pPr marL="342900" lvl="0" indent="-287020" algn="l" rtl="0">
              <a:lnSpc>
                <a:spcPct val="90000"/>
              </a:lnSpc>
              <a:spcBef>
                <a:spcPts val="1000"/>
              </a:spcBef>
              <a:spcAft>
                <a:spcPts val="0"/>
              </a:spcAft>
              <a:buSzPts val="880"/>
              <a:buNone/>
            </a:pPr>
            <a:endParaRPr sz="1100">
              <a:solidFill>
                <a:srgbClr val="FFFFFF"/>
              </a:solidFill>
            </a:endParaRPr>
          </a:p>
        </p:txBody>
      </p:sp>
      <p:sp>
        <p:nvSpPr>
          <p:cNvPr id="469" name="Google Shape;469;p22"/>
          <p:cNvSpPr txBox="1"/>
          <p:nvPr/>
        </p:nvSpPr>
        <p:spPr>
          <a:xfrm>
            <a:off x="7157720" y="1513840"/>
            <a:ext cx="4399200" cy="4524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1800"/>
              <a:buFont typeface="Noto Sans Symbols"/>
              <a:buChar char="❑"/>
            </a:pPr>
            <a:r>
              <a:rPr lang="es" sz="1800" b="0" i="0" u="none" strike="noStrike" cap="none">
                <a:solidFill>
                  <a:srgbClr val="FFFFFF"/>
                </a:solidFill>
                <a:latin typeface="Trebuchet MS"/>
                <a:ea typeface="Trebuchet MS"/>
                <a:cs typeface="Trebuchet MS"/>
                <a:sym typeface="Trebuchet MS"/>
              </a:rPr>
              <a:t>Residentes escribieron sus experiencias/</a:t>
            </a:r>
            <a:r>
              <a:rPr lang="es" sz="1800" b="0" i="0" u="none" strike="noStrike" cap="none">
                <a:solidFill>
                  <a:srgbClr val="00B0F0"/>
                </a:solidFill>
                <a:latin typeface="Trebuchet MS"/>
                <a:ea typeface="Trebuchet MS"/>
                <a:cs typeface="Trebuchet MS"/>
                <a:sym typeface="Trebuchet MS"/>
              </a:rPr>
              <a:t>Residents write out experiences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800"/>
              <a:buFont typeface="Noto Sans Symbols"/>
              <a:buChar char="❑"/>
            </a:pPr>
            <a:r>
              <a:rPr lang="es" sz="1800" b="0" i="0" u="none" strike="noStrike" cap="none">
                <a:solidFill>
                  <a:srgbClr val="FFFFFF"/>
                </a:solidFill>
                <a:latin typeface="Trebuchet MS"/>
                <a:ea typeface="Trebuchet MS"/>
                <a:cs typeface="Trebuchet MS"/>
                <a:sym typeface="Trebuchet MS"/>
              </a:rPr>
              <a:t>Playeras y Bandera y letreros/</a:t>
            </a:r>
            <a:r>
              <a:rPr lang="es" sz="1800" b="0" i="0" u="none" strike="noStrike" cap="none">
                <a:solidFill>
                  <a:srgbClr val="00B0F0"/>
                </a:solidFill>
                <a:latin typeface="Trebuchet MS"/>
                <a:ea typeface="Trebuchet MS"/>
                <a:cs typeface="Trebuchet MS"/>
                <a:sym typeface="Trebuchet MS"/>
              </a:rPr>
              <a:t>shirts, banners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800"/>
              <a:buFont typeface="Noto Sans Symbols"/>
              <a:buChar char="❑"/>
            </a:pPr>
            <a:r>
              <a:rPr lang="es" sz="1800" b="0" i="0" u="none" strike="noStrike" cap="none">
                <a:solidFill>
                  <a:srgbClr val="FFFFFF"/>
                </a:solidFill>
                <a:latin typeface="Trebuchet MS"/>
                <a:ea typeface="Trebuchet MS"/>
                <a:cs typeface="Trebuchet MS"/>
                <a:sym typeface="Trebuchet MS"/>
              </a:rPr>
              <a:t>Juntas con oficiales elegido/</a:t>
            </a:r>
            <a:r>
              <a:rPr lang="es" sz="1800" b="0" i="0" u="none" strike="noStrike" cap="none">
                <a:solidFill>
                  <a:srgbClr val="00B0F0"/>
                </a:solidFill>
                <a:latin typeface="Trebuchet MS"/>
                <a:ea typeface="Trebuchet MS"/>
                <a:cs typeface="Trebuchet MS"/>
                <a:sym typeface="Trebuchet MS"/>
              </a:rPr>
              <a:t>Meetings with elected officials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800"/>
              <a:buFont typeface="Noto Sans Symbols"/>
              <a:buChar char="❑"/>
            </a:pPr>
            <a:r>
              <a:rPr lang="es" sz="1800" b="0" i="0" u="none" strike="noStrike" cap="none">
                <a:solidFill>
                  <a:schemeClr val="lt1"/>
                </a:solidFill>
                <a:latin typeface="Trebuchet MS"/>
                <a:ea typeface="Trebuchet MS"/>
                <a:cs typeface="Trebuchet MS"/>
                <a:sym typeface="Trebuchet MS"/>
              </a:rPr>
              <a:t>Documentación de todo! </a:t>
            </a:r>
            <a:r>
              <a:rPr lang="es" sz="1800" b="0" i="0" u="none" strike="noStrike" cap="none">
                <a:solidFill>
                  <a:srgbClr val="00B0F0"/>
                </a:solidFill>
                <a:latin typeface="Trebuchet MS"/>
                <a:ea typeface="Trebuchet MS"/>
                <a:cs typeface="Trebuchet MS"/>
                <a:sym typeface="Trebuchet MS"/>
              </a:rPr>
              <a:t>Document everything!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800"/>
              <a:buFont typeface="Noto Sans Symbols"/>
              <a:buChar char="❑"/>
            </a:pPr>
            <a:r>
              <a:rPr lang="es" sz="1800" b="0" i="0" u="none" strike="noStrike" cap="none">
                <a:solidFill>
                  <a:schemeClr val="lt1"/>
                </a:solidFill>
                <a:latin typeface="Trebuchet MS"/>
                <a:ea typeface="Trebuchet MS"/>
                <a:cs typeface="Trebuchet MS"/>
                <a:sym typeface="Trebuchet MS"/>
              </a:rPr>
              <a:t>Desarrollo de liderazgo/</a:t>
            </a:r>
            <a:r>
              <a:rPr lang="es" sz="1800" b="0" i="0" u="none" strike="noStrike" cap="none">
                <a:solidFill>
                  <a:srgbClr val="00B0F0"/>
                </a:solidFill>
                <a:latin typeface="Trebuchet MS"/>
                <a:ea typeface="Trebuchet MS"/>
                <a:cs typeface="Trebuchet MS"/>
                <a:sym typeface="Trebuchet MS"/>
              </a:rPr>
              <a:t>Leadership Development</a:t>
            </a:r>
            <a:endParaRPr sz="1800" b="0" i="0" u="none" strike="noStrike" cap="none">
              <a:solidFill>
                <a:srgbClr val="00B0F0"/>
              </a:solidFill>
              <a:latin typeface="Trebuchet MS"/>
              <a:ea typeface="Trebuchet MS"/>
              <a:cs typeface="Trebuchet MS"/>
              <a:sym typeface="Trebuchet MS"/>
            </a:endParaRPr>
          </a:p>
          <a:p>
            <a:pPr marL="285750" marR="0" lvl="0" indent="-285750" algn="l" rtl="0">
              <a:lnSpc>
                <a:spcPct val="100000"/>
              </a:lnSpc>
              <a:spcBef>
                <a:spcPts val="0"/>
              </a:spcBef>
              <a:spcAft>
                <a:spcPts val="0"/>
              </a:spcAft>
              <a:buClr>
                <a:schemeClr val="accent1"/>
              </a:buClr>
              <a:buSzPts val="1800"/>
              <a:buFont typeface="Noto Sans Symbols"/>
              <a:buChar char="❑"/>
            </a:pPr>
            <a:r>
              <a:rPr lang="es" sz="1800" b="0" i="0" u="none" strike="noStrike" cap="none">
                <a:solidFill>
                  <a:schemeClr val="lt1"/>
                </a:solidFill>
                <a:latin typeface="Trebuchet MS"/>
                <a:ea typeface="Trebuchet MS"/>
                <a:cs typeface="Trebuchet MS"/>
                <a:sym typeface="Trebuchet MS"/>
              </a:rPr>
              <a:t>Residentes Hablaron en frente de la ciudad y oficiales elegidos/ </a:t>
            </a:r>
            <a:r>
              <a:rPr lang="es" sz="1800" b="0" i="0" u="none" strike="noStrike" cap="none">
                <a:solidFill>
                  <a:srgbClr val="00B0F0"/>
                </a:solidFill>
                <a:latin typeface="Trebuchet MS"/>
                <a:ea typeface="Trebuchet MS"/>
                <a:cs typeface="Trebuchet MS"/>
                <a:sym typeface="Trebuchet MS"/>
              </a:rPr>
              <a:t>Public</a:t>
            </a:r>
            <a:r>
              <a:rPr lang="es" sz="1800" b="0" i="0" u="none" strike="noStrike" cap="none">
                <a:solidFill>
                  <a:schemeClr val="lt1"/>
                </a:solidFill>
                <a:latin typeface="Trebuchet MS"/>
                <a:ea typeface="Trebuchet MS"/>
                <a:cs typeface="Trebuchet MS"/>
                <a:sym typeface="Trebuchet MS"/>
              </a:rPr>
              <a:t> </a:t>
            </a:r>
            <a:r>
              <a:rPr lang="es" sz="1800" b="0" i="0" u="none" strike="noStrike" cap="none">
                <a:solidFill>
                  <a:srgbClr val="00B0F0"/>
                </a:solidFill>
                <a:latin typeface="Trebuchet MS"/>
                <a:ea typeface="Trebuchet MS"/>
                <a:cs typeface="Trebuchet MS"/>
                <a:sym typeface="Trebuchet MS"/>
              </a:rPr>
              <a:t>Testimony at city council</a:t>
            </a:r>
            <a:endParaRPr sz="1800" b="0" i="0" u="none" strike="noStrike" cap="none">
              <a:solidFill>
                <a:srgbClr val="00B0F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br>
              <a:rPr lang="es" sz="1800" b="0" i="0" u="none" strike="noStrike" cap="none">
                <a:solidFill>
                  <a:schemeClr val="lt1"/>
                </a:solidFill>
                <a:latin typeface="Trebuchet MS"/>
                <a:ea typeface="Trebuchet MS"/>
                <a:cs typeface="Trebuchet MS"/>
                <a:sym typeface="Trebuchet MS"/>
              </a:rPr>
            </a:br>
            <a:endParaRPr sz="1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3"/>
          <p:cNvSpPr txBox="1">
            <a:spLocks noGrp="1"/>
          </p:cNvSpPr>
          <p:nvPr>
            <p:ph type="title"/>
          </p:nvPr>
        </p:nvSpPr>
        <p:spPr>
          <a:xfrm>
            <a:off x="352475" y="593385"/>
            <a:ext cx="11360700" cy="16881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800"/>
              <a:buNone/>
            </a:pPr>
            <a:r>
              <a:rPr lang="es" sz="4500" b="1">
                <a:latin typeface="Trebuchet MS"/>
                <a:ea typeface="Trebuchet MS"/>
                <a:cs typeface="Trebuchet MS"/>
                <a:sym typeface="Trebuchet MS"/>
              </a:rPr>
              <a:t>How can I become a 9to5 member?</a:t>
            </a:r>
            <a:endParaRPr sz="4500" b="1">
              <a:latin typeface="Trebuchet MS"/>
              <a:ea typeface="Trebuchet MS"/>
              <a:cs typeface="Trebuchet MS"/>
              <a:sym typeface="Trebuchet MS"/>
            </a:endParaRPr>
          </a:p>
          <a:p>
            <a:pPr marL="0" lvl="0" indent="0" algn="l" rtl="0">
              <a:lnSpc>
                <a:spcPct val="100000"/>
              </a:lnSpc>
              <a:spcBef>
                <a:spcPts val="0"/>
              </a:spcBef>
              <a:spcAft>
                <a:spcPts val="0"/>
              </a:spcAft>
              <a:buSzPts val="4800"/>
              <a:buNone/>
            </a:pPr>
            <a:r>
              <a:rPr lang="es" sz="4500" b="1" i="1">
                <a:solidFill>
                  <a:srgbClr val="F1592A"/>
                </a:solidFill>
                <a:latin typeface="Trebuchet MS"/>
                <a:ea typeface="Trebuchet MS"/>
                <a:cs typeface="Trebuchet MS"/>
                <a:sym typeface="Trebuchet MS"/>
              </a:rPr>
              <a:t>Como puedo ser miembro de 9to5?</a:t>
            </a:r>
            <a:endParaRPr sz="4500" b="1" i="1">
              <a:solidFill>
                <a:srgbClr val="F1592A"/>
              </a:solidFill>
              <a:latin typeface="Trebuchet MS"/>
              <a:ea typeface="Trebuchet MS"/>
              <a:cs typeface="Trebuchet MS"/>
              <a:sym typeface="Trebuchet MS"/>
            </a:endParaRPr>
          </a:p>
        </p:txBody>
      </p:sp>
      <p:sp>
        <p:nvSpPr>
          <p:cNvPr id="476" name="Google Shape;476;p23"/>
          <p:cNvSpPr txBox="1">
            <a:spLocks noGrp="1"/>
          </p:cNvSpPr>
          <p:nvPr>
            <p:ph type="body" idx="1"/>
          </p:nvPr>
        </p:nvSpPr>
        <p:spPr>
          <a:xfrm>
            <a:off x="415600" y="2458025"/>
            <a:ext cx="5042100" cy="3633900"/>
          </a:xfrm>
          <a:prstGeom prst="rect">
            <a:avLst/>
          </a:prstGeom>
          <a:noFill/>
          <a:ln>
            <a:noFill/>
          </a:ln>
        </p:spPr>
        <p:txBody>
          <a:bodyPr spcFirstLastPara="1" wrap="square" lIns="121900" tIns="121900" rIns="121900" bIns="121900" anchor="t" anchorCtr="0">
            <a:noAutofit/>
          </a:bodyPr>
          <a:lstStyle/>
          <a:p>
            <a:pPr marL="457200" lvl="0" indent="-381000" algn="l" rtl="0">
              <a:lnSpc>
                <a:spcPct val="115000"/>
              </a:lnSpc>
              <a:spcBef>
                <a:spcPts val="0"/>
              </a:spcBef>
              <a:spcAft>
                <a:spcPts val="0"/>
              </a:spcAft>
              <a:buSzPts val="2400"/>
              <a:buFont typeface="Trebuchet MS"/>
              <a:buAutoNum type="arabicPeriod"/>
            </a:pPr>
            <a:r>
              <a:rPr lang="es">
                <a:latin typeface="Trebuchet MS"/>
                <a:ea typeface="Trebuchet MS"/>
                <a:cs typeface="Trebuchet MS"/>
                <a:sym typeface="Trebuchet MS"/>
              </a:rPr>
              <a:t>Fill out the registration form!</a:t>
            </a:r>
            <a:endParaRPr>
              <a:latin typeface="Trebuchet MS"/>
              <a:ea typeface="Trebuchet MS"/>
              <a:cs typeface="Trebuchet MS"/>
              <a:sym typeface="Trebuchet MS"/>
            </a:endParaRPr>
          </a:p>
          <a:p>
            <a:pPr marL="457200" lvl="0" indent="-381000" algn="l" rtl="0">
              <a:lnSpc>
                <a:spcPct val="115000"/>
              </a:lnSpc>
              <a:spcBef>
                <a:spcPts val="0"/>
              </a:spcBef>
              <a:spcAft>
                <a:spcPts val="0"/>
              </a:spcAft>
              <a:buSzPts val="2400"/>
              <a:buFont typeface="Trebuchet MS"/>
              <a:buAutoNum type="arabicPeriod"/>
            </a:pPr>
            <a:r>
              <a:rPr lang="es">
                <a:latin typeface="Trebuchet MS"/>
                <a:ea typeface="Trebuchet MS"/>
                <a:cs typeface="Trebuchet MS"/>
                <a:sym typeface="Trebuchet MS"/>
              </a:rPr>
              <a:t>Follow us on social media</a:t>
            </a:r>
            <a:endParaRPr>
              <a:latin typeface="Trebuchet MS"/>
              <a:ea typeface="Trebuchet MS"/>
              <a:cs typeface="Trebuchet MS"/>
              <a:sym typeface="Trebuchet MS"/>
            </a:endParaRPr>
          </a:p>
          <a:p>
            <a:pPr marL="914400" lvl="1" indent="-381000" algn="l" rtl="0">
              <a:lnSpc>
                <a:spcPct val="115000"/>
              </a:lnSpc>
              <a:spcBef>
                <a:spcPts val="0"/>
              </a:spcBef>
              <a:spcAft>
                <a:spcPts val="0"/>
              </a:spcAft>
              <a:buSzPts val="2400"/>
              <a:buFont typeface="Trebuchet MS"/>
              <a:buAutoNum type="alphaLcPeriod"/>
            </a:pPr>
            <a:r>
              <a:rPr lang="es" sz="2400">
                <a:latin typeface="Trebuchet MS"/>
                <a:ea typeface="Trebuchet MS"/>
                <a:cs typeface="Trebuchet MS"/>
                <a:sym typeface="Trebuchet MS"/>
              </a:rPr>
              <a:t>Facebook: https://www.facebook.com/9to5coloradopage</a:t>
            </a:r>
            <a:endParaRPr sz="2400">
              <a:latin typeface="Trebuchet MS"/>
              <a:ea typeface="Trebuchet MS"/>
              <a:cs typeface="Trebuchet MS"/>
              <a:sym typeface="Trebuchet MS"/>
            </a:endParaRPr>
          </a:p>
          <a:p>
            <a:pPr marL="914400" lvl="1" indent="-381000" algn="l" rtl="0">
              <a:lnSpc>
                <a:spcPct val="115000"/>
              </a:lnSpc>
              <a:spcBef>
                <a:spcPts val="0"/>
              </a:spcBef>
              <a:spcAft>
                <a:spcPts val="0"/>
              </a:spcAft>
              <a:buSzPts val="2400"/>
              <a:buFont typeface="Trebuchet MS"/>
              <a:buAutoNum type="alphaLcPeriod"/>
            </a:pPr>
            <a:r>
              <a:rPr lang="es" sz="2400">
                <a:latin typeface="Trebuchet MS"/>
                <a:ea typeface="Trebuchet MS"/>
                <a:cs typeface="Trebuchet MS"/>
                <a:sym typeface="Trebuchet MS"/>
              </a:rPr>
              <a:t>Twitter:@9to5Colorado </a:t>
            </a:r>
            <a:endParaRPr sz="2400">
              <a:latin typeface="Trebuchet MS"/>
              <a:ea typeface="Trebuchet MS"/>
              <a:cs typeface="Trebuchet MS"/>
              <a:sym typeface="Trebuchet MS"/>
            </a:endParaRPr>
          </a:p>
          <a:p>
            <a:pPr marL="914400" lvl="1" indent="-381000" algn="l" rtl="0">
              <a:lnSpc>
                <a:spcPct val="115000"/>
              </a:lnSpc>
              <a:spcBef>
                <a:spcPts val="0"/>
              </a:spcBef>
              <a:spcAft>
                <a:spcPts val="0"/>
              </a:spcAft>
              <a:buSzPts val="2400"/>
              <a:buFont typeface="Trebuchet MS"/>
              <a:buAutoNum type="alphaLcPeriod"/>
            </a:pPr>
            <a:r>
              <a:rPr lang="es" sz="2400">
                <a:latin typeface="Trebuchet MS"/>
                <a:ea typeface="Trebuchet MS"/>
                <a:cs typeface="Trebuchet MS"/>
                <a:sym typeface="Trebuchet MS"/>
              </a:rPr>
              <a:t>Instagram: @9to5.colorado</a:t>
            </a:r>
            <a:endParaRPr sz="2400">
              <a:latin typeface="Trebuchet MS"/>
              <a:ea typeface="Trebuchet MS"/>
              <a:cs typeface="Trebuchet MS"/>
              <a:sym typeface="Trebuchet MS"/>
            </a:endParaRPr>
          </a:p>
          <a:p>
            <a:pPr marL="457200" lvl="0" indent="-381000" algn="l" rtl="0">
              <a:lnSpc>
                <a:spcPct val="115000"/>
              </a:lnSpc>
              <a:spcBef>
                <a:spcPts val="0"/>
              </a:spcBef>
              <a:spcAft>
                <a:spcPts val="0"/>
              </a:spcAft>
              <a:buSzPts val="2400"/>
              <a:buFont typeface="Trebuchet MS"/>
              <a:buAutoNum type="arabicPeriod"/>
            </a:pPr>
            <a:r>
              <a:rPr lang="es">
                <a:latin typeface="Trebuchet MS"/>
                <a:ea typeface="Trebuchet MS"/>
                <a:cs typeface="Trebuchet MS"/>
                <a:sym typeface="Trebuchet MS"/>
              </a:rPr>
              <a:t>Share your story!</a:t>
            </a:r>
            <a:endParaRPr>
              <a:latin typeface="Trebuchet MS"/>
              <a:ea typeface="Trebuchet MS"/>
              <a:cs typeface="Trebuchet MS"/>
              <a:sym typeface="Trebuchet MS"/>
            </a:endParaRPr>
          </a:p>
        </p:txBody>
      </p:sp>
      <p:sp>
        <p:nvSpPr>
          <p:cNvPr id="477" name="Google Shape;477;p23"/>
          <p:cNvSpPr txBox="1"/>
          <p:nvPr/>
        </p:nvSpPr>
        <p:spPr>
          <a:xfrm>
            <a:off x="7450450" y="2549325"/>
            <a:ext cx="4480800" cy="33033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Trebuchet MS"/>
              <a:buAutoNum type="arabicPeriod"/>
            </a:pPr>
            <a:r>
              <a:rPr lang="es" sz="2400" b="0" i="0" u="none" strike="noStrike" cap="none">
                <a:solidFill>
                  <a:srgbClr val="000000"/>
                </a:solidFill>
                <a:latin typeface="Trebuchet MS"/>
                <a:ea typeface="Trebuchet MS"/>
                <a:cs typeface="Trebuchet MS"/>
                <a:sym typeface="Trebuchet MS"/>
              </a:rPr>
              <a:t>¡Complete el formulario de registro!</a:t>
            </a:r>
            <a:endParaRPr sz="2400" b="0" i="0" u="none" strike="noStrike" cap="none">
              <a:solidFill>
                <a:srgbClr val="000000"/>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000000"/>
              </a:buClr>
              <a:buSzPts val="2400"/>
              <a:buFont typeface="Trebuchet MS"/>
              <a:buAutoNum type="arabicPeriod"/>
            </a:pPr>
            <a:r>
              <a:rPr lang="es" sz="2400" b="0" i="0" u="none" strike="noStrike" cap="none">
                <a:solidFill>
                  <a:srgbClr val="000000"/>
                </a:solidFill>
                <a:latin typeface="Trebuchet MS"/>
                <a:ea typeface="Trebuchet MS"/>
                <a:cs typeface="Trebuchet MS"/>
                <a:sym typeface="Trebuchet MS"/>
              </a:rPr>
              <a:t>Síguenos en las redes sociales</a:t>
            </a:r>
            <a:endParaRPr sz="2400" b="0" i="0" u="none" strike="noStrike" cap="none">
              <a:solidFill>
                <a:srgbClr val="000000"/>
              </a:solidFill>
              <a:latin typeface="Trebuchet MS"/>
              <a:ea typeface="Trebuchet MS"/>
              <a:cs typeface="Trebuchet MS"/>
              <a:sym typeface="Trebuchet MS"/>
            </a:endParaRPr>
          </a:p>
          <a:p>
            <a:pPr marL="0" marR="0" lvl="0" indent="457200" algn="l" rtl="0">
              <a:lnSpc>
                <a:spcPct val="100000"/>
              </a:lnSpc>
              <a:spcBef>
                <a:spcPts val="0"/>
              </a:spcBef>
              <a:spcAft>
                <a:spcPts val="0"/>
              </a:spcAft>
              <a:buClr>
                <a:schemeClr val="dk1"/>
              </a:buClr>
              <a:buSzPts val="1100"/>
              <a:buFont typeface="Arial"/>
              <a:buNone/>
            </a:pPr>
            <a:r>
              <a:rPr lang="es" sz="2400" b="0" i="0" u="none" strike="noStrike" cap="none">
                <a:solidFill>
                  <a:srgbClr val="000000"/>
                </a:solidFill>
                <a:latin typeface="Trebuchet MS"/>
                <a:ea typeface="Trebuchet MS"/>
                <a:cs typeface="Trebuchet MS"/>
                <a:sym typeface="Trebuchet MS"/>
              </a:rPr>
              <a:t>Facebook:https://www.facebook.com/9to5coloradopage/</a:t>
            </a:r>
            <a:endParaRPr sz="2400" b="0" i="0" u="none" strike="noStrike" cap="none">
              <a:solidFill>
                <a:srgbClr val="000000"/>
              </a:solidFill>
              <a:latin typeface="Trebuchet MS"/>
              <a:ea typeface="Trebuchet MS"/>
              <a:cs typeface="Trebuchet MS"/>
              <a:sym typeface="Trebuchet MS"/>
            </a:endParaRPr>
          </a:p>
          <a:p>
            <a:pPr marL="0" marR="0" lvl="0" indent="457200" algn="l" rtl="0">
              <a:lnSpc>
                <a:spcPct val="100000"/>
              </a:lnSpc>
              <a:spcBef>
                <a:spcPts val="0"/>
              </a:spcBef>
              <a:spcAft>
                <a:spcPts val="0"/>
              </a:spcAft>
              <a:buClr>
                <a:schemeClr val="dk1"/>
              </a:buClr>
              <a:buSzPts val="1100"/>
              <a:buFont typeface="Arial"/>
              <a:buNone/>
            </a:pPr>
            <a:r>
              <a:rPr lang="es" sz="2400" b="0" i="0" u="none" strike="noStrike" cap="none">
                <a:solidFill>
                  <a:srgbClr val="000000"/>
                </a:solidFill>
                <a:latin typeface="Trebuchet MS"/>
                <a:ea typeface="Trebuchet MS"/>
                <a:cs typeface="Trebuchet MS"/>
                <a:sym typeface="Trebuchet MS"/>
              </a:rPr>
              <a:t>Twitter:</a:t>
            </a:r>
            <a:r>
              <a:rPr lang="es" sz="2400" b="0" i="0" u="none" strike="noStrike" cap="none">
                <a:solidFill>
                  <a:schemeClr val="dk1"/>
                </a:solidFill>
                <a:latin typeface="Trebuchet MS"/>
                <a:ea typeface="Trebuchet MS"/>
                <a:cs typeface="Trebuchet MS"/>
                <a:sym typeface="Trebuchet MS"/>
              </a:rPr>
              <a:t>@9to5Colorado </a:t>
            </a:r>
            <a:endParaRPr sz="2400" b="0" i="0" u="none" strike="noStrike" cap="none">
              <a:solidFill>
                <a:srgbClr val="000000"/>
              </a:solidFill>
              <a:latin typeface="Trebuchet MS"/>
              <a:ea typeface="Trebuchet MS"/>
              <a:cs typeface="Trebuchet MS"/>
              <a:sym typeface="Trebuchet MS"/>
            </a:endParaRPr>
          </a:p>
          <a:p>
            <a:pPr marL="0" marR="0" lvl="0" indent="457200" algn="l" rtl="0">
              <a:lnSpc>
                <a:spcPct val="100000"/>
              </a:lnSpc>
              <a:spcBef>
                <a:spcPts val="0"/>
              </a:spcBef>
              <a:spcAft>
                <a:spcPts val="0"/>
              </a:spcAft>
              <a:buClr>
                <a:schemeClr val="dk1"/>
              </a:buClr>
              <a:buSzPts val="1100"/>
              <a:buFont typeface="Arial"/>
              <a:buNone/>
            </a:pPr>
            <a:r>
              <a:rPr lang="es" sz="2400" b="0" i="0" u="none" strike="noStrike" cap="none">
                <a:solidFill>
                  <a:srgbClr val="000000"/>
                </a:solidFill>
                <a:latin typeface="Trebuchet MS"/>
                <a:ea typeface="Trebuchet MS"/>
                <a:cs typeface="Trebuchet MS"/>
                <a:sym typeface="Trebuchet MS"/>
              </a:rPr>
              <a:t>Instagram:</a:t>
            </a:r>
            <a:r>
              <a:rPr lang="es" sz="2400" b="0" i="0" u="none" strike="noStrike" cap="none">
                <a:solidFill>
                  <a:schemeClr val="dk1"/>
                </a:solidFill>
                <a:latin typeface="Trebuchet MS"/>
                <a:ea typeface="Trebuchet MS"/>
                <a:cs typeface="Trebuchet MS"/>
                <a:sym typeface="Trebuchet MS"/>
              </a:rPr>
              <a:t>@9to5.colorado</a:t>
            </a:r>
            <a:endParaRPr sz="2400" b="0" i="0" u="none" strike="noStrike" cap="none">
              <a:solidFill>
                <a:srgbClr val="000000"/>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000000"/>
              </a:buClr>
              <a:buSzPts val="2400"/>
              <a:buFont typeface="Trebuchet MS"/>
              <a:buAutoNum type="arabicPeriod"/>
            </a:pPr>
            <a:r>
              <a:rPr lang="es" sz="2400" b="0" i="0" u="none" strike="noStrike" cap="none">
                <a:solidFill>
                  <a:srgbClr val="000000"/>
                </a:solidFill>
                <a:latin typeface="Trebuchet MS"/>
                <a:ea typeface="Trebuchet MS"/>
                <a:cs typeface="Trebuchet MS"/>
                <a:sym typeface="Trebuchet MS"/>
              </a:rPr>
              <a:t>¡Comparte tu historia!</a:t>
            </a:r>
            <a:endParaRPr sz="24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4"/>
          <p:cNvSpPr txBox="1">
            <a:spLocks noGrp="1"/>
          </p:cNvSpPr>
          <p:nvPr>
            <p:ph type="ctrTitle"/>
          </p:nvPr>
        </p:nvSpPr>
        <p:spPr>
          <a:xfrm>
            <a:off x="508425" y="3122223"/>
            <a:ext cx="10515600" cy="2106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5400"/>
              <a:buFont typeface="Barlow Condensed"/>
              <a:buNone/>
            </a:pPr>
            <a:br>
              <a:rPr lang="es" sz="5400"/>
            </a:br>
            <a:r>
              <a:rPr lang="es" sz="5040"/>
              <a:t>Mobile Home Park Act (MHPA) Overview </a:t>
            </a:r>
            <a:r>
              <a:rPr lang="es" sz="4840"/>
              <a:t>Reseña de la Ley de Predios de Casas Móviles</a:t>
            </a:r>
            <a:endParaRPr sz="4840"/>
          </a:p>
        </p:txBody>
      </p:sp>
      <p:sp>
        <p:nvSpPr>
          <p:cNvPr id="483" name="Google Shape;483;p24"/>
          <p:cNvSpPr txBox="1">
            <a:spLocks noGrp="1"/>
          </p:cNvSpPr>
          <p:nvPr>
            <p:ph type="subTitle" idx="1"/>
          </p:nvPr>
        </p:nvSpPr>
        <p:spPr>
          <a:xfrm>
            <a:off x="508416" y="5423277"/>
            <a:ext cx="10515600" cy="85485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2400"/>
              <a:buNone/>
            </a:pPr>
            <a:r>
              <a:rPr lang="es"/>
              <a:t>Blair Kanis, Esq. and Shannon MacKenzie, Esq. </a:t>
            </a:r>
            <a:endParaRPr/>
          </a:p>
          <a:p>
            <a:pPr marL="0" lvl="0" indent="0" algn="l" rtl="0">
              <a:lnSpc>
                <a:spcPct val="90000"/>
              </a:lnSpc>
              <a:spcBef>
                <a:spcPts val="0"/>
              </a:spcBef>
              <a:spcAft>
                <a:spcPts val="0"/>
              </a:spcAft>
              <a:buClr>
                <a:schemeClr val="lt2"/>
              </a:buClr>
              <a:buSzPts val="2400"/>
              <a:buNone/>
            </a:pPr>
            <a:r>
              <a:rPr lang="es"/>
              <a:t>from the Colorado Poverty Law Project</a:t>
            </a:r>
            <a:endParaRPr/>
          </a:p>
          <a:p>
            <a:pPr marL="0" lvl="0" indent="0" algn="l" rtl="0">
              <a:lnSpc>
                <a:spcPct val="90000"/>
              </a:lnSpc>
              <a:spcBef>
                <a:spcPts val="0"/>
              </a:spcBef>
              <a:spcAft>
                <a:spcPts val="0"/>
              </a:spcAft>
              <a:buClr>
                <a:schemeClr val="lt2"/>
              </a:buClr>
              <a:buSzPts val="2400"/>
              <a:buNone/>
            </a:pPr>
            <a:endParaRPr/>
          </a:p>
          <a:p>
            <a:pPr marL="406400" lvl="0" indent="-355600" algn="ctr" rtl="0">
              <a:lnSpc>
                <a:spcPct val="70000"/>
              </a:lnSpc>
              <a:spcBef>
                <a:spcPts val="1000"/>
              </a:spcBef>
              <a:spcAft>
                <a:spcPts val="0"/>
              </a:spcAft>
              <a:buClr>
                <a:srgbClr val="000000"/>
              </a:buClr>
              <a:buSzPts val="4070"/>
              <a:buFont typeface="Arial"/>
              <a:buNone/>
            </a:pPr>
            <a:r>
              <a:rPr lang="es" sz="2370" i="1">
                <a:latin typeface="Barlow SemiBold"/>
                <a:ea typeface="Barlow SemiBold"/>
                <a:cs typeface="Barlow SemiBold"/>
                <a:sym typeface="Barlow SemiBold"/>
              </a:rPr>
              <a:t>© 2020 Colorado Poverty Law Project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5"/>
          <p:cNvSpPr txBox="1">
            <a:spLocks noGrp="1"/>
          </p:cNvSpPr>
          <p:nvPr>
            <p:ph type="title"/>
          </p:nvPr>
        </p:nvSpPr>
        <p:spPr>
          <a:xfrm>
            <a:off x="1583100" y="105250"/>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 sz="3700"/>
              <a:t>Colorado Poverty Law Project</a:t>
            </a:r>
            <a:endParaRPr sz="4100"/>
          </a:p>
        </p:txBody>
      </p:sp>
      <p:sp>
        <p:nvSpPr>
          <p:cNvPr id="489" name="Google Shape;489;p25"/>
          <p:cNvSpPr txBox="1">
            <a:spLocks noGrp="1"/>
          </p:cNvSpPr>
          <p:nvPr>
            <p:ph type="body" idx="1"/>
          </p:nvPr>
        </p:nvSpPr>
        <p:spPr>
          <a:xfrm>
            <a:off x="6661375" y="946750"/>
            <a:ext cx="5274600" cy="57576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800"/>
              <a:buNone/>
            </a:pPr>
            <a:r>
              <a:rPr lang="es" sz="2200" u="sng">
                <a:solidFill>
                  <a:srgbClr val="FFA300"/>
                </a:solidFill>
              </a:rPr>
              <a:t>Consulta legal gratuita (cada mes):</a:t>
            </a:r>
            <a:endParaRPr sz="2200" u="sng">
              <a:solidFill>
                <a:srgbClr val="FFA300"/>
              </a:solidFill>
            </a:endParaRPr>
          </a:p>
          <a:p>
            <a:pPr marL="457200" lvl="0" indent="-355600" algn="l" rtl="0">
              <a:lnSpc>
                <a:spcPct val="100000"/>
              </a:lnSpc>
              <a:spcBef>
                <a:spcPts val="0"/>
              </a:spcBef>
              <a:spcAft>
                <a:spcPts val="0"/>
              </a:spcAft>
              <a:buClr>
                <a:srgbClr val="FFA300"/>
              </a:buClr>
              <a:buSzPts val="2000"/>
              <a:buChar char="•"/>
            </a:pPr>
            <a:r>
              <a:rPr lang="es" sz="2000">
                <a:solidFill>
                  <a:srgbClr val="FFA300"/>
                </a:solidFill>
              </a:rPr>
              <a:t>El tercer miércoles de cada mes</a:t>
            </a:r>
            <a:endParaRPr sz="2000">
              <a:solidFill>
                <a:srgbClr val="FFA300"/>
              </a:solidFill>
            </a:endParaRPr>
          </a:p>
          <a:p>
            <a:pPr marL="457200" lvl="0" indent="-355600" algn="l" rtl="0">
              <a:lnSpc>
                <a:spcPct val="100000"/>
              </a:lnSpc>
              <a:spcBef>
                <a:spcPts val="0"/>
              </a:spcBef>
              <a:spcAft>
                <a:spcPts val="0"/>
              </a:spcAft>
              <a:buClr>
                <a:srgbClr val="FFA300"/>
              </a:buClr>
              <a:buSzPts val="2000"/>
              <a:buChar char="•"/>
            </a:pPr>
            <a:r>
              <a:rPr lang="es" sz="2000">
                <a:solidFill>
                  <a:srgbClr val="FFA300"/>
                </a:solidFill>
              </a:rPr>
              <a:t>En el centro de salud </a:t>
            </a:r>
            <a:r>
              <a:rPr lang="es" sz="2000" i="1">
                <a:solidFill>
                  <a:srgbClr val="FFA300"/>
                </a:solidFill>
              </a:rPr>
              <a:t>Stout Street Health Center</a:t>
            </a:r>
            <a:r>
              <a:rPr lang="es" sz="2000">
                <a:solidFill>
                  <a:srgbClr val="FFA300"/>
                </a:solidFill>
              </a:rPr>
              <a:t>, ubicado en 2130 Stout St., Denver</a:t>
            </a:r>
            <a:endParaRPr sz="2000">
              <a:solidFill>
                <a:srgbClr val="FFA300"/>
              </a:solidFill>
            </a:endParaRPr>
          </a:p>
          <a:p>
            <a:pPr marL="457200" lvl="0" indent="-355600" algn="l" rtl="0">
              <a:lnSpc>
                <a:spcPct val="100000"/>
              </a:lnSpc>
              <a:spcBef>
                <a:spcPts val="0"/>
              </a:spcBef>
              <a:spcAft>
                <a:spcPts val="0"/>
              </a:spcAft>
              <a:buClr>
                <a:srgbClr val="FFA300"/>
              </a:buClr>
              <a:buSzPts val="2000"/>
              <a:buChar char="•"/>
            </a:pPr>
            <a:r>
              <a:rPr lang="es" sz="2000">
                <a:solidFill>
                  <a:srgbClr val="FFA300"/>
                </a:solidFill>
              </a:rPr>
              <a:t>Acompáñenos, en persona o por Zoom, o por teléfono en una sala de reunión virtual privado</a:t>
            </a:r>
            <a:endParaRPr sz="2000">
              <a:solidFill>
                <a:srgbClr val="FFA300"/>
              </a:solidFill>
            </a:endParaRPr>
          </a:p>
          <a:p>
            <a:pPr marL="457200" lvl="0" indent="-355600" algn="l" rtl="0">
              <a:lnSpc>
                <a:spcPct val="100000"/>
              </a:lnSpc>
              <a:spcBef>
                <a:spcPts val="0"/>
              </a:spcBef>
              <a:spcAft>
                <a:spcPts val="0"/>
              </a:spcAft>
              <a:buClr>
                <a:srgbClr val="FFA300"/>
              </a:buClr>
              <a:buSzPts val="2000"/>
              <a:buChar char="•"/>
            </a:pPr>
            <a:r>
              <a:rPr lang="es" sz="2000">
                <a:solidFill>
                  <a:srgbClr val="FFA300"/>
                </a:solidFill>
              </a:rPr>
              <a:t>Hable en privado con un abogado voluntario</a:t>
            </a:r>
            <a:endParaRPr sz="2000">
              <a:solidFill>
                <a:srgbClr val="FFA300"/>
              </a:solidFill>
            </a:endParaRPr>
          </a:p>
          <a:p>
            <a:pPr marL="0" lvl="0" indent="0" algn="l" rtl="0">
              <a:lnSpc>
                <a:spcPct val="100000"/>
              </a:lnSpc>
              <a:spcBef>
                <a:spcPts val="0"/>
              </a:spcBef>
              <a:spcAft>
                <a:spcPts val="0"/>
              </a:spcAft>
              <a:buSzPts val="2800"/>
              <a:buNone/>
            </a:pPr>
            <a:endParaRPr sz="2000" b="1" u="sng">
              <a:solidFill>
                <a:schemeClr val="dk2"/>
              </a:solidFill>
            </a:endParaRPr>
          </a:p>
          <a:p>
            <a:pPr marL="457200" lvl="0" indent="0" algn="l" rtl="0">
              <a:lnSpc>
                <a:spcPct val="100000"/>
              </a:lnSpc>
              <a:spcBef>
                <a:spcPts val="0"/>
              </a:spcBef>
              <a:spcAft>
                <a:spcPts val="0"/>
              </a:spcAft>
              <a:buSzPts val="2800"/>
              <a:buNone/>
            </a:pPr>
            <a:r>
              <a:rPr lang="es" sz="2200" u="sng">
                <a:solidFill>
                  <a:srgbClr val="FFA300"/>
                </a:solidFill>
              </a:rPr>
              <a:t>Inscríbase:</a:t>
            </a:r>
            <a:endParaRPr sz="2200">
              <a:solidFill>
                <a:srgbClr val="FFA300"/>
              </a:solidFill>
            </a:endParaRPr>
          </a:p>
          <a:p>
            <a:pPr marL="457200" lvl="0" indent="-342900" algn="l" rtl="0">
              <a:lnSpc>
                <a:spcPct val="100000"/>
              </a:lnSpc>
              <a:spcBef>
                <a:spcPts val="0"/>
              </a:spcBef>
              <a:spcAft>
                <a:spcPts val="0"/>
              </a:spcAft>
              <a:buSzPts val="1800"/>
              <a:buChar char="•"/>
            </a:pPr>
            <a:r>
              <a:rPr lang="es" sz="1800">
                <a:solidFill>
                  <a:srgbClr val="FFA300"/>
                </a:solidFill>
              </a:rPr>
              <a:t>Visitando la </a:t>
            </a:r>
            <a:r>
              <a:rPr lang="es" sz="1800" u="sng">
                <a:solidFill>
                  <a:schemeClr val="hlink"/>
                </a:solidFill>
                <a:hlinkClick r:id="rId3"/>
              </a:rPr>
              <a:t>pág. de Eventos</a:t>
            </a:r>
            <a:r>
              <a:rPr lang="es" sz="1800">
                <a:solidFill>
                  <a:srgbClr val="FFA300"/>
                </a:solidFill>
              </a:rPr>
              <a:t> en nuestro sitio web </a:t>
            </a:r>
            <a:r>
              <a:rPr lang="es" sz="1800">
                <a:solidFill>
                  <a:schemeClr val="dk2"/>
                </a:solidFill>
              </a:rPr>
              <a:t>(haga clic en“RSVP”);</a:t>
            </a:r>
            <a:endParaRPr sz="1800">
              <a:solidFill>
                <a:schemeClr val="dk2"/>
              </a:solidFill>
            </a:endParaRPr>
          </a:p>
          <a:p>
            <a:pPr marL="457200" lvl="0" indent="-342900" algn="l" rtl="0">
              <a:lnSpc>
                <a:spcPct val="100000"/>
              </a:lnSpc>
              <a:spcBef>
                <a:spcPts val="0"/>
              </a:spcBef>
              <a:spcAft>
                <a:spcPts val="0"/>
              </a:spcAft>
              <a:buSzPts val="1800"/>
              <a:buChar char="•"/>
            </a:pPr>
            <a:r>
              <a:rPr lang="es" sz="1800">
                <a:solidFill>
                  <a:schemeClr val="dk2"/>
                </a:solidFill>
              </a:rPr>
              <a:t>o </a:t>
            </a:r>
            <a:r>
              <a:rPr lang="es" sz="1800">
                <a:solidFill>
                  <a:srgbClr val="FFA300"/>
                </a:solidFill>
              </a:rPr>
              <a:t>enviando un correo a: </a:t>
            </a:r>
            <a:r>
              <a:rPr lang="es" sz="1800" u="sng">
                <a:solidFill>
                  <a:schemeClr val="hlink"/>
                </a:solidFill>
                <a:hlinkClick r:id="rId4"/>
              </a:rPr>
              <a:t>contact@copovertylawproject.org</a:t>
            </a:r>
            <a:r>
              <a:rPr lang="es" sz="1800"/>
              <a:t> </a:t>
            </a:r>
            <a:endParaRPr sz="1800"/>
          </a:p>
          <a:p>
            <a:pPr marL="457200" lvl="0" indent="-342900" algn="l" rtl="0">
              <a:lnSpc>
                <a:spcPct val="100000"/>
              </a:lnSpc>
              <a:spcBef>
                <a:spcPts val="0"/>
              </a:spcBef>
              <a:spcAft>
                <a:spcPts val="0"/>
              </a:spcAft>
              <a:buClr>
                <a:srgbClr val="FFA300"/>
              </a:buClr>
              <a:buSzPts val="1800"/>
              <a:buChar char="•"/>
            </a:pPr>
            <a:r>
              <a:rPr lang="es" sz="1800">
                <a:solidFill>
                  <a:srgbClr val="FFA300"/>
                </a:solidFill>
              </a:rPr>
              <a:t>O llame al</a:t>
            </a:r>
            <a:r>
              <a:rPr lang="es" sz="1800" b="1">
                <a:solidFill>
                  <a:srgbClr val="FFA300"/>
                </a:solidFill>
              </a:rPr>
              <a:t> 720-500-2587</a:t>
            </a:r>
            <a:endParaRPr sz="1800" b="1">
              <a:solidFill>
                <a:srgbClr val="FFA300"/>
              </a:solidFill>
            </a:endParaRPr>
          </a:p>
          <a:p>
            <a:pPr marL="457200" lvl="0" indent="-342900" algn="l" rtl="0">
              <a:lnSpc>
                <a:spcPct val="100000"/>
              </a:lnSpc>
              <a:spcBef>
                <a:spcPts val="0"/>
              </a:spcBef>
              <a:spcAft>
                <a:spcPts val="0"/>
              </a:spcAft>
              <a:buClr>
                <a:srgbClr val="FFA300"/>
              </a:buClr>
              <a:buSzPts val="1800"/>
              <a:buChar char="•"/>
            </a:pPr>
            <a:r>
              <a:rPr lang="es" sz="1800">
                <a:solidFill>
                  <a:srgbClr val="FFA300"/>
                </a:solidFill>
              </a:rPr>
              <a:t>(Para los que hablan español)</a:t>
            </a:r>
            <a:endParaRPr sz="1800">
              <a:solidFill>
                <a:srgbClr val="FFA300"/>
              </a:solidFill>
            </a:endParaRPr>
          </a:p>
          <a:p>
            <a:pPr marL="457200" lvl="0" indent="0" algn="l" rtl="0">
              <a:lnSpc>
                <a:spcPct val="90000"/>
              </a:lnSpc>
              <a:spcBef>
                <a:spcPts val="0"/>
              </a:spcBef>
              <a:spcAft>
                <a:spcPts val="0"/>
              </a:spcAft>
              <a:buSzPts val="2800"/>
              <a:buNone/>
            </a:pPr>
            <a:endParaRPr sz="1800"/>
          </a:p>
        </p:txBody>
      </p:sp>
      <p:sp>
        <p:nvSpPr>
          <p:cNvPr id="490" name="Google Shape;490;p25"/>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2800"/>
              <a:buNone/>
            </a:pPr>
            <a:r>
              <a:rPr lang="es" u="sng"/>
              <a:t>Monthly Legal Clinic</a:t>
            </a:r>
            <a:r>
              <a:rPr lang="es"/>
              <a:t>:  </a:t>
            </a:r>
            <a:endParaRPr/>
          </a:p>
          <a:p>
            <a:pPr marL="228600" marR="0" lvl="0" indent="-228600" algn="l" rtl="0">
              <a:lnSpc>
                <a:spcPct val="90000"/>
              </a:lnSpc>
              <a:spcBef>
                <a:spcPts val="0"/>
              </a:spcBef>
              <a:spcAft>
                <a:spcPts val="0"/>
              </a:spcAft>
              <a:buSzPts val="2800"/>
              <a:buChar char="•"/>
            </a:pPr>
            <a:r>
              <a:rPr lang="es" sz="2600"/>
              <a:t>Third Wednesday 4-6pm </a:t>
            </a:r>
            <a:endParaRPr sz="2600"/>
          </a:p>
          <a:p>
            <a:pPr marL="228600" lvl="0" indent="-228600" algn="l" rtl="0">
              <a:lnSpc>
                <a:spcPct val="90000"/>
              </a:lnSpc>
              <a:spcBef>
                <a:spcPts val="0"/>
              </a:spcBef>
              <a:spcAft>
                <a:spcPts val="0"/>
              </a:spcAft>
              <a:buClr>
                <a:schemeClr val="dk1"/>
              </a:buClr>
              <a:buSzPts val="2800"/>
              <a:buChar char="•"/>
            </a:pPr>
            <a:r>
              <a:rPr lang="es" sz="2600"/>
              <a:t>Stout Street Health Center (2130 Stout)</a:t>
            </a:r>
            <a:endParaRPr sz="2600"/>
          </a:p>
          <a:p>
            <a:pPr marL="228600" marR="0" lvl="0" indent="-215900" algn="l" rtl="0">
              <a:lnSpc>
                <a:spcPct val="90000"/>
              </a:lnSpc>
              <a:spcBef>
                <a:spcPts val="0"/>
              </a:spcBef>
              <a:spcAft>
                <a:spcPts val="0"/>
              </a:spcAft>
              <a:buSzPts val="2600"/>
              <a:buChar char="•"/>
            </a:pPr>
            <a:r>
              <a:rPr lang="es" sz="2600"/>
              <a:t>Join in person or by Zoom/phone in private virtual “room”</a:t>
            </a:r>
            <a:endParaRPr sz="2600"/>
          </a:p>
          <a:p>
            <a:pPr marL="228600" marR="0" lvl="0" indent="-215900" algn="l" rtl="0">
              <a:lnSpc>
                <a:spcPct val="90000"/>
              </a:lnSpc>
              <a:spcBef>
                <a:spcPts val="0"/>
              </a:spcBef>
              <a:spcAft>
                <a:spcPts val="0"/>
              </a:spcAft>
              <a:buSzPts val="2600"/>
              <a:buChar char="•"/>
            </a:pPr>
            <a:r>
              <a:rPr lang="es" sz="2600"/>
              <a:t>Speak 1-on-1 with a volunteer lawyer</a:t>
            </a:r>
            <a:endParaRPr sz="2600"/>
          </a:p>
          <a:p>
            <a:pPr marL="228600" marR="0" lvl="0" indent="0" algn="l" rtl="0">
              <a:lnSpc>
                <a:spcPct val="90000"/>
              </a:lnSpc>
              <a:spcBef>
                <a:spcPts val="0"/>
              </a:spcBef>
              <a:spcAft>
                <a:spcPts val="0"/>
              </a:spcAft>
              <a:buSzPts val="2800"/>
              <a:buNone/>
            </a:pPr>
            <a:endParaRPr sz="2600"/>
          </a:p>
          <a:p>
            <a:pPr marL="0" marR="0" lvl="0" indent="0" algn="l" rtl="0">
              <a:lnSpc>
                <a:spcPct val="90000"/>
              </a:lnSpc>
              <a:spcBef>
                <a:spcPts val="0"/>
              </a:spcBef>
              <a:spcAft>
                <a:spcPts val="0"/>
              </a:spcAft>
              <a:buSzPts val="2800"/>
              <a:buNone/>
            </a:pPr>
            <a:r>
              <a:rPr lang="es" u="sng"/>
              <a:t>How to Sign Up:</a:t>
            </a:r>
            <a:endParaRPr u="sng"/>
          </a:p>
          <a:p>
            <a:pPr marL="228600" marR="0" lvl="0" indent="-177800" algn="l" rtl="0">
              <a:lnSpc>
                <a:spcPct val="90000"/>
              </a:lnSpc>
              <a:spcBef>
                <a:spcPts val="0"/>
              </a:spcBef>
              <a:spcAft>
                <a:spcPts val="0"/>
              </a:spcAft>
              <a:buSzPts val="2000"/>
              <a:buChar char="•"/>
            </a:pPr>
            <a:r>
              <a:rPr lang="es" sz="2000"/>
              <a:t>RSVP on our website</a:t>
            </a:r>
            <a:endParaRPr sz="2000"/>
          </a:p>
          <a:p>
            <a:pPr marL="228600" marR="0" lvl="0" indent="0" algn="l" rtl="0">
              <a:lnSpc>
                <a:spcPct val="90000"/>
              </a:lnSpc>
              <a:spcBef>
                <a:spcPts val="0"/>
              </a:spcBef>
              <a:spcAft>
                <a:spcPts val="0"/>
              </a:spcAft>
              <a:buSzPts val="2800"/>
              <a:buNone/>
            </a:pPr>
            <a:r>
              <a:rPr lang="es" sz="2000" u="sng">
                <a:solidFill>
                  <a:schemeClr val="hlink"/>
                </a:solidFill>
                <a:hlinkClick r:id="rId5"/>
              </a:rPr>
              <a:t>CPLP Events</a:t>
            </a:r>
            <a:endParaRPr sz="2000"/>
          </a:p>
          <a:p>
            <a:pPr marL="228600" marR="0" lvl="0" indent="-177800" algn="l" rtl="0">
              <a:lnSpc>
                <a:spcPct val="90000"/>
              </a:lnSpc>
              <a:spcBef>
                <a:spcPts val="0"/>
              </a:spcBef>
              <a:spcAft>
                <a:spcPts val="0"/>
              </a:spcAft>
              <a:buSzPts val="2000"/>
              <a:buChar char="•"/>
            </a:pPr>
            <a:r>
              <a:rPr lang="es" sz="2000" u="sng">
                <a:solidFill>
                  <a:schemeClr val="hlink"/>
                </a:solidFill>
                <a:hlinkClick r:id="rId4"/>
              </a:rPr>
              <a:t>contact@copovertylawproject.org</a:t>
            </a:r>
            <a:r>
              <a:rPr lang="es" sz="2000"/>
              <a:t> </a:t>
            </a:r>
            <a:endParaRPr sz="2000"/>
          </a:p>
          <a:p>
            <a:pPr marL="228600" marR="0" lvl="0" indent="-177800" algn="l" rtl="0">
              <a:lnSpc>
                <a:spcPct val="90000"/>
              </a:lnSpc>
              <a:spcBef>
                <a:spcPts val="0"/>
              </a:spcBef>
              <a:spcAft>
                <a:spcPts val="0"/>
              </a:spcAft>
              <a:buSzPts val="2000"/>
              <a:buChar char="•"/>
            </a:pPr>
            <a:r>
              <a:rPr lang="es" sz="2000"/>
              <a:t>Call </a:t>
            </a:r>
            <a:r>
              <a:rPr lang="es" sz="1800" b="1"/>
              <a:t>720-515-6130</a:t>
            </a:r>
            <a:endParaRPr sz="1800" b="1"/>
          </a:p>
          <a:p>
            <a:pPr marL="228600" marR="0" lvl="0" indent="0" algn="l" rtl="0">
              <a:lnSpc>
                <a:spcPct val="90000"/>
              </a:lnSpc>
              <a:spcBef>
                <a:spcPts val="0"/>
              </a:spcBef>
              <a:spcAft>
                <a:spcPts val="0"/>
              </a:spcAft>
              <a:buSzPts val="2800"/>
              <a:buNone/>
            </a:pPr>
            <a:r>
              <a:rPr lang="es" sz="2000"/>
              <a:t>(For English speakers)</a:t>
            </a:r>
            <a:endParaRPr sz="2000"/>
          </a:p>
          <a:p>
            <a:pPr marL="228600" marR="0" lvl="0" indent="0" algn="l" rtl="0">
              <a:lnSpc>
                <a:spcPct val="90000"/>
              </a:lnSpc>
              <a:spcBef>
                <a:spcPts val="0"/>
              </a:spcBef>
              <a:spcAft>
                <a:spcPts val="0"/>
              </a:spcAft>
              <a:buSzPts val="2800"/>
              <a:buNone/>
            </a:pPr>
            <a:endParaRPr sz="2600"/>
          </a:p>
          <a:p>
            <a:pPr marL="0" lvl="0" indent="0" algn="l" rtl="0">
              <a:lnSpc>
                <a:spcPct val="90000"/>
              </a:lnSpc>
              <a:spcBef>
                <a:spcPts val="50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491" name="Google Shape;491;p25"/>
          <p:cNvSpPr txBox="1">
            <a:spLocks noGrp="1"/>
          </p:cNvSpPr>
          <p:nvPr>
            <p:ph type="title"/>
          </p:nvPr>
        </p:nvSpPr>
        <p:spPr>
          <a:xfrm>
            <a:off x="7239575" y="91525"/>
            <a:ext cx="47781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 sz="3300"/>
              <a:t>Colorado Poverty Law Project</a:t>
            </a:r>
            <a:endParaRPr sz="33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6"/>
          <p:cNvSpPr txBox="1">
            <a:spLocks noGrp="1"/>
          </p:cNvSpPr>
          <p:nvPr>
            <p:ph type="title"/>
          </p:nvPr>
        </p:nvSpPr>
        <p:spPr>
          <a:xfrm>
            <a:off x="1583100" y="105250"/>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 sz="4000"/>
              <a:t>CPLP Mobile Home Initiative</a:t>
            </a:r>
            <a:endParaRPr sz="3700"/>
          </a:p>
        </p:txBody>
      </p:sp>
      <p:sp>
        <p:nvSpPr>
          <p:cNvPr id="497" name="Google Shape;497;p26"/>
          <p:cNvSpPr txBox="1">
            <a:spLocks noGrp="1"/>
          </p:cNvSpPr>
          <p:nvPr>
            <p:ph type="body" idx="1"/>
          </p:nvPr>
        </p:nvSpPr>
        <p:spPr>
          <a:xfrm>
            <a:off x="6934775" y="1578625"/>
            <a:ext cx="4672800" cy="5125800"/>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0"/>
              </a:spcBef>
              <a:spcAft>
                <a:spcPts val="0"/>
              </a:spcAft>
              <a:buClr>
                <a:srgbClr val="FFA300"/>
              </a:buClr>
              <a:buSzPts val="2200"/>
              <a:buChar char="•"/>
            </a:pPr>
            <a:r>
              <a:rPr lang="es" sz="2200">
                <a:solidFill>
                  <a:srgbClr val="FFA300"/>
                </a:solidFill>
              </a:rPr>
              <a:t>Programa piloto 2020 del condado Adams County</a:t>
            </a:r>
            <a:endParaRPr sz="2200">
              <a:solidFill>
                <a:srgbClr val="FFA300"/>
              </a:solidFill>
            </a:endParaRPr>
          </a:p>
          <a:p>
            <a:pPr marL="457200" lvl="0" indent="-368300" algn="l" rtl="0">
              <a:lnSpc>
                <a:spcPct val="90000"/>
              </a:lnSpc>
              <a:spcBef>
                <a:spcPts val="0"/>
              </a:spcBef>
              <a:spcAft>
                <a:spcPts val="0"/>
              </a:spcAft>
              <a:buClr>
                <a:srgbClr val="FFA300"/>
              </a:buClr>
              <a:buSzPts val="2200"/>
              <a:buChar char="•"/>
            </a:pPr>
            <a:r>
              <a:rPr lang="es" sz="2200">
                <a:solidFill>
                  <a:srgbClr val="FFA300"/>
                </a:solidFill>
              </a:rPr>
              <a:t>Proveer educación relacionada a la ley de la vivienda y recursos a los residentes de casas móviles</a:t>
            </a:r>
            <a:endParaRPr sz="2200">
              <a:solidFill>
                <a:srgbClr val="FFA300"/>
              </a:solidFill>
            </a:endParaRPr>
          </a:p>
          <a:p>
            <a:pPr marL="457200" lvl="0" indent="-368300" algn="l" rtl="0">
              <a:lnSpc>
                <a:spcPct val="90000"/>
              </a:lnSpc>
              <a:spcBef>
                <a:spcPts val="0"/>
              </a:spcBef>
              <a:spcAft>
                <a:spcPts val="0"/>
              </a:spcAft>
              <a:buClr>
                <a:srgbClr val="FFA300"/>
              </a:buClr>
              <a:buSzPts val="2200"/>
              <a:buChar char="•"/>
            </a:pPr>
            <a:r>
              <a:rPr lang="es" sz="2200">
                <a:solidFill>
                  <a:srgbClr val="FFA300"/>
                </a:solidFill>
              </a:rPr>
              <a:t>Referir los casos de casas móviles a los abogados voluntarios</a:t>
            </a:r>
            <a:endParaRPr sz="2200">
              <a:solidFill>
                <a:srgbClr val="FFA300"/>
              </a:solidFill>
            </a:endParaRPr>
          </a:p>
          <a:p>
            <a:pPr marL="0" lvl="0" indent="0" algn="l" rtl="0">
              <a:lnSpc>
                <a:spcPct val="90000"/>
              </a:lnSpc>
              <a:spcBef>
                <a:spcPts val="0"/>
              </a:spcBef>
              <a:spcAft>
                <a:spcPts val="0"/>
              </a:spcAft>
              <a:buSzPts val="2800"/>
              <a:buNone/>
            </a:pPr>
            <a:endParaRPr sz="2200">
              <a:solidFill>
                <a:srgbClr val="FFA300"/>
              </a:solidFill>
            </a:endParaRPr>
          </a:p>
          <a:p>
            <a:pPr marL="457200" lvl="0" indent="0" algn="l" rtl="0">
              <a:lnSpc>
                <a:spcPct val="90000"/>
              </a:lnSpc>
              <a:spcBef>
                <a:spcPts val="0"/>
              </a:spcBef>
              <a:spcAft>
                <a:spcPts val="0"/>
              </a:spcAft>
              <a:buSzPts val="2800"/>
              <a:buNone/>
            </a:pPr>
            <a:r>
              <a:rPr lang="es" sz="2200" u="sng">
                <a:solidFill>
                  <a:srgbClr val="FFA300"/>
                </a:solidFill>
              </a:rPr>
              <a:t>Cómo comunicarse con nosotros:</a:t>
            </a:r>
            <a:endParaRPr sz="2200" u="sng">
              <a:solidFill>
                <a:srgbClr val="FFA300"/>
              </a:solidFill>
            </a:endParaRPr>
          </a:p>
          <a:p>
            <a:pPr marL="457200" lvl="0" indent="-342900" algn="l" rtl="0">
              <a:lnSpc>
                <a:spcPct val="90000"/>
              </a:lnSpc>
              <a:spcBef>
                <a:spcPts val="0"/>
              </a:spcBef>
              <a:spcAft>
                <a:spcPts val="0"/>
              </a:spcAft>
              <a:buClr>
                <a:srgbClr val="FFA300"/>
              </a:buClr>
              <a:buSzPts val="1800"/>
              <a:buChar char="•"/>
            </a:pPr>
            <a:r>
              <a:rPr lang="es" sz="1800">
                <a:solidFill>
                  <a:srgbClr val="FFA300"/>
                </a:solidFill>
              </a:rPr>
              <a:t>Por correo electrónico</a:t>
            </a:r>
            <a:endParaRPr sz="1800">
              <a:solidFill>
                <a:srgbClr val="FFA300"/>
              </a:solidFill>
            </a:endParaRPr>
          </a:p>
          <a:p>
            <a:pPr marL="457200" lvl="0" indent="0" algn="l" rtl="0">
              <a:lnSpc>
                <a:spcPct val="90000"/>
              </a:lnSpc>
              <a:spcBef>
                <a:spcPts val="0"/>
              </a:spcBef>
              <a:spcAft>
                <a:spcPts val="0"/>
              </a:spcAft>
              <a:buSzPts val="2800"/>
              <a:buNone/>
            </a:pPr>
            <a:r>
              <a:rPr lang="es" sz="1800" u="sng">
                <a:solidFill>
                  <a:schemeClr val="hlink"/>
                </a:solidFill>
                <a:hlinkClick r:id="rId3"/>
              </a:rPr>
              <a:t>contact@copovertylawproject.org</a:t>
            </a:r>
            <a:r>
              <a:rPr lang="es" sz="1800"/>
              <a:t> </a:t>
            </a:r>
            <a:endParaRPr sz="1800"/>
          </a:p>
          <a:p>
            <a:pPr marL="457200" lvl="0" indent="-330200" algn="l" rtl="0">
              <a:lnSpc>
                <a:spcPct val="90000"/>
              </a:lnSpc>
              <a:spcBef>
                <a:spcPts val="0"/>
              </a:spcBef>
              <a:spcAft>
                <a:spcPts val="0"/>
              </a:spcAft>
              <a:buClr>
                <a:srgbClr val="FFA300"/>
              </a:buClr>
              <a:buSzPts val="1600"/>
              <a:buChar char="•"/>
            </a:pPr>
            <a:r>
              <a:rPr lang="es" sz="1800">
                <a:solidFill>
                  <a:srgbClr val="FFA300"/>
                </a:solidFill>
              </a:rPr>
              <a:t>Formulario de aplicación en línea: </a:t>
            </a:r>
            <a:r>
              <a:rPr lang="es" sz="2000" u="sng">
                <a:solidFill>
                  <a:schemeClr val="hlink"/>
                </a:solidFill>
                <a:latin typeface="Calibri"/>
                <a:ea typeface="Calibri"/>
                <a:cs typeface="Calibri"/>
                <a:sym typeface="Calibri"/>
                <a:hlinkClick r:id="rId4"/>
              </a:rPr>
              <a:t>CPLP Formulario de inscripción en español</a:t>
            </a:r>
            <a:endParaRPr sz="1300">
              <a:solidFill>
                <a:srgbClr val="FF0000"/>
              </a:solidFill>
            </a:endParaRPr>
          </a:p>
          <a:p>
            <a:pPr marL="457200" lvl="0" indent="0" algn="l" rtl="0">
              <a:lnSpc>
                <a:spcPct val="90000"/>
              </a:lnSpc>
              <a:spcBef>
                <a:spcPts val="0"/>
              </a:spcBef>
              <a:spcAft>
                <a:spcPts val="0"/>
              </a:spcAft>
              <a:buSzPts val="2800"/>
              <a:buNone/>
            </a:pPr>
            <a:endParaRPr sz="1600"/>
          </a:p>
        </p:txBody>
      </p:sp>
      <p:sp>
        <p:nvSpPr>
          <p:cNvPr id="498" name="Google Shape;498;p26"/>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SzPts val="2800"/>
              <a:buChar char="•"/>
            </a:pPr>
            <a:r>
              <a:rPr lang="es"/>
              <a:t>2020 Pilot program in Adams County</a:t>
            </a:r>
            <a:endParaRPr/>
          </a:p>
          <a:p>
            <a:pPr marL="228600" lvl="0" indent="-228600" algn="l" rtl="0">
              <a:lnSpc>
                <a:spcPct val="90000"/>
              </a:lnSpc>
              <a:spcBef>
                <a:spcPts val="1000"/>
              </a:spcBef>
              <a:spcAft>
                <a:spcPts val="0"/>
              </a:spcAft>
              <a:buSzPts val="2800"/>
              <a:buChar char="•"/>
            </a:pPr>
            <a:r>
              <a:rPr lang="es"/>
              <a:t>Provide housing law related education &amp;  resources to mobile home residents</a:t>
            </a:r>
            <a:endParaRPr/>
          </a:p>
          <a:p>
            <a:pPr marL="228600" lvl="0" indent="-228600" algn="l" rtl="0">
              <a:lnSpc>
                <a:spcPct val="90000"/>
              </a:lnSpc>
              <a:spcBef>
                <a:spcPts val="1000"/>
              </a:spcBef>
              <a:spcAft>
                <a:spcPts val="0"/>
              </a:spcAft>
              <a:buSzPts val="2800"/>
              <a:buChar char="•"/>
            </a:pPr>
            <a:r>
              <a:rPr lang="es"/>
              <a:t>Refer mobile home cases to volunteer lawyers</a:t>
            </a:r>
            <a:endParaRPr/>
          </a:p>
          <a:p>
            <a:pPr marL="228600" lvl="0" indent="0" algn="l" rtl="0">
              <a:lnSpc>
                <a:spcPct val="90000"/>
              </a:lnSpc>
              <a:spcBef>
                <a:spcPts val="1000"/>
              </a:spcBef>
              <a:spcAft>
                <a:spcPts val="0"/>
              </a:spcAft>
              <a:buSzPts val="2800"/>
              <a:buNone/>
            </a:pPr>
            <a:r>
              <a:rPr lang="es" u="sng"/>
              <a:t>How to Reach Us:</a:t>
            </a:r>
            <a:endParaRPr u="sng"/>
          </a:p>
          <a:p>
            <a:pPr marL="228600" lvl="0" indent="-228600" algn="l" rtl="0">
              <a:lnSpc>
                <a:spcPct val="90000"/>
              </a:lnSpc>
              <a:spcBef>
                <a:spcPts val="0"/>
              </a:spcBef>
              <a:spcAft>
                <a:spcPts val="0"/>
              </a:spcAft>
              <a:buSzPts val="2800"/>
              <a:buChar char="•"/>
            </a:pPr>
            <a:r>
              <a:rPr lang="es"/>
              <a:t>Email/call (previous slide)</a:t>
            </a:r>
            <a:endParaRPr/>
          </a:p>
          <a:p>
            <a:pPr marL="228600" lvl="0" indent="-228600" algn="l" rtl="0">
              <a:lnSpc>
                <a:spcPct val="90000"/>
              </a:lnSpc>
              <a:spcBef>
                <a:spcPts val="0"/>
              </a:spcBef>
              <a:spcAft>
                <a:spcPts val="0"/>
              </a:spcAft>
              <a:buSzPts val="2800"/>
              <a:buChar char="•"/>
            </a:pPr>
            <a:r>
              <a:rPr lang="es"/>
              <a:t>Online intake form:</a:t>
            </a:r>
            <a:endParaRPr/>
          </a:p>
          <a:p>
            <a:pPr marL="228600" lvl="0" indent="0" algn="l" rtl="0">
              <a:lnSpc>
                <a:spcPct val="80000"/>
              </a:lnSpc>
              <a:spcBef>
                <a:spcPts val="1000"/>
              </a:spcBef>
              <a:spcAft>
                <a:spcPts val="1000"/>
              </a:spcAft>
              <a:buSzPts val="2800"/>
              <a:buNone/>
            </a:pPr>
            <a:r>
              <a:rPr lang="es" sz="2200" u="sng">
                <a:solidFill>
                  <a:schemeClr val="hlink"/>
                </a:solidFill>
                <a:latin typeface="Arial"/>
                <a:ea typeface="Arial"/>
                <a:cs typeface="Arial"/>
                <a:sym typeface="Arial"/>
                <a:hlinkClick r:id="rId5"/>
              </a:rPr>
              <a:t>CPLP Intake Form Just Housing and Mobile Home Initiatives</a:t>
            </a:r>
            <a:endParaRPr sz="1800"/>
          </a:p>
        </p:txBody>
      </p:sp>
      <p:sp>
        <p:nvSpPr>
          <p:cNvPr id="499" name="Google Shape;499;p26"/>
          <p:cNvSpPr txBox="1">
            <a:spLocks noGrp="1"/>
          </p:cNvSpPr>
          <p:nvPr>
            <p:ph type="title"/>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 sz="3000"/>
              <a:t>Iniciativa del PCLP del Programa Inciativa para Predios de Casas Móviles</a:t>
            </a:r>
            <a:endParaRPr sz="3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aa13968128_0_0"/>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 sz="4000"/>
              <a:t>Legal Disclaimer</a:t>
            </a:r>
            <a:endParaRPr sz="3700"/>
          </a:p>
        </p:txBody>
      </p:sp>
      <p:sp>
        <p:nvSpPr>
          <p:cNvPr id="505" name="Google Shape;505;gaa13968128_0_0"/>
          <p:cNvSpPr txBox="1">
            <a:spLocks noGrp="1"/>
          </p:cNvSpPr>
          <p:nvPr>
            <p:ph type="body" idx="1"/>
          </p:nvPr>
        </p:nvSpPr>
        <p:spPr>
          <a:xfrm>
            <a:off x="6934775" y="1578625"/>
            <a:ext cx="4672800" cy="5125800"/>
          </a:xfrm>
          <a:prstGeom prst="rect">
            <a:avLst/>
          </a:prstGeom>
          <a:noFill/>
          <a:ln>
            <a:noFill/>
          </a:ln>
        </p:spPr>
        <p:txBody>
          <a:bodyPr spcFirstLastPara="1" wrap="square" lIns="91425" tIns="45700" rIns="91425" bIns="45700" anchor="t" anchorCtr="0">
            <a:noAutofit/>
          </a:bodyPr>
          <a:lstStyle/>
          <a:p>
            <a:pPr marL="674687" lvl="0" indent="-342900" algn="l" rtl="0">
              <a:lnSpc>
                <a:spcPct val="90000"/>
              </a:lnSpc>
              <a:spcBef>
                <a:spcPts val="0"/>
              </a:spcBef>
              <a:spcAft>
                <a:spcPts val="0"/>
              </a:spcAft>
              <a:buSzPts val="2800"/>
              <a:buChar char="•"/>
            </a:pPr>
            <a:r>
              <a:rPr lang="es" sz="2000">
                <a:solidFill>
                  <a:srgbClr val="00729A"/>
                </a:solidFill>
                <a:latin typeface="Montserrat"/>
                <a:ea typeface="Montserrat"/>
                <a:cs typeface="Montserrat"/>
                <a:sym typeface="Montserrat"/>
              </a:rPr>
              <a:t>La información proporcionada en esta presentación no constituye, ni  pretende ser, asesoramiento  legal.</a:t>
            </a:r>
            <a:endParaRPr/>
          </a:p>
          <a:p>
            <a:pPr marL="674687" lvl="0" indent="-342900" algn="l" rtl="0">
              <a:lnSpc>
                <a:spcPct val="90000"/>
              </a:lnSpc>
              <a:spcBef>
                <a:spcPts val="1200"/>
              </a:spcBef>
              <a:spcAft>
                <a:spcPts val="0"/>
              </a:spcAft>
              <a:buSzPts val="2800"/>
              <a:buChar char="•"/>
            </a:pPr>
            <a:r>
              <a:rPr lang="es" sz="2000">
                <a:solidFill>
                  <a:srgbClr val="00729A"/>
                </a:solidFill>
                <a:latin typeface="Montserrat"/>
                <a:ea typeface="Montserrat"/>
                <a:cs typeface="Montserrat"/>
                <a:sym typeface="Montserrat"/>
              </a:rPr>
              <a:t>Toda la información es sólo para fines informativos generales.</a:t>
            </a:r>
            <a:endParaRPr/>
          </a:p>
          <a:p>
            <a:pPr marL="674687" lvl="0" indent="-342900" algn="l" rtl="0">
              <a:lnSpc>
                <a:spcPct val="90000"/>
              </a:lnSpc>
              <a:spcBef>
                <a:spcPts val="1200"/>
              </a:spcBef>
              <a:spcAft>
                <a:spcPts val="1200"/>
              </a:spcAft>
              <a:buSzPts val="2800"/>
              <a:buChar char="•"/>
            </a:pPr>
            <a:r>
              <a:rPr lang="es" sz="2000">
                <a:solidFill>
                  <a:srgbClr val="00729A"/>
                </a:solidFill>
                <a:latin typeface="Montserrat"/>
                <a:ea typeface="Montserrat"/>
                <a:cs typeface="Montserrat"/>
                <a:sym typeface="Montserrat"/>
              </a:rPr>
              <a:t>Si usted tiene preguntas sobre cualquier asunto legal en particular, usted debe ponerse en contacto con un licenciado, o debe asistir a nuestra consulta legal gratuita. CPLP las ofrece el tercer miércoles del mes, cada mes.</a:t>
            </a:r>
            <a:endParaRPr sz="2000">
              <a:solidFill>
                <a:srgbClr val="00729A"/>
              </a:solidFill>
              <a:latin typeface="Montserrat"/>
              <a:ea typeface="Montserrat"/>
              <a:cs typeface="Montserrat"/>
              <a:sym typeface="Montserrat"/>
            </a:endParaRPr>
          </a:p>
        </p:txBody>
      </p:sp>
      <p:sp>
        <p:nvSpPr>
          <p:cNvPr id="506" name="Google Shape;506;gaa13968128_0_0"/>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endParaRPr/>
          </a:p>
          <a:p>
            <a:pPr marL="228600" lvl="0" indent="-203200" algn="l" rtl="0">
              <a:lnSpc>
                <a:spcPct val="90000"/>
              </a:lnSpc>
              <a:spcBef>
                <a:spcPts val="1000"/>
              </a:spcBef>
              <a:spcAft>
                <a:spcPts val="0"/>
              </a:spcAft>
              <a:buSzPts val="2400"/>
              <a:buChar char="•"/>
            </a:pPr>
            <a:r>
              <a:rPr lang="es" sz="2400"/>
              <a:t>The information provided in this presentation does not, and is not intended to, constitute legal advice.</a:t>
            </a:r>
            <a:endParaRPr/>
          </a:p>
          <a:p>
            <a:pPr marL="228600" lvl="0" indent="-203200" algn="l" rtl="0">
              <a:lnSpc>
                <a:spcPct val="90000"/>
              </a:lnSpc>
              <a:spcBef>
                <a:spcPts val="1000"/>
              </a:spcBef>
              <a:spcAft>
                <a:spcPts val="0"/>
              </a:spcAft>
              <a:buSzPts val="2400"/>
              <a:buChar char="•"/>
            </a:pPr>
            <a:r>
              <a:rPr lang="es" sz="2400"/>
              <a:t>All information is for general informational purposes only.</a:t>
            </a:r>
            <a:endParaRPr/>
          </a:p>
          <a:p>
            <a:pPr marL="228600" lvl="0" indent="-203200" algn="l" rtl="0">
              <a:lnSpc>
                <a:spcPct val="90000"/>
              </a:lnSpc>
              <a:spcBef>
                <a:spcPts val="1000"/>
              </a:spcBef>
              <a:spcAft>
                <a:spcPts val="0"/>
              </a:spcAft>
              <a:buSzPts val="2400"/>
              <a:buChar char="•"/>
            </a:pPr>
            <a:r>
              <a:rPr lang="es" sz="2400"/>
              <a:t>You should contact an attorney, or attend our monthly legal clinic, with respect to any particular legal matter.</a:t>
            </a:r>
            <a:endParaRPr sz="2400"/>
          </a:p>
          <a:p>
            <a:pPr marL="0" lvl="0" indent="0" algn="l" rtl="0">
              <a:lnSpc>
                <a:spcPct val="90000"/>
              </a:lnSpc>
              <a:spcBef>
                <a:spcPts val="1000"/>
              </a:spcBef>
              <a:spcAft>
                <a:spcPts val="0"/>
              </a:spcAft>
              <a:buSzPts val="2800"/>
              <a:buNone/>
            </a:pPr>
            <a:endParaRPr sz="2400"/>
          </a:p>
          <a:p>
            <a:pPr marL="228600" lvl="0" indent="-50800" algn="l" rtl="0">
              <a:lnSpc>
                <a:spcPct val="90000"/>
              </a:lnSpc>
              <a:spcBef>
                <a:spcPts val="1000"/>
              </a:spcBef>
              <a:spcAft>
                <a:spcPts val="0"/>
              </a:spcAft>
              <a:buSzPts val="2800"/>
              <a:buNone/>
            </a:pPr>
            <a:endParaRPr/>
          </a:p>
        </p:txBody>
      </p:sp>
      <p:sp>
        <p:nvSpPr>
          <p:cNvPr id="507" name="Google Shape;507;gaa13968128_0_0"/>
          <p:cNvSpPr txBox="1">
            <a:spLocks noGrp="1"/>
          </p:cNvSpPr>
          <p:nvPr>
            <p:ph type="title"/>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3200"/>
              <a:t>Renuncia de responsabilidad legal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title"/>
          </p:nvPr>
        </p:nvSpPr>
        <p:spPr>
          <a:xfrm>
            <a:off x="838200" y="680998"/>
            <a:ext cx="10515600" cy="4653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Barlow Condensed"/>
              <a:buNone/>
            </a:pPr>
            <a:r>
              <a:rPr lang="es"/>
              <a:t>Background on the MHPA</a:t>
            </a:r>
            <a:endParaRPr/>
          </a:p>
          <a:p>
            <a:pPr marL="0" lvl="0" indent="0" algn="l" rtl="0">
              <a:lnSpc>
                <a:spcPct val="90000"/>
              </a:lnSpc>
              <a:spcBef>
                <a:spcPts val="0"/>
              </a:spcBef>
              <a:spcAft>
                <a:spcPts val="0"/>
              </a:spcAft>
              <a:buClr>
                <a:schemeClr val="dk1"/>
              </a:buClr>
              <a:buSzPts val="4400"/>
              <a:buFont typeface="Barlow Condensed"/>
              <a:buNone/>
            </a:pPr>
            <a:endParaRPr/>
          </a:p>
          <a:p>
            <a:pPr marL="0" lvl="0" indent="0" algn="l" rtl="0">
              <a:lnSpc>
                <a:spcPct val="90000"/>
              </a:lnSpc>
              <a:spcBef>
                <a:spcPts val="0"/>
              </a:spcBef>
              <a:spcAft>
                <a:spcPts val="0"/>
              </a:spcAft>
              <a:buClr>
                <a:schemeClr val="dk1"/>
              </a:buClr>
              <a:buSzPts val="4400"/>
              <a:buFont typeface="Barlow Condensed"/>
              <a:buNone/>
            </a:pPr>
            <a:r>
              <a:rPr lang="es"/>
              <a:t>Antecedentes sobre MHPA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28"/>
          <p:cNvSpPr txBox="1">
            <a:spLocks noGrp="1"/>
          </p:cNvSpPr>
          <p:nvPr>
            <p:ph type="title"/>
          </p:nvPr>
        </p:nvSpPr>
        <p:spPr>
          <a:xfrm>
            <a:off x="1583100" y="105250"/>
            <a:ext cx="5274600" cy="169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MHPA vs. Colorado Landlord/Tenant (L/T) Laws</a:t>
            </a:r>
            <a:endParaRPr sz="4100"/>
          </a:p>
        </p:txBody>
      </p:sp>
      <p:sp>
        <p:nvSpPr>
          <p:cNvPr id="518" name="Google Shape;518;p28"/>
          <p:cNvSpPr txBox="1">
            <a:spLocks noGrp="1"/>
          </p:cNvSpPr>
          <p:nvPr>
            <p:ph type="body" idx="1"/>
          </p:nvPr>
        </p:nvSpPr>
        <p:spPr>
          <a:xfrm>
            <a:off x="6934775" y="1798750"/>
            <a:ext cx="4672800" cy="4905600"/>
          </a:xfrm>
          <a:prstGeom prst="rect">
            <a:avLst/>
          </a:prstGeom>
          <a:noFill/>
          <a:ln>
            <a:noFill/>
          </a:ln>
        </p:spPr>
        <p:txBody>
          <a:bodyPr spcFirstLastPara="1" wrap="square" lIns="91425" tIns="45700" rIns="91425" bIns="45700" anchor="t" anchorCtr="0">
            <a:noAutofit/>
          </a:bodyPr>
          <a:lstStyle/>
          <a:p>
            <a:pPr marL="152400" marR="444500" lvl="0" indent="-152400" algn="l" rtl="0">
              <a:lnSpc>
                <a:spcPct val="97000"/>
              </a:lnSpc>
              <a:spcBef>
                <a:spcPts val="1100"/>
              </a:spcBef>
              <a:spcAft>
                <a:spcPts val="0"/>
              </a:spcAft>
              <a:buSzPts val="2800"/>
              <a:buNone/>
            </a:pPr>
            <a:r>
              <a:rPr lang="es" sz="2400">
                <a:solidFill>
                  <a:srgbClr val="FFA300"/>
                </a:solidFill>
                <a:latin typeface="Arial"/>
                <a:ea typeface="Arial"/>
                <a:cs typeface="Arial"/>
                <a:sym typeface="Arial"/>
              </a:rPr>
              <a:t>•</a:t>
            </a:r>
            <a:r>
              <a:rPr lang="es" sz="700">
                <a:latin typeface="Times New Roman"/>
                <a:ea typeface="Times New Roman"/>
                <a:cs typeface="Times New Roman"/>
                <a:sym typeface="Times New Roman"/>
              </a:rPr>
              <a:t> </a:t>
            </a:r>
            <a:r>
              <a:rPr lang="es" sz="2000">
                <a:latin typeface="Times New Roman"/>
                <a:ea typeface="Times New Roman"/>
                <a:cs typeface="Times New Roman"/>
                <a:sym typeface="Times New Roman"/>
              </a:rPr>
              <a:t> </a:t>
            </a:r>
            <a:r>
              <a:rPr lang="es" sz="2000">
                <a:solidFill>
                  <a:srgbClr val="FFA300"/>
                </a:solidFill>
              </a:rPr>
              <a:t>La ley del p/a gobierna los derechos de los arrendatarios de las casas móviles</a:t>
            </a:r>
            <a:endParaRPr sz="2000">
              <a:solidFill>
                <a:srgbClr val="FFA300"/>
              </a:solidFill>
            </a:endParaRPr>
          </a:p>
          <a:p>
            <a:pPr marL="152400" marR="584200" lvl="0" indent="-152400" algn="l" rtl="0">
              <a:lnSpc>
                <a:spcPct val="97000"/>
              </a:lnSpc>
              <a:spcBef>
                <a:spcPts val="1000"/>
              </a:spcBef>
              <a:spcAft>
                <a:spcPts val="0"/>
              </a:spcAft>
              <a:buSzPts val="2800"/>
              <a:buNone/>
            </a:pPr>
            <a:r>
              <a:rPr lang="es" sz="2000">
                <a:solidFill>
                  <a:srgbClr val="FFA300"/>
                </a:solidFill>
                <a:latin typeface="Arial"/>
                <a:ea typeface="Arial"/>
                <a:cs typeface="Arial"/>
                <a:sym typeface="Arial"/>
              </a:rPr>
              <a:t>•</a:t>
            </a:r>
            <a:r>
              <a:rPr lang="es" sz="2000">
                <a:solidFill>
                  <a:srgbClr val="FFA300"/>
                </a:solidFill>
                <a:latin typeface="Times New Roman"/>
                <a:ea typeface="Times New Roman"/>
                <a:cs typeface="Times New Roman"/>
                <a:sym typeface="Times New Roman"/>
              </a:rPr>
              <a:t>  </a:t>
            </a:r>
            <a:r>
              <a:rPr lang="es" sz="2000">
                <a:solidFill>
                  <a:srgbClr val="FFA300"/>
                </a:solidFill>
              </a:rPr>
              <a:t>La ley de garantías de habitabilidad y depósito seguro también se aplican si usted renta una casa móvil</a:t>
            </a:r>
            <a:endParaRPr sz="2000">
              <a:solidFill>
                <a:srgbClr val="FFA300"/>
              </a:solidFill>
            </a:endParaRPr>
          </a:p>
          <a:p>
            <a:pPr marL="152400" marR="241300" lvl="0" indent="-152400" algn="l" rtl="0">
              <a:lnSpc>
                <a:spcPct val="97000"/>
              </a:lnSpc>
              <a:spcBef>
                <a:spcPts val="1000"/>
              </a:spcBef>
              <a:spcAft>
                <a:spcPts val="0"/>
              </a:spcAft>
              <a:buSzPts val="2800"/>
              <a:buNone/>
            </a:pPr>
            <a:r>
              <a:rPr lang="es" sz="2000">
                <a:solidFill>
                  <a:srgbClr val="FFA300"/>
                </a:solidFill>
                <a:latin typeface="Arial"/>
                <a:ea typeface="Arial"/>
                <a:cs typeface="Arial"/>
                <a:sym typeface="Arial"/>
              </a:rPr>
              <a:t>•</a:t>
            </a:r>
            <a:r>
              <a:rPr lang="es" sz="2000">
                <a:solidFill>
                  <a:srgbClr val="FFA300"/>
                </a:solidFill>
                <a:latin typeface="Times New Roman"/>
                <a:ea typeface="Times New Roman"/>
                <a:cs typeface="Times New Roman"/>
                <a:sym typeface="Times New Roman"/>
              </a:rPr>
              <a:t>  </a:t>
            </a:r>
            <a:r>
              <a:rPr lang="es" sz="2000">
                <a:solidFill>
                  <a:srgbClr val="FFA300"/>
                </a:solidFill>
              </a:rPr>
              <a:t>La ley de parques de casas móviles puede darle derechos adicionales como “residente”, está deﬁnido para incluir tanto al propietario como al arrendatario</a:t>
            </a:r>
            <a:endParaRPr sz="2000">
              <a:solidFill>
                <a:srgbClr val="FFA300"/>
              </a:solidFill>
            </a:endParaRPr>
          </a:p>
        </p:txBody>
      </p:sp>
      <p:sp>
        <p:nvSpPr>
          <p:cNvPr id="519" name="Google Shape;519;p28"/>
          <p:cNvSpPr txBox="1">
            <a:spLocks noGrp="1"/>
          </p:cNvSpPr>
          <p:nvPr>
            <p:ph type="body" idx="1"/>
          </p:nvPr>
        </p:nvSpPr>
        <p:spPr>
          <a:xfrm>
            <a:off x="1583100" y="1902125"/>
            <a:ext cx="5194500" cy="4802100"/>
          </a:xfrm>
          <a:prstGeom prst="rect">
            <a:avLst/>
          </a:prstGeom>
          <a:noFill/>
          <a:ln>
            <a:noFill/>
          </a:ln>
        </p:spPr>
        <p:txBody>
          <a:bodyPr spcFirstLastPara="1" wrap="square" lIns="91425" tIns="45700" rIns="91425" bIns="45700" anchor="t" anchorCtr="0">
            <a:noAutofit/>
          </a:bodyPr>
          <a:lstStyle/>
          <a:p>
            <a:pPr marL="228600" lvl="0" indent="-215900" algn="l" rtl="0">
              <a:lnSpc>
                <a:spcPct val="100000"/>
              </a:lnSpc>
              <a:spcBef>
                <a:spcPts val="1000"/>
              </a:spcBef>
              <a:spcAft>
                <a:spcPts val="0"/>
              </a:spcAft>
              <a:buSzPts val="2600"/>
              <a:buChar char="•"/>
            </a:pPr>
            <a:r>
              <a:rPr lang="es" sz="2600"/>
              <a:t>L/T laws govern rights of tenants of mobile homes</a:t>
            </a:r>
            <a:endParaRPr sz="2600"/>
          </a:p>
          <a:p>
            <a:pPr marL="228600" lvl="0" indent="-215900" algn="l" rtl="0">
              <a:lnSpc>
                <a:spcPct val="100000"/>
              </a:lnSpc>
              <a:spcBef>
                <a:spcPts val="1000"/>
              </a:spcBef>
              <a:spcAft>
                <a:spcPts val="0"/>
              </a:spcAft>
              <a:buSzPts val="2600"/>
              <a:buChar char="•"/>
            </a:pPr>
            <a:r>
              <a:rPr lang="es" sz="2600"/>
              <a:t>Warranty of habitability and security deposit laws still apply if you rent a mobile home</a:t>
            </a:r>
            <a:endParaRPr sz="2600"/>
          </a:p>
          <a:p>
            <a:pPr marL="228600" lvl="0" indent="-215900" algn="l" rtl="0">
              <a:lnSpc>
                <a:spcPct val="100000"/>
              </a:lnSpc>
              <a:spcBef>
                <a:spcPts val="1000"/>
              </a:spcBef>
              <a:spcAft>
                <a:spcPts val="0"/>
              </a:spcAft>
              <a:buSzPts val="2600"/>
              <a:buChar char="•"/>
            </a:pPr>
            <a:r>
              <a:rPr lang="es" sz="2600"/>
              <a:t>The MHPA may give you additional rights as “resident” is defined to include both owner/tenant</a:t>
            </a:r>
            <a:endParaRPr sz="2600" u="sng"/>
          </a:p>
        </p:txBody>
      </p:sp>
      <p:sp>
        <p:nvSpPr>
          <p:cNvPr id="520" name="Google Shape;520;p28"/>
          <p:cNvSpPr txBox="1">
            <a:spLocks noGrp="1"/>
          </p:cNvSpPr>
          <p:nvPr>
            <p:ph type="title"/>
          </p:nvPr>
        </p:nvSpPr>
        <p:spPr>
          <a:xfrm>
            <a:off x="6934775" y="167725"/>
            <a:ext cx="4672800" cy="163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 sz="2600">
                <a:solidFill>
                  <a:srgbClr val="FFA300"/>
                </a:solidFill>
                <a:latin typeface="Arial"/>
                <a:ea typeface="Arial"/>
                <a:cs typeface="Arial"/>
                <a:sym typeface="Arial"/>
              </a:rPr>
              <a:t>Ley de Predios de Casas Móviles vs. Ley de Colorado Sobre el Propietario/ Arrendatario (p/a)</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
          <p:cNvSpPr txBox="1">
            <a:spLocks noGrp="1"/>
          </p:cNvSpPr>
          <p:nvPr>
            <p:ph type="title"/>
          </p:nvPr>
        </p:nvSpPr>
        <p:spPr>
          <a:xfrm>
            <a:off x="415650" y="43951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r>
              <a:rPr lang="es" sz="4000" b="1">
                <a:solidFill>
                  <a:srgbClr val="262262"/>
                </a:solidFill>
                <a:latin typeface="Trebuchet MS"/>
                <a:ea typeface="Trebuchet MS"/>
                <a:cs typeface="Trebuchet MS"/>
                <a:sym typeface="Trebuchet MS"/>
              </a:rPr>
              <a:t>What is 9to5 Colorado?</a:t>
            </a:r>
            <a:endParaRPr sz="4000" b="1">
              <a:solidFill>
                <a:srgbClr val="262262"/>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r>
              <a:rPr lang="es" sz="4000" b="1" i="1">
                <a:solidFill>
                  <a:srgbClr val="F1592A"/>
                </a:solidFill>
                <a:latin typeface="Trebuchet MS"/>
                <a:ea typeface="Trebuchet MS"/>
                <a:cs typeface="Trebuchet MS"/>
                <a:sym typeface="Trebuchet MS"/>
              </a:rPr>
              <a:t>¿Qué es 9to5 Colorado?</a:t>
            </a:r>
            <a:r>
              <a:rPr lang="es" sz="4000" b="1">
                <a:solidFill>
                  <a:srgbClr val="F1592A"/>
                </a:solidFill>
                <a:latin typeface="Trebuchet MS"/>
                <a:ea typeface="Trebuchet MS"/>
                <a:cs typeface="Trebuchet MS"/>
                <a:sym typeface="Trebuchet MS"/>
              </a:rPr>
              <a:t> </a:t>
            </a:r>
            <a:endParaRPr sz="4000" b="1">
              <a:solidFill>
                <a:srgbClr val="F1592A"/>
              </a:solidFill>
              <a:latin typeface="Trebuchet MS"/>
              <a:ea typeface="Trebuchet MS"/>
              <a:cs typeface="Trebuchet MS"/>
              <a:sym typeface="Trebuchet MS"/>
            </a:endParaRPr>
          </a:p>
        </p:txBody>
      </p:sp>
      <p:sp>
        <p:nvSpPr>
          <p:cNvPr id="307" name="Google Shape;307;p3"/>
          <p:cNvSpPr txBox="1">
            <a:spLocks noGrp="1"/>
          </p:cNvSpPr>
          <p:nvPr>
            <p:ph type="body" idx="1"/>
          </p:nvPr>
        </p:nvSpPr>
        <p:spPr>
          <a:xfrm>
            <a:off x="582150" y="1847100"/>
            <a:ext cx="11194200" cy="45171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800"/>
              <a:buFont typeface="Arial"/>
              <a:buNone/>
            </a:pPr>
            <a:r>
              <a:rPr lang="es" sz="1900">
                <a:solidFill>
                  <a:schemeClr val="dk1"/>
                </a:solidFill>
                <a:latin typeface="Trebuchet MS"/>
                <a:ea typeface="Trebuchet MS"/>
                <a:cs typeface="Trebuchet MS"/>
                <a:sym typeface="Trebuchet MS"/>
              </a:rPr>
              <a:t>An economic justice organization that works to create system change through issue based advocacy, grassroots organizing, and community education by directly engaging impacted womxn. </a:t>
            </a:r>
            <a:endParaRPr sz="19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800"/>
              <a:buFont typeface="Arial"/>
              <a:buNone/>
            </a:pPr>
            <a:endParaRPr sz="19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800"/>
              <a:buFont typeface="Arial"/>
              <a:buNone/>
            </a:pPr>
            <a:r>
              <a:rPr lang="es" sz="1900" b="1">
                <a:solidFill>
                  <a:schemeClr val="dk1"/>
                </a:solidFill>
                <a:latin typeface="Trebuchet MS"/>
                <a:ea typeface="Trebuchet MS"/>
                <a:cs typeface="Trebuchet MS"/>
                <a:sym typeface="Trebuchet MS"/>
              </a:rPr>
              <a:t>Our vision</a:t>
            </a:r>
            <a:r>
              <a:rPr lang="es" sz="1900">
                <a:solidFill>
                  <a:schemeClr val="dk1"/>
                </a:solidFill>
                <a:latin typeface="Trebuchet MS"/>
                <a:ea typeface="Trebuchet MS"/>
                <a:cs typeface="Trebuchet MS"/>
                <a:sym typeface="Trebuchet MS"/>
              </a:rPr>
              <a:t>: that all womxn and their families can live and thrive in an economically and racially just world. </a:t>
            </a:r>
            <a:endParaRPr sz="19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endParaRPr sz="19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s" sz="1900" i="1">
                <a:solidFill>
                  <a:srgbClr val="F1592A"/>
                </a:solidFill>
                <a:latin typeface="Trebuchet MS"/>
                <a:ea typeface="Trebuchet MS"/>
                <a:cs typeface="Trebuchet MS"/>
                <a:sym typeface="Trebuchet MS"/>
              </a:rPr>
              <a:t>Un organización enfocado en justicia económica que trabaja crear cambios sistémicos por apoyo basado en temas, organización de base, y educación comunitario por involucrarse directamente con las mujeres afectadas. </a:t>
            </a:r>
            <a:endParaRPr sz="1900" i="1">
              <a:solidFill>
                <a:srgbClr val="F1592A"/>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endParaRPr sz="1900" i="1">
              <a:solidFill>
                <a:srgbClr val="F1592A"/>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s" sz="1900" b="1" i="1">
                <a:solidFill>
                  <a:srgbClr val="F1592A"/>
                </a:solidFill>
                <a:latin typeface="Trebuchet MS"/>
                <a:ea typeface="Trebuchet MS"/>
                <a:cs typeface="Trebuchet MS"/>
                <a:sym typeface="Trebuchet MS"/>
              </a:rPr>
              <a:t>Nuestra visión:</a:t>
            </a:r>
            <a:r>
              <a:rPr lang="es" sz="1900" i="1">
                <a:solidFill>
                  <a:srgbClr val="F1592A"/>
                </a:solidFill>
                <a:latin typeface="Trebuchet MS"/>
                <a:ea typeface="Trebuchet MS"/>
                <a:cs typeface="Trebuchet MS"/>
                <a:sym typeface="Trebuchet MS"/>
              </a:rPr>
              <a:t> todos mujeres y sus familias pueden vivir y prosperar en un mundo económicamente y racialmente justa. </a:t>
            </a:r>
            <a:endParaRPr sz="1900" i="1">
              <a:solidFill>
                <a:srgbClr val="F1592A"/>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endParaRPr sz="19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endParaRPr sz="19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endParaRPr sz="19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endParaRPr sz="19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endParaRPr sz="19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endParaRPr sz="1900">
              <a:solidFill>
                <a:schemeClr val="dk1"/>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9"/>
          <p:cNvSpPr txBox="1">
            <a:spLocks noGrp="1"/>
          </p:cNvSpPr>
          <p:nvPr>
            <p:ph type="title"/>
          </p:nvPr>
        </p:nvSpPr>
        <p:spPr>
          <a:xfrm>
            <a:off x="1583100" y="105250"/>
            <a:ext cx="5274600" cy="136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MHPA vs. Colorado Landlord/Tenant Laws</a:t>
            </a:r>
            <a:endParaRPr sz="4100"/>
          </a:p>
        </p:txBody>
      </p:sp>
      <p:sp>
        <p:nvSpPr>
          <p:cNvPr id="526" name="Google Shape;526;p29"/>
          <p:cNvSpPr txBox="1">
            <a:spLocks noGrp="1"/>
          </p:cNvSpPr>
          <p:nvPr>
            <p:ph type="body" idx="1"/>
          </p:nvPr>
        </p:nvSpPr>
        <p:spPr>
          <a:xfrm>
            <a:off x="6777600" y="1669225"/>
            <a:ext cx="5194500" cy="5034900"/>
          </a:xfrm>
          <a:prstGeom prst="rect">
            <a:avLst/>
          </a:prstGeom>
          <a:noFill/>
          <a:ln>
            <a:noFill/>
          </a:ln>
        </p:spPr>
        <p:txBody>
          <a:bodyPr spcFirstLastPara="1" wrap="square" lIns="91425" tIns="45700" rIns="91425" bIns="45700" anchor="t" anchorCtr="0">
            <a:noAutofit/>
          </a:bodyPr>
          <a:lstStyle/>
          <a:p>
            <a:pPr marL="457200" marR="330200" lvl="0" indent="0" algn="l" rtl="0">
              <a:lnSpc>
                <a:spcPct val="97999"/>
              </a:lnSpc>
              <a:spcBef>
                <a:spcPts val="1100"/>
              </a:spcBef>
              <a:spcAft>
                <a:spcPts val="0"/>
              </a:spcAft>
              <a:buSzPts val="2800"/>
              <a:buNone/>
            </a:pPr>
            <a:r>
              <a:rPr lang="es" sz="2300">
                <a:solidFill>
                  <a:srgbClr val="FFA300"/>
                </a:solidFill>
                <a:latin typeface="Arial"/>
                <a:ea typeface="Arial"/>
                <a:cs typeface="Arial"/>
                <a:sym typeface="Arial"/>
              </a:rPr>
              <a:t>•</a:t>
            </a:r>
            <a:r>
              <a:rPr lang="es" sz="900">
                <a:solidFill>
                  <a:srgbClr val="FFA300"/>
                </a:solidFill>
                <a:latin typeface="Times New Roman"/>
                <a:ea typeface="Times New Roman"/>
                <a:cs typeface="Times New Roman"/>
                <a:sym typeface="Times New Roman"/>
              </a:rPr>
              <a:t>  </a:t>
            </a:r>
            <a:r>
              <a:rPr lang="es" sz="1900">
                <a:solidFill>
                  <a:srgbClr val="FFA300"/>
                </a:solidFill>
              </a:rPr>
              <a:t>Muchas estipulaciones de la ley de predios de casas móviles solo aplican a los </a:t>
            </a:r>
            <a:r>
              <a:rPr lang="es" sz="1900" b="1" u="sng">
                <a:solidFill>
                  <a:srgbClr val="FFA300"/>
                </a:solidFill>
              </a:rPr>
              <a:t>propietarios</a:t>
            </a:r>
            <a:r>
              <a:rPr lang="es" sz="1900">
                <a:solidFill>
                  <a:srgbClr val="FFA300"/>
                </a:solidFill>
              </a:rPr>
              <a:t> de casas móviles cuando ellos:</a:t>
            </a:r>
            <a:endParaRPr sz="1900">
              <a:solidFill>
                <a:srgbClr val="FFA300"/>
              </a:solidFill>
            </a:endParaRPr>
          </a:p>
          <a:p>
            <a:pPr marL="914400" marR="330200" lvl="0" indent="-323850" algn="l" rtl="0">
              <a:lnSpc>
                <a:spcPct val="97999"/>
              </a:lnSpc>
              <a:spcBef>
                <a:spcPts val="1100"/>
              </a:spcBef>
              <a:spcAft>
                <a:spcPts val="0"/>
              </a:spcAft>
              <a:buClr>
                <a:srgbClr val="FFA300"/>
              </a:buClr>
              <a:buSzPts val="1500"/>
              <a:buChar char="•"/>
            </a:pPr>
            <a:r>
              <a:rPr lang="es" sz="1500">
                <a:solidFill>
                  <a:srgbClr val="FFA300"/>
                </a:solidFill>
              </a:rPr>
              <a:t>rentan un lote con servicios a un propietario de un predio de casas móviles</a:t>
            </a:r>
            <a:endParaRPr sz="1500">
              <a:solidFill>
                <a:srgbClr val="FFA300"/>
              </a:solidFill>
            </a:endParaRPr>
          </a:p>
          <a:p>
            <a:pPr marL="914400" marR="330200" lvl="0" indent="-323850" algn="l" rtl="0">
              <a:lnSpc>
                <a:spcPct val="97999"/>
              </a:lnSpc>
              <a:spcBef>
                <a:spcPts val="0"/>
              </a:spcBef>
              <a:spcAft>
                <a:spcPts val="0"/>
              </a:spcAft>
              <a:buClr>
                <a:srgbClr val="FFA300"/>
              </a:buClr>
              <a:buSzPts val="1500"/>
              <a:buChar char="•"/>
            </a:pPr>
            <a:r>
              <a:rPr lang="es" sz="1500">
                <a:solidFill>
                  <a:srgbClr val="FFA300"/>
                </a:solidFill>
              </a:rPr>
              <a:t>que es de su propiedad o están pagando</a:t>
            </a:r>
            <a:endParaRPr sz="1500">
              <a:solidFill>
                <a:srgbClr val="FFA300"/>
              </a:solidFill>
            </a:endParaRPr>
          </a:p>
          <a:p>
            <a:pPr marL="457200" marR="406400" lvl="0" indent="0" algn="l" rtl="0">
              <a:lnSpc>
                <a:spcPct val="97999"/>
              </a:lnSpc>
              <a:spcBef>
                <a:spcPts val="1000"/>
              </a:spcBef>
              <a:spcAft>
                <a:spcPts val="0"/>
              </a:spcAft>
              <a:buSzPts val="2800"/>
              <a:buNone/>
            </a:pPr>
            <a:r>
              <a:rPr lang="es" sz="1900">
                <a:solidFill>
                  <a:srgbClr val="FFA300"/>
                </a:solidFill>
                <a:latin typeface="Arial"/>
                <a:ea typeface="Arial"/>
                <a:cs typeface="Arial"/>
                <a:sym typeface="Arial"/>
              </a:rPr>
              <a:t>•</a:t>
            </a:r>
            <a:r>
              <a:rPr lang="es" sz="1900">
                <a:solidFill>
                  <a:srgbClr val="FFA300"/>
                </a:solidFill>
                <a:latin typeface="Times New Roman"/>
                <a:ea typeface="Times New Roman"/>
                <a:cs typeface="Times New Roman"/>
                <a:sym typeface="Times New Roman"/>
              </a:rPr>
              <a:t>  </a:t>
            </a:r>
            <a:r>
              <a:rPr lang="es" sz="1900">
                <a:solidFill>
                  <a:srgbClr val="FFA300"/>
                </a:solidFill>
              </a:rPr>
              <a:t>La ley de predios de casas móviles deﬁne derechos y obligaciones diferentes al arrendamiento usual</a:t>
            </a:r>
            <a:endParaRPr sz="1900">
              <a:solidFill>
                <a:srgbClr val="FFA300"/>
              </a:solidFill>
            </a:endParaRPr>
          </a:p>
          <a:p>
            <a:pPr marL="457200" marR="304800" lvl="0" indent="0" algn="l" rtl="0">
              <a:lnSpc>
                <a:spcPct val="97999"/>
              </a:lnSpc>
              <a:spcBef>
                <a:spcPts val="1000"/>
              </a:spcBef>
              <a:spcAft>
                <a:spcPts val="0"/>
              </a:spcAft>
              <a:buSzPts val="2800"/>
              <a:buNone/>
            </a:pPr>
            <a:r>
              <a:rPr lang="es" sz="1900">
                <a:solidFill>
                  <a:srgbClr val="FFA300"/>
                </a:solidFill>
                <a:latin typeface="Arial"/>
                <a:ea typeface="Arial"/>
                <a:cs typeface="Arial"/>
                <a:sym typeface="Arial"/>
              </a:rPr>
              <a:t>•</a:t>
            </a:r>
            <a:r>
              <a:rPr lang="es" sz="1900">
                <a:solidFill>
                  <a:srgbClr val="FFA300"/>
                </a:solidFill>
                <a:latin typeface="Times New Roman"/>
                <a:ea typeface="Times New Roman"/>
                <a:cs typeface="Times New Roman"/>
                <a:sym typeface="Times New Roman"/>
              </a:rPr>
              <a:t>  </a:t>
            </a:r>
            <a:r>
              <a:rPr lang="es" sz="1900">
                <a:solidFill>
                  <a:srgbClr val="FFA300"/>
                </a:solidFill>
              </a:rPr>
              <a:t>Los propietarios tienen más derechos en procesos judiciales de desalojo</a:t>
            </a:r>
            <a:endParaRPr sz="1900">
              <a:solidFill>
                <a:srgbClr val="FFA300"/>
              </a:solidFill>
            </a:endParaRPr>
          </a:p>
        </p:txBody>
      </p:sp>
      <p:sp>
        <p:nvSpPr>
          <p:cNvPr id="527" name="Google Shape;527;p29"/>
          <p:cNvSpPr txBox="1">
            <a:spLocks noGrp="1"/>
          </p:cNvSpPr>
          <p:nvPr>
            <p:ph type="body" idx="1"/>
          </p:nvPr>
        </p:nvSpPr>
        <p:spPr>
          <a:xfrm>
            <a:off x="1583100" y="1475050"/>
            <a:ext cx="5194500" cy="5229300"/>
          </a:xfrm>
          <a:prstGeom prst="rect">
            <a:avLst/>
          </a:prstGeom>
          <a:noFill/>
          <a:ln>
            <a:noFill/>
          </a:ln>
        </p:spPr>
        <p:txBody>
          <a:bodyPr spcFirstLastPara="1" wrap="square" lIns="91425" tIns="45700" rIns="91425" bIns="45700" anchor="t" anchorCtr="0">
            <a:noAutofit/>
          </a:bodyPr>
          <a:lstStyle/>
          <a:p>
            <a:pPr marL="228600" lvl="0" indent="-215900" algn="l" rtl="0">
              <a:lnSpc>
                <a:spcPct val="100000"/>
              </a:lnSpc>
              <a:spcBef>
                <a:spcPts val="1000"/>
              </a:spcBef>
              <a:spcAft>
                <a:spcPts val="0"/>
              </a:spcAft>
              <a:buSzPts val="2600"/>
              <a:buChar char="•"/>
            </a:pPr>
            <a:r>
              <a:rPr lang="es" sz="2600"/>
              <a:t>Many MHPA provisions only apply to </a:t>
            </a:r>
            <a:r>
              <a:rPr lang="es" sz="2600" u="sng"/>
              <a:t>owners</a:t>
            </a:r>
            <a:r>
              <a:rPr lang="es" sz="2600"/>
              <a:t> of mobile homes as they:</a:t>
            </a:r>
            <a:endParaRPr sz="2600"/>
          </a:p>
          <a:p>
            <a:pPr marL="685800" lvl="1" indent="-215900" algn="l" rtl="0">
              <a:lnSpc>
                <a:spcPct val="100000"/>
              </a:lnSpc>
              <a:spcBef>
                <a:spcPts val="0"/>
              </a:spcBef>
              <a:spcAft>
                <a:spcPts val="0"/>
              </a:spcAft>
              <a:buSzPts val="2200"/>
              <a:buChar char="•"/>
            </a:pPr>
            <a:r>
              <a:rPr lang="es" sz="2200"/>
              <a:t> rent lot space with utilities from park owners </a:t>
            </a:r>
            <a:endParaRPr sz="2200"/>
          </a:p>
          <a:p>
            <a:pPr marL="685800" lvl="1" indent="-215900" algn="l" rtl="0">
              <a:lnSpc>
                <a:spcPct val="100000"/>
              </a:lnSpc>
              <a:spcBef>
                <a:spcPts val="0"/>
              </a:spcBef>
              <a:spcAft>
                <a:spcPts val="0"/>
              </a:spcAft>
              <a:buSzPts val="2200"/>
              <a:buChar char="•"/>
            </a:pPr>
            <a:r>
              <a:rPr lang="es" sz="2200"/>
              <a:t>but own or are making payments on their homes.  </a:t>
            </a:r>
            <a:endParaRPr sz="2200"/>
          </a:p>
          <a:p>
            <a:pPr marL="228600" lvl="0" indent="-215900" algn="l" rtl="0">
              <a:lnSpc>
                <a:spcPct val="100000"/>
              </a:lnSpc>
              <a:spcBef>
                <a:spcPts val="1000"/>
              </a:spcBef>
              <a:spcAft>
                <a:spcPts val="0"/>
              </a:spcAft>
              <a:buSzPts val="2600"/>
              <a:buChar char="•"/>
            </a:pPr>
            <a:r>
              <a:rPr lang="es" sz="2600"/>
              <a:t>MHPA defines rights and obligations as different from usual tenancy</a:t>
            </a:r>
            <a:endParaRPr sz="2600"/>
          </a:p>
          <a:p>
            <a:pPr marL="228600" lvl="0" indent="-215900" algn="l" rtl="0">
              <a:lnSpc>
                <a:spcPct val="100000"/>
              </a:lnSpc>
              <a:spcBef>
                <a:spcPts val="1000"/>
              </a:spcBef>
              <a:spcAft>
                <a:spcPts val="0"/>
              </a:spcAft>
              <a:buSzPts val="2600"/>
              <a:buChar char="•"/>
            </a:pPr>
            <a:r>
              <a:rPr lang="es" sz="2600"/>
              <a:t>Owners have more rights in eviction proceedings</a:t>
            </a:r>
            <a:endParaRPr sz="2600"/>
          </a:p>
        </p:txBody>
      </p:sp>
      <p:sp>
        <p:nvSpPr>
          <p:cNvPr id="528" name="Google Shape;528;p29"/>
          <p:cNvSpPr txBox="1">
            <a:spLocks noGrp="1"/>
          </p:cNvSpPr>
          <p:nvPr>
            <p:ph type="title"/>
          </p:nvPr>
        </p:nvSpPr>
        <p:spPr>
          <a:xfrm>
            <a:off x="6934775" y="167725"/>
            <a:ext cx="4672800" cy="150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 sz="2600">
                <a:solidFill>
                  <a:srgbClr val="FFA300"/>
                </a:solidFill>
                <a:latin typeface="Arial"/>
                <a:ea typeface="Arial"/>
                <a:cs typeface="Arial"/>
                <a:sym typeface="Arial"/>
              </a:rPr>
              <a:t>Ley de Predios de Casas Móviles vs. Ley de Colorado Sobre el Propietario/ Arrendatario (p/a)</a:t>
            </a:r>
            <a:endParaRPr sz="3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0"/>
          <p:cNvSpPr txBox="1">
            <a:spLocks noGrp="1"/>
          </p:cNvSpPr>
          <p:nvPr>
            <p:ph type="title"/>
          </p:nvPr>
        </p:nvSpPr>
        <p:spPr>
          <a:xfrm>
            <a:off x="1583100" y="105250"/>
            <a:ext cx="5274600" cy="2094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MHPA Dispute Resolution and Enforcement Program (DREP)</a:t>
            </a:r>
            <a:endParaRPr sz="3700"/>
          </a:p>
        </p:txBody>
      </p:sp>
      <p:sp>
        <p:nvSpPr>
          <p:cNvPr id="534" name="Google Shape;534;p30"/>
          <p:cNvSpPr txBox="1">
            <a:spLocks noGrp="1"/>
          </p:cNvSpPr>
          <p:nvPr>
            <p:ph type="body" idx="1"/>
          </p:nvPr>
        </p:nvSpPr>
        <p:spPr>
          <a:xfrm>
            <a:off x="6934775" y="2342075"/>
            <a:ext cx="4672800" cy="4362300"/>
          </a:xfrm>
          <a:prstGeom prst="rect">
            <a:avLst/>
          </a:prstGeom>
          <a:noFill/>
          <a:ln>
            <a:noFill/>
          </a:ln>
        </p:spPr>
        <p:txBody>
          <a:bodyPr spcFirstLastPara="1" wrap="square" lIns="91425" tIns="45700" rIns="91425" bIns="45700" anchor="t" anchorCtr="0">
            <a:noAutofit/>
          </a:bodyPr>
          <a:lstStyle/>
          <a:p>
            <a:pPr marL="457200" marR="152400" lvl="0" indent="-387350" algn="l" rtl="0">
              <a:lnSpc>
                <a:spcPct val="97000"/>
              </a:lnSpc>
              <a:spcBef>
                <a:spcPts val="1000"/>
              </a:spcBef>
              <a:spcAft>
                <a:spcPts val="0"/>
              </a:spcAft>
              <a:buClr>
                <a:srgbClr val="FFA300"/>
              </a:buClr>
              <a:buSzPts val="2500"/>
              <a:buChar char="•"/>
            </a:pPr>
            <a:r>
              <a:rPr lang="es" sz="2500">
                <a:solidFill>
                  <a:srgbClr val="FFA300"/>
                </a:solidFill>
                <a:latin typeface="Arial"/>
                <a:ea typeface="Arial"/>
                <a:cs typeface="Arial"/>
                <a:sym typeface="Arial"/>
              </a:rPr>
              <a:t>A</a:t>
            </a:r>
            <a:r>
              <a:rPr lang="es" sz="2500">
                <a:solidFill>
                  <a:srgbClr val="FFA300"/>
                </a:solidFill>
              </a:rPr>
              <a:t> partir del uno de mayo del 2020, los dueños  y propietarios/gerencia del predio, pueden enviar quejas a través del programa de resolución del conﬂicto y cumplimiento del programa</a:t>
            </a:r>
            <a:endParaRPr sz="2500">
              <a:solidFill>
                <a:srgbClr val="FFA300"/>
              </a:solidFill>
            </a:endParaRPr>
          </a:p>
        </p:txBody>
      </p:sp>
      <p:sp>
        <p:nvSpPr>
          <p:cNvPr id="535" name="Google Shape;535;p30"/>
          <p:cNvSpPr txBox="1">
            <a:spLocks noGrp="1"/>
          </p:cNvSpPr>
          <p:nvPr>
            <p:ph type="body" idx="1"/>
          </p:nvPr>
        </p:nvSpPr>
        <p:spPr>
          <a:xfrm>
            <a:off x="1583100" y="2342075"/>
            <a:ext cx="5194500" cy="43620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SzPts val="2800"/>
              <a:buChar char="•"/>
            </a:pPr>
            <a:r>
              <a:rPr lang="es"/>
              <a:t>As of May 1, 2020, owners and landlords/park management can also file complaints through the DREP program</a:t>
            </a:r>
            <a:endParaRPr/>
          </a:p>
        </p:txBody>
      </p:sp>
      <p:sp>
        <p:nvSpPr>
          <p:cNvPr id="536" name="Google Shape;536;p30"/>
          <p:cNvSpPr txBox="1">
            <a:spLocks noGrp="1"/>
          </p:cNvSpPr>
          <p:nvPr>
            <p:ph type="title"/>
          </p:nvPr>
        </p:nvSpPr>
        <p:spPr>
          <a:xfrm>
            <a:off x="6934775" y="167725"/>
            <a:ext cx="4672800" cy="195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 sz="3300"/>
              <a:t>Resolución de Conflictos y Aplicación del Programa de la Ley de Predios de Casas Móviles</a:t>
            </a:r>
            <a:endParaRPr sz="33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1"/>
          <p:cNvSpPr txBox="1">
            <a:spLocks noGrp="1"/>
          </p:cNvSpPr>
          <p:nvPr>
            <p:ph type="title"/>
          </p:nvPr>
        </p:nvSpPr>
        <p:spPr>
          <a:xfrm>
            <a:off x="1583100" y="105250"/>
            <a:ext cx="5274600" cy="2094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MHPA Dispute Resolution and Enforcement Program (DREP), Cnt’d</a:t>
            </a:r>
            <a:endParaRPr sz="3700"/>
          </a:p>
        </p:txBody>
      </p:sp>
      <p:sp>
        <p:nvSpPr>
          <p:cNvPr id="542" name="Google Shape;542;p31"/>
          <p:cNvSpPr txBox="1">
            <a:spLocks noGrp="1"/>
          </p:cNvSpPr>
          <p:nvPr>
            <p:ph type="body" idx="1"/>
          </p:nvPr>
        </p:nvSpPr>
        <p:spPr>
          <a:xfrm>
            <a:off x="6934775" y="2342075"/>
            <a:ext cx="5082900" cy="4362300"/>
          </a:xfrm>
          <a:prstGeom prst="rect">
            <a:avLst/>
          </a:prstGeom>
          <a:noFill/>
          <a:ln>
            <a:noFill/>
          </a:ln>
        </p:spPr>
        <p:txBody>
          <a:bodyPr spcFirstLastPara="1" wrap="square" lIns="91425" tIns="45700" rIns="91425" bIns="45700" anchor="t" anchorCtr="0">
            <a:noAutofit/>
          </a:bodyPr>
          <a:lstStyle/>
          <a:p>
            <a:pPr marL="355600" lvl="0" indent="0" algn="l" rtl="0">
              <a:lnSpc>
                <a:spcPct val="115000"/>
              </a:lnSpc>
              <a:spcBef>
                <a:spcPts val="1000"/>
              </a:spcBef>
              <a:spcAft>
                <a:spcPts val="0"/>
              </a:spcAft>
              <a:buSzPts val="2800"/>
              <a:buNone/>
            </a:pPr>
            <a:r>
              <a:rPr lang="es" sz="2100" u="sng">
                <a:solidFill>
                  <a:srgbClr val="FFA300"/>
                </a:solidFill>
              </a:rPr>
              <a:t>Expectativas</a:t>
            </a:r>
            <a:endParaRPr sz="2100" u="sng">
              <a:solidFill>
                <a:srgbClr val="FFA300"/>
              </a:solidFill>
            </a:endParaRPr>
          </a:p>
          <a:p>
            <a:pPr marL="584200" marR="1320800" lvl="0" indent="-152400" algn="l" rtl="0">
              <a:lnSpc>
                <a:spcPct val="115000"/>
              </a:lnSpc>
              <a:spcBef>
                <a:spcPts val="1000"/>
              </a:spcBef>
              <a:spcAft>
                <a:spcPts val="0"/>
              </a:spcAft>
              <a:buSzPts val="2800"/>
              <a:buNone/>
            </a:pPr>
            <a:r>
              <a:rPr lang="es" sz="2100">
                <a:solidFill>
                  <a:srgbClr val="FFA300"/>
                </a:solidFill>
                <a:latin typeface="Arial"/>
                <a:ea typeface="Arial"/>
                <a:cs typeface="Arial"/>
                <a:sym typeface="Arial"/>
              </a:rPr>
              <a:t>•</a:t>
            </a:r>
            <a:r>
              <a:rPr lang="es" sz="2100">
                <a:solidFill>
                  <a:srgbClr val="FFA300"/>
                </a:solidFill>
                <a:latin typeface="Times New Roman"/>
                <a:ea typeface="Times New Roman"/>
                <a:cs typeface="Times New Roman"/>
                <a:sym typeface="Times New Roman"/>
              </a:rPr>
              <a:t>  </a:t>
            </a:r>
            <a:r>
              <a:rPr lang="es" sz="2100">
                <a:solidFill>
                  <a:srgbClr val="FFA300"/>
                </a:solidFill>
              </a:rPr>
              <a:t>Primero, mediación por el conﬂicto</a:t>
            </a:r>
            <a:endParaRPr sz="2100">
              <a:solidFill>
                <a:srgbClr val="FFA300"/>
              </a:solidFill>
            </a:endParaRPr>
          </a:p>
          <a:p>
            <a:pPr marL="584200" marR="152400" lvl="0" indent="-152400" algn="l" rtl="0">
              <a:lnSpc>
                <a:spcPct val="97999"/>
              </a:lnSpc>
              <a:spcBef>
                <a:spcPts val="1000"/>
              </a:spcBef>
              <a:spcAft>
                <a:spcPts val="0"/>
              </a:spcAft>
              <a:buSzPts val="2800"/>
              <a:buNone/>
            </a:pPr>
            <a:r>
              <a:rPr lang="es" sz="2100">
                <a:solidFill>
                  <a:srgbClr val="FFA300"/>
                </a:solidFill>
                <a:latin typeface="Arial"/>
                <a:ea typeface="Arial"/>
                <a:cs typeface="Arial"/>
                <a:sym typeface="Arial"/>
              </a:rPr>
              <a:t>•</a:t>
            </a:r>
            <a:r>
              <a:rPr lang="es" sz="2100">
                <a:solidFill>
                  <a:srgbClr val="FFA300"/>
                </a:solidFill>
                <a:latin typeface="Times New Roman"/>
                <a:ea typeface="Times New Roman"/>
                <a:cs typeface="Times New Roman"/>
                <a:sym typeface="Times New Roman"/>
              </a:rPr>
              <a:t>  </a:t>
            </a:r>
            <a:r>
              <a:rPr lang="es" sz="2100">
                <a:solidFill>
                  <a:srgbClr val="FFA300"/>
                </a:solidFill>
              </a:rPr>
              <a:t>Si no se resuelve, emitir una orden si la ley de predios de casas móviles fue quebrantada</a:t>
            </a:r>
            <a:endParaRPr sz="2100">
              <a:solidFill>
                <a:srgbClr val="FFA300"/>
              </a:solidFill>
            </a:endParaRPr>
          </a:p>
          <a:p>
            <a:pPr marL="584200" lvl="0" indent="-152400" algn="l" rtl="0">
              <a:lnSpc>
                <a:spcPct val="115000"/>
              </a:lnSpc>
              <a:spcBef>
                <a:spcPts val="900"/>
              </a:spcBef>
              <a:spcAft>
                <a:spcPts val="0"/>
              </a:spcAft>
              <a:buSzPts val="2800"/>
              <a:buNone/>
            </a:pPr>
            <a:r>
              <a:rPr lang="es" sz="2100">
                <a:solidFill>
                  <a:srgbClr val="FFA300"/>
                </a:solidFill>
                <a:latin typeface="Arial"/>
                <a:ea typeface="Arial"/>
                <a:cs typeface="Arial"/>
                <a:sym typeface="Arial"/>
              </a:rPr>
              <a:t>•</a:t>
            </a:r>
            <a:r>
              <a:rPr lang="es" sz="2100">
                <a:solidFill>
                  <a:srgbClr val="FFA300"/>
                </a:solidFill>
                <a:latin typeface="Times New Roman"/>
                <a:ea typeface="Times New Roman"/>
                <a:cs typeface="Times New Roman"/>
                <a:sym typeface="Times New Roman"/>
              </a:rPr>
              <a:t>  </a:t>
            </a:r>
            <a:r>
              <a:rPr lang="es" sz="2100">
                <a:solidFill>
                  <a:srgbClr val="FFA300"/>
                </a:solidFill>
              </a:rPr>
              <a:t>Se puede solicitar una audiencia ante el juez administrativo para desafiar la orden</a:t>
            </a:r>
            <a:endParaRPr sz="2100">
              <a:solidFill>
                <a:srgbClr val="FFA300"/>
              </a:solidFill>
              <a:latin typeface="Arial"/>
              <a:ea typeface="Arial"/>
              <a:cs typeface="Arial"/>
              <a:sym typeface="Arial"/>
            </a:endParaRPr>
          </a:p>
        </p:txBody>
      </p:sp>
      <p:sp>
        <p:nvSpPr>
          <p:cNvPr id="543" name="Google Shape;543;p31"/>
          <p:cNvSpPr txBox="1">
            <a:spLocks noGrp="1"/>
          </p:cNvSpPr>
          <p:nvPr>
            <p:ph type="body" idx="1"/>
          </p:nvPr>
        </p:nvSpPr>
        <p:spPr>
          <a:xfrm>
            <a:off x="1583100" y="2342075"/>
            <a:ext cx="5194500" cy="43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800"/>
              <a:buNone/>
            </a:pPr>
            <a:r>
              <a:rPr lang="es" u="sng"/>
              <a:t>What to Expect</a:t>
            </a:r>
            <a:endParaRPr u="sng"/>
          </a:p>
          <a:p>
            <a:pPr marL="228600" lvl="0" indent="-228600" algn="l" rtl="0">
              <a:lnSpc>
                <a:spcPct val="100000"/>
              </a:lnSpc>
              <a:spcBef>
                <a:spcPts val="1000"/>
              </a:spcBef>
              <a:spcAft>
                <a:spcPts val="0"/>
              </a:spcAft>
              <a:buSzPts val="2800"/>
              <a:buChar char="•"/>
            </a:pPr>
            <a:r>
              <a:rPr lang="es"/>
              <a:t>First, mediation of issue</a:t>
            </a:r>
            <a:endParaRPr/>
          </a:p>
          <a:p>
            <a:pPr marL="228600" lvl="0" indent="-228600" algn="l" rtl="0">
              <a:lnSpc>
                <a:spcPct val="100000"/>
              </a:lnSpc>
              <a:spcBef>
                <a:spcPts val="1000"/>
              </a:spcBef>
              <a:spcAft>
                <a:spcPts val="0"/>
              </a:spcAft>
              <a:buSzPts val="2800"/>
              <a:buChar char="•"/>
            </a:pPr>
            <a:r>
              <a:rPr lang="es"/>
              <a:t>If not resolved, order issued on if MHPA violated </a:t>
            </a:r>
            <a:endParaRPr/>
          </a:p>
          <a:p>
            <a:pPr marL="228600" lvl="0" indent="-228600" algn="l" rtl="0">
              <a:lnSpc>
                <a:spcPct val="100000"/>
              </a:lnSpc>
              <a:spcBef>
                <a:spcPts val="1000"/>
              </a:spcBef>
              <a:spcAft>
                <a:spcPts val="0"/>
              </a:spcAft>
              <a:buSzPts val="2800"/>
              <a:buChar char="•"/>
            </a:pPr>
            <a:r>
              <a:rPr lang="es"/>
              <a:t>Can request hearing before administrative judge to challenge order</a:t>
            </a:r>
            <a:endParaRPr/>
          </a:p>
          <a:p>
            <a:pPr marL="0" lvl="0" indent="0" algn="l" rtl="0">
              <a:lnSpc>
                <a:spcPct val="100000"/>
              </a:lnSpc>
              <a:spcBef>
                <a:spcPts val="1000"/>
              </a:spcBef>
              <a:spcAft>
                <a:spcPts val="0"/>
              </a:spcAft>
              <a:buSzPts val="2800"/>
              <a:buNone/>
            </a:pPr>
            <a:endParaRPr/>
          </a:p>
        </p:txBody>
      </p:sp>
      <p:sp>
        <p:nvSpPr>
          <p:cNvPr id="544" name="Google Shape;544;p31"/>
          <p:cNvSpPr txBox="1">
            <a:spLocks noGrp="1"/>
          </p:cNvSpPr>
          <p:nvPr>
            <p:ph type="title"/>
          </p:nvPr>
        </p:nvSpPr>
        <p:spPr>
          <a:xfrm>
            <a:off x="6934775" y="167725"/>
            <a:ext cx="5082900" cy="195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 sz="3200"/>
              <a:t>Resolución de Conflictos y Aplicación del Programa de la Ley de Predios de Casas Móviles, Continuación</a:t>
            </a:r>
            <a:endParaRPr sz="3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2"/>
          <p:cNvSpPr txBox="1">
            <a:spLocks noGrp="1"/>
          </p:cNvSpPr>
          <p:nvPr>
            <p:ph type="title"/>
          </p:nvPr>
        </p:nvSpPr>
        <p:spPr>
          <a:xfrm>
            <a:off x="1583100" y="105250"/>
            <a:ext cx="5274600" cy="2094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MHPA Dispute Resolution and Enforcement Program (DREP), Cnt’d</a:t>
            </a:r>
            <a:endParaRPr sz="3700"/>
          </a:p>
        </p:txBody>
      </p:sp>
      <p:sp>
        <p:nvSpPr>
          <p:cNvPr id="550" name="Google Shape;550;p32"/>
          <p:cNvSpPr txBox="1">
            <a:spLocks noGrp="1"/>
          </p:cNvSpPr>
          <p:nvPr>
            <p:ph type="body" idx="1"/>
          </p:nvPr>
        </p:nvSpPr>
        <p:spPr>
          <a:xfrm>
            <a:off x="6934775" y="2342075"/>
            <a:ext cx="5039700" cy="4362300"/>
          </a:xfrm>
          <a:prstGeom prst="rect">
            <a:avLst/>
          </a:prstGeom>
          <a:noFill/>
          <a:ln>
            <a:noFill/>
          </a:ln>
        </p:spPr>
        <p:txBody>
          <a:bodyPr spcFirstLastPara="1" wrap="square" lIns="91425" tIns="45700" rIns="91425" bIns="45700" anchor="t" anchorCtr="0">
            <a:noAutofit/>
          </a:bodyPr>
          <a:lstStyle/>
          <a:p>
            <a:pPr marL="228600" lvl="0" indent="-196850" algn="l" rtl="0">
              <a:lnSpc>
                <a:spcPct val="100000"/>
              </a:lnSpc>
              <a:spcBef>
                <a:spcPts val="1000"/>
              </a:spcBef>
              <a:spcAft>
                <a:spcPts val="0"/>
              </a:spcAft>
              <a:buClr>
                <a:srgbClr val="FFA300"/>
              </a:buClr>
              <a:buSzPts val="2300"/>
              <a:buChar char="•"/>
            </a:pPr>
            <a:r>
              <a:rPr lang="es" sz="2300">
                <a:solidFill>
                  <a:srgbClr val="FFA300"/>
                </a:solidFill>
              </a:rPr>
              <a:t>IMPORTANTE: Se puede ingresar un desalojo mientras la queja de resolución de conflicto y aplicación del programa está pendiente, a menos que</a:t>
            </a:r>
            <a:endParaRPr sz="2300">
              <a:solidFill>
                <a:srgbClr val="FFA300"/>
              </a:solidFill>
            </a:endParaRPr>
          </a:p>
          <a:p>
            <a:pPr marL="685800" lvl="1" indent="-203200" algn="l" rtl="0">
              <a:lnSpc>
                <a:spcPct val="100000"/>
              </a:lnSpc>
              <a:spcBef>
                <a:spcPts val="500"/>
              </a:spcBef>
              <a:spcAft>
                <a:spcPts val="0"/>
              </a:spcAft>
              <a:buClr>
                <a:srgbClr val="FFA300"/>
              </a:buClr>
              <a:buSzPts val="2000"/>
              <a:buChar char="•"/>
            </a:pPr>
            <a:r>
              <a:rPr lang="es" sz="2000">
                <a:solidFill>
                  <a:srgbClr val="FFA300"/>
                </a:solidFill>
              </a:rPr>
              <a:t>El desalojo sea por represalia o</a:t>
            </a:r>
            <a:endParaRPr sz="2000">
              <a:solidFill>
                <a:srgbClr val="FFA300"/>
              </a:solidFill>
            </a:endParaRPr>
          </a:p>
          <a:p>
            <a:pPr marL="685800" lvl="1" indent="-203200" algn="l" rtl="0">
              <a:lnSpc>
                <a:spcPct val="100000"/>
              </a:lnSpc>
              <a:spcBef>
                <a:spcPts val="500"/>
              </a:spcBef>
              <a:spcAft>
                <a:spcPts val="0"/>
              </a:spcAft>
              <a:buClr>
                <a:srgbClr val="FFA300"/>
              </a:buClr>
              <a:buSzPts val="2000"/>
              <a:buChar char="•"/>
            </a:pPr>
            <a:r>
              <a:rPr lang="es" sz="2000">
                <a:solidFill>
                  <a:srgbClr val="FFA300"/>
                </a:solidFill>
              </a:rPr>
              <a:t> Relacionado a la regla de incremento del 10% de la renta mensual y la queja de resolución del conflicto y el cumplimiento del programa esté pendiente</a:t>
            </a:r>
            <a:endParaRPr sz="2000">
              <a:solidFill>
                <a:srgbClr val="FFA300"/>
              </a:solidFill>
            </a:endParaRPr>
          </a:p>
          <a:p>
            <a:pPr marL="584200" lvl="0" indent="-152400" algn="l" rtl="0">
              <a:lnSpc>
                <a:spcPct val="115000"/>
              </a:lnSpc>
              <a:spcBef>
                <a:spcPts val="900"/>
              </a:spcBef>
              <a:spcAft>
                <a:spcPts val="0"/>
              </a:spcAft>
              <a:buSzPts val="2800"/>
              <a:buNone/>
            </a:pPr>
            <a:endParaRPr sz="1800"/>
          </a:p>
        </p:txBody>
      </p:sp>
      <p:sp>
        <p:nvSpPr>
          <p:cNvPr id="551" name="Google Shape;551;p32"/>
          <p:cNvSpPr txBox="1">
            <a:spLocks noGrp="1"/>
          </p:cNvSpPr>
          <p:nvPr>
            <p:ph type="body" idx="1"/>
          </p:nvPr>
        </p:nvSpPr>
        <p:spPr>
          <a:xfrm>
            <a:off x="1583100" y="2342075"/>
            <a:ext cx="5194500" cy="43620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SzPts val="2800"/>
              <a:buChar char="•"/>
            </a:pPr>
            <a:r>
              <a:rPr lang="es"/>
              <a:t>IMPORTANT: An eviction can still be entered while DREP complaint is pending unless:</a:t>
            </a:r>
            <a:endParaRPr/>
          </a:p>
          <a:p>
            <a:pPr marL="685800" lvl="1" indent="-228600" algn="l" rtl="0">
              <a:lnSpc>
                <a:spcPct val="100000"/>
              </a:lnSpc>
              <a:spcBef>
                <a:spcPts val="500"/>
              </a:spcBef>
              <a:spcAft>
                <a:spcPts val="0"/>
              </a:spcAft>
              <a:buSzPts val="2400"/>
              <a:buChar char="•"/>
            </a:pPr>
            <a:r>
              <a:rPr lang="es"/>
              <a:t>Eviction was retaliatory or</a:t>
            </a:r>
            <a:endParaRPr/>
          </a:p>
          <a:p>
            <a:pPr marL="685800" lvl="1" indent="-228600" algn="l" rtl="0">
              <a:lnSpc>
                <a:spcPct val="100000"/>
              </a:lnSpc>
              <a:spcBef>
                <a:spcPts val="500"/>
              </a:spcBef>
              <a:spcAft>
                <a:spcPts val="0"/>
              </a:spcAft>
              <a:buSzPts val="2400"/>
              <a:buChar char="•"/>
            </a:pPr>
            <a:r>
              <a:rPr lang="es"/>
              <a:t> Related to rule that will increase monthly rental payment by 10% and DREP complaint pending</a:t>
            </a:r>
            <a:endParaRPr/>
          </a:p>
        </p:txBody>
      </p:sp>
      <p:sp>
        <p:nvSpPr>
          <p:cNvPr id="552" name="Google Shape;552;p32"/>
          <p:cNvSpPr txBox="1">
            <a:spLocks noGrp="1"/>
          </p:cNvSpPr>
          <p:nvPr>
            <p:ph type="title"/>
          </p:nvPr>
        </p:nvSpPr>
        <p:spPr>
          <a:xfrm>
            <a:off x="6934775" y="167725"/>
            <a:ext cx="4672800" cy="195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 sz="3000"/>
              <a:t>Resolución de Conflictos y Aplicación del Programa de la Ley de Predios de Casas Móviles, Continuación</a:t>
            </a:r>
            <a:endParaRPr sz="3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3"/>
          <p:cNvSpPr txBox="1">
            <a:spLocks noGrp="1"/>
          </p:cNvSpPr>
          <p:nvPr>
            <p:ph type="title"/>
          </p:nvPr>
        </p:nvSpPr>
        <p:spPr>
          <a:xfrm>
            <a:off x="1583100" y="105250"/>
            <a:ext cx="5274600" cy="2094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MHPA Dispute Resolution and Enforcement Program (DREP), Cnt’d</a:t>
            </a:r>
            <a:endParaRPr sz="3700"/>
          </a:p>
        </p:txBody>
      </p:sp>
      <p:sp>
        <p:nvSpPr>
          <p:cNvPr id="558" name="Google Shape;558;p33"/>
          <p:cNvSpPr txBox="1">
            <a:spLocks noGrp="1"/>
          </p:cNvSpPr>
          <p:nvPr>
            <p:ph type="body" idx="1"/>
          </p:nvPr>
        </p:nvSpPr>
        <p:spPr>
          <a:xfrm>
            <a:off x="6934775" y="2341925"/>
            <a:ext cx="4672800" cy="43623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Clr>
                <a:srgbClr val="FFA300"/>
              </a:buClr>
              <a:buSzPts val="2800"/>
              <a:buChar char="•"/>
            </a:pPr>
            <a:r>
              <a:rPr lang="es">
                <a:solidFill>
                  <a:srgbClr val="FFA300"/>
                </a:solidFill>
              </a:rPr>
              <a:t>¡</a:t>
            </a:r>
            <a:r>
              <a:rPr lang="es" u="sng">
                <a:solidFill>
                  <a:srgbClr val="FFA300"/>
                </a:solidFill>
              </a:rPr>
              <a:t>No ignore una notificación de desalojo tan solo por que tenga una queja de resolución de conflicto y aplicación del programa pendiente</a:t>
            </a:r>
            <a:r>
              <a:rPr lang="es">
                <a:solidFill>
                  <a:srgbClr val="FFA300"/>
                </a:solidFill>
              </a:rPr>
              <a:t>!</a:t>
            </a:r>
            <a:endParaRPr sz="1800">
              <a:solidFill>
                <a:srgbClr val="FFA300"/>
              </a:solidFill>
            </a:endParaRPr>
          </a:p>
        </p:txBody>
      </p:sp>
      <p:sp>
        <p:nvSpPr>
          <p:cNvPr id="559" name="Google Shape;559;p33"/>
          <p:cNvSpPr txBox="1">
            <a:spLocks noGrp="1"/>
          </p:cNvSpPr>
          <p:nvPr>
            <p:ph type="body" idx="1"/>
          </p:nvPr>
        </p:nvSpPr>
        <p:spPr>
          <a:xfrm>
            <a:off x="1583100" y="2342075"/>
            <a:ext cx="5194500" cy="43620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SzPts val="2800"/>
              <a:buChar char="•"/>
            </a:pPr>
            <a:r>
              <a:rPr lang="es" u="sng"/>
              <a:t>DO NOT ignore an eviction notice because a DREP complaint is pending!</a:t>
            </a:r>
            <a:endParaRPr u="sng"/>
          </a:p>
        </p:txBody>
      </p:sp>
      <p:sp>
        <p:nvSpPr>
          <p:cNvPr id="560" name="Google Shape;560;p33"/>
          <p:cNvSpPr txBox="1">
            <a:spLocks noGrp="1"/>
          </p:cNvSpPr>
          <p:nvPr>
            <p:ph type="title"/>
          </p:nvPr>
        </p:nvSpPr>
        <p:spPr>
          <a:xfrm>
            <a:off x="6934775" y="167725"/>
            <a:ext cx="4672800" cy="195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 sz="3000"/>
              <a:t>Resolución de Conflictos y Aplicación del Programa de la Ley de Predios de Casas Móviles, Continuación</a:t>
            </a:r>
            <a:endParaRPr sz="3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4"/>
          <p:cNvSpPr txBox="1">
            <a:spLocks noGrp="1"/>
          </p:cNvSpPr>
          <p:nvPr>
            <p:ph type="title"/>
          </p:nvPr>
        </p:nvSpPr>
        <p:spPr>
          <a:xfrm>
            <a:off x="1583100" y="105250"/>
            <a:ext cx="5274600" cy="142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Online Resources on Colorado Mobile Home Laws</a:t>
            </a:r>
            <a:endParaRPr sz="3700"/>
          </a:p>
        </p:txBody>
      </p:sp>
      <p:sp>
        <p:nvSpPr>
          <p:cNvPr id="566" name="Google Shape;566;p34"/>
          <p:cNvSpPr txBox="1">
            <a:spLocks noGrp="1"/>
          </p:cNvSpPr>
          <p:nvPr>
            <p:ph type="body" idx="1"/>
          </p:nvPr>
        </p:nvSpPr>
        <p:spPr>
          <a:xfrm>
            <a:off x="6934775" y="1528750"/>
            <a:ext cx="4672800" cy="5175600"/>
          </a:xfrm>
          <a:prstGeom prst="rect">
            <a:avLst/>
          </a:prstGeom>
          <a:noFill/>
          <a:ln>
            <a:noFill/>
          </a:ln>
        </p:spPr>
        <p:txBody>
          <a:bodyPr spcFirstLastPara="1" wrap="square" lIns="91425" tIns="45700" rIns="91425" bIns="45700" anchor="t" anchorCtr="0">
            <a:noAutofit/>
          </a:bodyPr>
          <a:lstStyle/>
          <a:p>
            <a:pPr marL="228600" lvl="0" indent="-177800" algn="l" rtl="0">
              <a:lnSpc>
                <a:spcPct val="100000"/>
              </a:lnSpc>
              <a:spcBef>
                <a:spcPts val="0"/>
              </a:spcBef>
              <a:spcAft>
                <a:spcPts val="0"/>
              </a:spcAft>
              <a:buClr>
                <a:srgbClr val="FFA300"/>
              </a:buClr>
              <a:buSzPts val="2000"/>
              <a:buChar char="•"/>
            </a:pPr>
            <a:r>
              <a:rPr lang="es" sz="2000">
                <a:solidFill>
                  <a:srgbClr val="FFA300"/>
                </a:solidFill>
              </a:rPr>
              <a:t>La resolución del conflicto y cumplimiento del programa es administrado por el programa de supervisión de predios de casas móviles </a:t>
            </a:r>
            <a:endParaRPr sz="2000">
              <a:solidFill>
                <a:srgbClr val="FFA300"/>
              </a:solidFill>
            </a:endParaRPr>
          </a:p>
          <a:p>
            <a:pPr marL="228600" lvl="0" indent="-177800" algn="l" rtl="0">
              <a:lnSpc>
                <a:spcPct val="100000"/>
              </a:lnSpc>
              <a:spcBef>
                <a:spcPts val="1000"/>
              </a:spcBef>
              <a:spcAft>
                <a:spcPts val="0"/>
              </a:spcAft>
              <a:buSzPts val="2000"/>
              <a:buChar char="•"/>
            </a:pPr>
            <a:r>
              <a:rPr lang="es" sz="2000">
                <a:solidFill>
                  <a:srgbClr val="FFA300"/>
                </a:solidFill>
              </a:rPr>
              <a:t>Sitio de internet del programa de supervisión de predios de casas móviles, </a:t>
            </a:r>
            <a:r>
              <a:rPr lang="es" sz="2000" u="sng">
                <a:solidFill>
                  <a:schemeClr val="hlink"/>
                </a:solidFill>
                <a:hlinkClick r:id="rId3"/>
              </a:rPr>
              <a:t>MHPOP</a:t>
            </a:r>
            <a:r>
              <a:rPr lang="es" sz="2000">
                <a:solidFill>
                  <a:srgbClr val="FFA300"/>
                </a:solidFill>
              </a:rPr>
              <a:t>, por sus siglas en inglés.</a:t>
            </a:r>
            <a:endParaRPr sz="1800"/>
          </a:p>
          <a:p>
            <a:pPr marL="228600" lvl="0" indent="-177800" algn="l" rtl="0">
              <a:lnSpc>
                <a:spcPct val="100000"/>
              </a:lnSpc>
              <a:spcBef>
                <a:spcPts val="1000"/>
              </a:spcBef>
              <a:spcAft>
                <a:spcPts val="0"/>
              </a:spcAft>
              <a:buClr>
                <a:srgbClr val="FFA300"/>
              </a:buClr>
              <a:buSzPts val="2000"/>
              <a:buChar char="•"/>
            </a:pPr>
            <a:r>
              <a:rPr lang="es" sz="2000">
                <a:solidFill>
                  <a:srgbClr val="FFA300"/>
                </a:solidFill>
              </a:rPr>
              <a:t>Puede ver el enlace de la ley y política y recursos de acceso gratuito de las leyes de casas móviles de Colorado </a:t>
            </a:r>
            <a:endParaRPr sz="2400" u="sng">
              <a:solidFill>
                <a:srgbClr val="FFA300"/>
              </a:solidFill>
            </a:endParaRPr>
          </a:p>
        </p:txBody>
      </p:sp>
      <p:sp>
        <p:nvSpPr>
          <p:cNvPr id="567" name="Google Shape;567;p34"/>
          <p:cNvSpPr txBox="1">
            <a:spLocks noGrp="1"/>
          </p:cNvSpPr>
          <p:nvPr>
            <p:ph type="body" idx="1"/>
          </p:nvPr>
        </p:nvSpPr>
        <p:spPr>
          <a:xfrm>
            <a:off x="1583100" y="1528750"/>
            <a:ext cx="5194500" cy="51753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800"/>
              <a:buChar char="•"/>
            </a:pPr>
            <a:r>
              <a:rPr lang="es"/>
              <a:t>DREP is administered under Colorado’s Mobile Home Park Oversight Program (MHPOP)</a:t>
            </a:r>
            <a:endParaRPr/>
          </a:p>
          <a:p>
            <a:pPr marL="228600" lvl="0" indent="-203200" algn="l" rtl="0">
              <a:lnSpc>
                <a:spcPct val="100000"/>
              </a:lnSpc>
              <a:spcBef>
                <a:spcPts val="1000"/>
              </a:spcBef>
              <a:spcAft>
                <a:spcPts val="0"/>
              </a:spcAft>
              <a:buSzPts val="2400"/>
              <a:buChar char="•"/>
            </a:pPr>
            <a:r>
              <a:rPr lang="es" sz="2400" u="sng">
                <a:solidFill>
                  <a:schemeClr val="hlink"/>
                </a:solidFill>
                <a:hlinkClick r:id="rId3"/>
              </a:rPr>
              <a:t>MHPOP Website</a:t>
            </a:r>
            <a:endParaRPr sz="2400"/>
          </a:p>
          <a:p>
            <a:pPr marL="228600" lvl="0" indent="-228600" algn="l" rtl="0">
              <a:lnSpc>
                <a:spcPct val="100000"/>
              </a:lnSpc>
              <a:spcBef>
                <a:spcPts val="1000"/>
              </a:spcBef>
              <a:spcAft>
                <a:spcPts val="0"/>
              </a:spcAft>
              <a:buSzPts val="2800"/>
              <a:buChar char="•"/>
            </a:pPr>
            <a:r>
              <a:rPr lang="es"/>
              <a:t>See Law &amp; Policy and Resources links for free public access to Colorado mobile home laws</a:t>
            </a:r>
            <a:endParaRPr sz="3200"/>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u="sng"/>
          </a:p>
        </p:txBody>
      </p:sp>
      <p:sp>
        <p:nvSpPr>
          <p:cNvPr id="568" name="Google Shape;568;p34"/>
          <p:cNvSpPr txBox="1">
            <a:spLocks noGrp="1"/>
          </p:cNvSpPr>
          <p:nvPr>
            <p:ph type="title"/>
          </p:nvPr>
        </p:nvSpPr>
        <p:spPr>
          <a:xfrm>
            <a:off x="6934775" y="167725"/>
            <a:ext cx="5039700" cy="136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3200">
                <a:latin typeface="Barlow Condensed"/>
                <a:ea typeface="Barlow Condensed"/>
                <a:cs typeface="Barlow Condensed"/>
                <a:sym typeface="Barlow Condensed"/>
              </a:rPr>
              <a:t>Recursos en Línea Sobre las Leyes de Casas Móviles de Colorado</a:t>
            </a:r>
            <a:endParaRPr sz="3200">
              <a:latin typeface="Barlow Condensed"/>
              <a:ea typeface="Barlow Condensed"/>
              <a:cs typeface="Barlow Condensed"/>
              <a:sym typeface="Barlow Condense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35"/>
          <p:cNvSpPr txBox="1">
            <a:spLocks noGrp="1"/>
          </p:cNvSpPr>
          <p:nvPr>
            <p:ph type="title"/>
          </p:nvPr>
        </p:nvSpPr>
        <p:spPr>
          <a:xfrm>
            <a:off x="838200" y="681000"/>
            <a:ext cx="8237700" cy="5327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Barlow Condensed"/>
              <a:buNone/>
            </a:pPr>
            <a:r>
              <a:rPr lang="es"/>
              <a:t>Rental Agreements under the MHPA</a:t>
            </a:r>
            <a:br>
              <a:rPr lang="es"/>
            </a:br>
            <a:r>
              <a:rPr lang="es"/>
              <a:t>(Current as of June 30, 2020)</a:t>
            </a:r>
            <a:endParaRPr/>
          </a:p>
          <a:p>
            <a:pPr marL="0" lvl="0" indent="0" algn="l" rtl="0">
              <a:lnSpc>
                <a:spcPct val="90000"/>
              </a:lnSpc>
              <a:spcBef>
                <a:spcPts val="0"/>
              </a:spcBef>
              <a:spcAft>
                <a:spcPts val="0"/>
              </a:spcAft>
              <a:buClr>
                <a:schemeClr val="dk1"/>
              </a:buClr>
              <a:buSzPts val="4400"/>
              <a:buFont typeface="Barlow Condensed"/>
              <a:buNone/>
            </a:pPr>
            <a:endParaRPr/>
          </a:p>
          <a:p>
            <a:pPr marL="0" lvl="0" indent="0" algn="l" rtl="0">
              <a:lnSpc>
                <a:spcPct val="90000"/>
              </a:lnSpc>
              <a:spcBef>
                <a:spcPts val="0"/>
              </a:spcBef>
              <a:spcAft>
                <a:spcPts val="0"/>
              </a:spcAft>
              <a:buClr>
                <a:schemeClr val="dk1"/>
              </a:buClr>
              <a:buSzPts val="4400"/>
              <a:buFont typeface="Barlow Condensed"/>
              <a:buNone/>
            </a:pPr>
            <a:r>
              <a:rPr lang="es"/>
              <a:t>Convenios de Renta Bajo el Proyecto de Ley de Casas Móviles</a:t>
            </a:r>
            <a:endParaRPr/>
          </a:p>
          <a:p>
            <a:pPr marL="0" lvl="0" indent="0" algn="l" rtl="0">
              <a:lnSpc>
                <a:spcPct val="90000"/>
              </a:lnSpc>
              <a:spcBef>
                <a:spcPts val="0"/>
              </a:spcBef>
              <a:spcAft>
                <a:spcPts val="0"/>
              </a:spcAft>
              <a:buClr>
                <a:schemeClr val="dk1"/>
              </a:buClr>
              <a:buSzPts val="4400"/>
              <a:buFont typeface="Barlow Condensed"/>
              <a:buNone/>
            </a:pPr>
            <a:r>
              <a:rPr lang="es"/>
              <a:t>(Actualizada y Vigente Desde el 30 de Junio de 2020)</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6"/>
          <p:cNvSpPr txBox="1">
            <a:spLocks noGrp="1"/>
          </p:cNvSpPr>
          <p:nvPr>
            <p:ph type="title"/>
          </p:nvPr>
        </p:nvSpPr>
        <p:spPr>
          <a:xfrm>
            <a:off x="1520225" y="54075"/>
            <a:ext cx="5644800" cy="103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MHPA &amp; Rental Agreements </a:t>
            </a:r>
            <a:endParaRPr sz="4000"/>
          </a:p>
        </p:txBody>
      </p:sp>
      <p:sp>
        <p:nvSpPr>
          <p:cNvPr id="579" name="Google Shape;579;p36"/>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580" name="Google Shape;580;p36"/>
          <p:cNvSpPr txBox="1">
            <a:spLocks noGrp="1"/>
          </p:cNvSpPr>
          <p:nvPr>
            <p:ph type="body" idx="1"/>
          </p:nvPr>
        </p:nvSpPr>
        <p:spPr>
          <a:xfrm>
            <a:off x="1595900" y="1087575"/>
            <a:ext cx="5194500" cy="5757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SzPts val="2800"/>
              <a:buChar char="•"/>
            </a:pPr>
            <a:r>
              <a:rPr lang="es"/>
              <a:t>Terms must be disclosed </a:t>
            </a:r>
            <a:r>
              <a:rPr lang="es" u="sng"/>
              <a:t>in writing</a:t>
            </a:r>
            <a:r>
              <a:rPr lang="es"/>
              <a:t> to any prospective homeowner </a:t>
            </a:r>
            <a:r>
              <a:rPr lang="es" u="sng"/>
              <a:t>before </a:t>
            </a:r>
            <a:r>
              <a:rPr lang="es"/>
              <a:t>rental or occupancy.</a:t>
            </a:r>
            <a:endParaRPr/>
          </a:p>
          <a:p>
            <a:pPr marL="228600" lvl="0" indent="-228600" algn="l" rtl="0">
              <a:lnSpc>
                <a:spcPct val="90000"/>
              </a:lnSpc>
              <a:spcBef>
                <a:spcPts val="1000"/>
              </a:spcBef>
              <a:spcAft>
                <a:spcPts val="0"/>
              </a:spcAft>
              <a:buSzPts val="2800"/>
              <a:buChar char="•"/>
            </a:pPr>
            <a:r>
              <a:rPr lang="es"/>
              <a:t>Must include:</a:t>
            </a:r>
            <a:endParaRPr/>
          </a:p>
          <a:p>
            <a:pPr marL="685800" lvl="1" indent="-228600" algn="l" rtl="0">
              <a:lnSpc>
                <a:spcPct val="90000"/>
              </a:lnSpc>
              <a:spcBef>
                <a:spcPts val="500"/>
              </a:spcBef>
              <a:spcAft>
                <a:spcPts val="0"/>
              </a:spcAft>
              <a:buSzPts val="2400"/>
              <a:buChar char="•"/>
            </a:pPr>
            <a:r>
              <a:rPr lang="es"/>
              <a:t>Term of tenancy</a:t>
            </a:r>
            <a:endParaRPr/>
          </a:p>
          <a:p>
            <a:pPr marL="685800" lvl="1" indent="-228600" algn="l" rtl="0">
              <a:lnSpc>
                <a:spcPct val="90000"/>
              </a:lnSpc>
              <a:spcBef>
                <a:spcPts val="500"/>
              </a:spcBef>
              <a:spcAft>
                <a:spcPts val="0"/>
              </a:spcAft>
              <a:buSzPts val="2400"/>
              <a:buChar char="•"/>
            </a:pPr>
            <a:r>
              <a:rPr lang="es"/>
              <a:t>Rent amount</a:t>
            </a:r>
            <a:endParaRPr/>
          </a:p>
          <a:p>
            <a:pPr marL="685800" lvl="1" indent="-228600" algn="l" rtl="0">
              <a:lnSpc>
                <a:spcPct val="90000"/>
              </a:lnSpc>
              <a:spcBef>
                <a:spcPts val="500"/>
              </a:spcBef>
              <a:spcAft>
                <a:spcPts val="0"/>
              </a:spcAft>
              <a:buSzPts val="2400"/>
              <a:buChar char="•"/>
            </a:pPr>
            <a:r>
              <a:rPr lang="es"/>
              <a:t>Day rental payment is due</a:t>
            </a:r>
            <a:endParaRPr/>
          </a:p>
          <a:p>
            <a:pPr marL="685800" lvl="1" indent="-228600" algn="l" rtl="0">
              <a:lnSpc>
                <a:spcPct val="90000"/>
              </a:lnSpc>
              <a:spcBef>
                <a:spcPts val="500"/>
              </a:spcBef>
              <a:spcAft>
                <a:spcPts val="0"/>
              </a:spcAft>
              <a:buSzPts val="2400"/>
              <a:buChar char="•"/>
            </a:pPr>
            <a:r>
              <a:rPr lang="es"/>
              <a:t>Rules and regulations of park </a:t>
            </a:r>
            <a:endParaRPr/>
          </a:p>
          <a:p>
            <a:pPr marL="685800" lvl="1" indent="-228600" algn="l" rtl="0">
              <a:lnSpc>
                <a:spcPct val="90000"/>
              </a:lnSpc>
              <a:spcBef>
                <a:spcPts val="500"/>
              </a:spcBef>
              <a:spcAft>
                <a:spcPts val="0"/>
              </a:spcAft>
              <a:buSzPts val="2400"/>
              <a:buChar char="•"/>
            </a:pPr>
            <a:r>
              <a:rPr lang="es"/>
              <a:t>All charges other than rent </a:t>
            </a: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p:txBody>
      </p:sp>
      <p:sp>
        <p:nvSpPr>
          <p:cNvPr id="581" name="Google Shape;581;p36"/>
          <p:cNvSpPr txBox="1">
            <a:spLocks noGrp="1"/>
          </p:cNvSpPr>
          <p:nvPr>
            <p:ph type="body" idx="1"/>
          </p:nvPr>
        </p:nvSpPr>
        <p:spPr>
          <a:xfrm>
            <a:off x="6934775" y="1324225"/>
            <a:ext cx="4672800" cy="5379900"/>
          </a:xfrm>
          <a:prstGeom prst="rect">
            <a:avLst/>
          </a:prstGeom>
          <a:noFill/>
          <a:ln>
            <a:noFill/>
          </a:ln>
        </p:spPr>
        <p:txBody>
          <a:bodyPr spcFirstLastPara="1" wrap="square" lIns="91425" tIns="45700" rIns="91425" bIns="45700" anchor="t" anchorCtr="0">
            <a:noAutofit/>
          </a:bodyPr>
          <a:lstStyle/>
          <a:p>
            <a:pPr marL="228600" lvl="0" indent="-196850" algn="l" rtl="0">
              <a:lnSpc>
                <a:spcPct val="90000"/>
              </a:lnSpc>
              <a:spcBef>
                <a:spcPts val="0"/>
              </a:spcBef>
              <a:spcAft>
                <a:spcPts val="0"/>
              </a:spcAft>
              <a:buClr>
                <a:srgbClr val="FFA300"/>
              </a:buClr>
              <a:buSzPts val="2300"/>
              <a:buChar char="•"/>
            </a:pPr>
            <a:r>
              <a:rPr lang="es" sz="2300">
                <a:solidFill>
                  <a:srgbClr val="FFA300"/>
                </a:solidFill>
              </a:rPr>
              <a:t>Los términos del contrato deben ser divulgados </a:t>
            </a:r>
            <a:r>
              <a:rPr lang="es" sz="2300" u="sng">
                <a:solidFill>
                  <a:srgbClr val="FFA300"/>
                </a:solidFill>
              </a:rPr>
              <a:t>por escrito</a:t>
            </a:r>
            <a:r>
              <a:rPr lang="es" sz="2300">
                <a:solidFill>
                  <a:srgbClr val="FFA300"/>
                </a:solidFill>
              </a:rPr>
              <a:t> a cualquier posible dueño de casa </a:t>
            </a:r>
            <a:r>
              <a:rPr lang="es" sz="2300" u="sng">
                <a:solidFill>
                  <a:srgbClr val="FFA300"/>
                </a:solidFill>
              </a:rPr>
              <a:t>antes</a:t>
            </a:r>
            <a:r>
              <a:rPr lang="es" sz="2300">
                <a:solidFill>
                  <a:srgbClr val="FFA300"/>
                </a:solidFill>
              </a:rPr>
              <a:t> de la renta o alquiler.</a:t>
            </a:r>
            <a:endParaRPr sz="2300">
              <a:solidFill>
                <a:srgbClr val="FFA300"/>
              </a:solidFill>
            </a:endParaRPr>
          </a:p>
          <a:p>
            <a:pPr marL="228600" lvl="0" indent="-196850" algn="l" rtl="0">
              <a:lnSpc>
                <a:spcPct val="90000"/>
              </a:lnSpc>
              <a:spcBef>
                <a:spcPts val="1000"/>
              </a:spcBef>
              <a:spcAft>
                <a:spcPts val="0"/>
              </a:spcAft>
              <a:buClr>
                <a:srgbClr val="FFA300"/>
              </a:buClr>
              <a:buSzPts val="2300"/>
              <a:buChar char="•"/>
            </a:pPr>
            <a:r>
              <a:rPr lang="es" sz="2300">
                <a:solidFill>
                  <a:srgbClr val="FFA300"/>
                </a:solidFill>
              </a:rPr>
              <a:t>Debe incluir:</a:t>
            </a:r>
            <a:endParaRPr sz="2300">
              <a:solidFill>
                <a:srgbClr val="FFA300"/>
              </a:solidFill>
            </a:endParaRPr>
          </a:p>
          <a:p>
            <a:pPr marL="685800" lvl="1" indent="-222250" algn="l" rtl="0">
              <a:lnSpc>
                <a:spcPct val="90000"/>
              </a:lnSpc>
              <a:spcBef>
                <a:spcPts val="500"/>
              </a:spcBef>
              <a:spcAft>
                <a:spcPts val="0"/>
              </a:spcAft>
              <a:buClr>
                <a:srgbClr val="FFA300"/>
              </a:buClr>
              <a:buSzPts val="2300"/>
              <a:buChar char="•"/>
            </a:pPr>
            <a:r>
              <a:rPr lang="es" sz="2300">
                <a:solidFill>
                  <a:srgbClr val="FFA300"/>
                </a:solidFill>
              </a:rPr>
              <a:t>Plazo del arrendamiento</a:t>
            </a:r>
            <a:endParaRPr sz="2300">
              <a:solidFill>
                <a:srgbClr val="FFA300"/>
              </a:solidFill>
            </a:endParaRPr>
          </a:p>
          <a:p>
            <a:pPr marL="685800" lvl="1" indent="-222250" algn="l" rtl="0">
              <a:lnSpc>
                <a:spcPct val="90000"/>
              </a:lnSpc>
              <a:spcBef>
                <a:spcPts val="500"/>
              </a:spcBef>
              <a:spcAft>
                <a:spcPts val="0"/>
              </a:spcAft>
              <a:buClr>
                <a:srgbClr val="FFA300"/>
              </a:buClr>
              <a:buSzPts val="2300"/>
              <a:buChar char="•"/>
            </a:pPr>
            <a:r>
              <a:rPr lang="es" sz="2300">
                <a:solidFill>
                  <a:srgbClr val="FFA300"/>
                </a:solidFill>
              </a:rPr>
              <a:t>Monto de la renta</a:t>
            </a:r>
            <a:endParaRPr sz="2300">
              <a:solidFill>
                <a:srgbClr val="FFA300"/>
              </a:solidFill>
            </a:endParaRPr>
          </a:p>
          <a:p>
            <a:pPr marL="685800" lvl="1" indent="-222250" algn="l" rtl="0">
              <a:lnSpc>
                <a:spcPct val="90000"/>
              </a:lnSpc>
              <a:spcBef>
                <a:spcPts val="500"/>
              </a:spcBef>
              <a:spcAft>
                <a:spcPts val="0"/>
              </a:spcAft>
              <a:buClr>
                <a:srgbClr val="FFA300"/>
              </a:buClr>
              <a:buSzPts val="2300"/>
              <a:buChar char="•"/>
            </a:pPr>
            <a:r>
              <a:rPr lang="es" sz="2300">
                <a:solidFill>
                  <a:srgbClr val="FFA300"/>
                </a:solidFill>
              </a:rPr>
              <a:t>Día de vencimiento del pago de la renta</a:t>
            </a:r>
            <a:endParaRPr sz="2300">
              <a:solidFill>
                <a:srgbClr val="FFA300"/>
              </a:solidFill>
            </a:endParaRPr>
          </a:p>
          <a:p>
            <a:pPr marL="685800" lvl="1" indent="-222250" algn="l" rtl="0">
              <a:lnSpc>
                <a:spcPct val="90000"/>
              </a:lnSpc>
              <a:spcBef>
                <a:spcPts val="500"/>
              </a:spcBef>
              <a:spcAft>
                <a:spcPts val="0"/>
              </a:spcAft>
              <a:buClr>
                <a:srgbClr val="FFA300"/>
              </a:buClr>
              <a:buSzPts val="2300"/>
              <a:buChar char="•"/>
            </a:pPr>
            <a:r>
              <a:rPr lang="es" sz="2300">
                <a:solidFill>
                  <a:srgbClr val="FFA300"/>
                </a:solidFill>
              </a:rPr>
              <a:t>Reglas y regulaciones del predio</a:t>
            </a:r>
            <a:endParaRPr sz="2300">
              <a:solidFill>
                <a:srgbClr val="FFA300"/>
              </a:solidFill>
            </a:endParaRPr>
          </a:p>
          <a:p>
            <a:pPr marL="685800" lvl="1" indent="-222250" algn="l" rtl="0">
              <a:lnSpc>
                <a:spcPct val="90000"/>
              </a:lnSpc>
              <a:spcBef>
                <a:spcPts val="500"/>
              </a:spcBef>
              <a:spcAft>
                <a:spcPts val="0"/>
              </a:spcAft>
              <a:buSzPts val="2300"/>
              <a:buChar char="•"/>
            </a:pPr>
            <a:r>
              <a:rPr lang="es" sz="2300">
                <a:solidFill>
                  <a:srgbClr val="FFA300"/>
                </a:solidFill>
              </a:rPr>
              <a:t>Todos los cobros aparte de la renta</a:t>
            </a:r>
            <a:r>
              <a:rPr lang="es" sz="2300" b="1">
                <a:solidFill>
                  <a:schemeClr val="dk2"/>
                </a:solidFill>
                <a:latin typeface="Barlow Condensed"/>
                <a:ea typeface="Barlow Condensed"/>
                <a:cs typeface="Barlow Condensed"/>
                <a:sym typeface="Barlow Condensed"/>
              </a:rPr>
              <a:t> </a:t>
            </a:r>
            <a:endParaRPr sz="2200" u="sng"/>
          </a:p>
        </p:txBody>
      </p:sp>
      <p:sp>
        <p:nvSpPr>
          <p:cNvPr id="582" name="Google Shape;582;p36"/>
          <p:cNvSpPr txBox="1">
            <a:spLocks noGrp="1"/>
          </p:cNvSpPr>
          <p:nvPr>
            <p:ph type="title"/>
          </p:nvPr>
        </p:nvSpPr>
        <p:spPr>
          <a:xfrm>
            <a:off x="6934775" y="167725"/>
            <a:ext cx="4672800" cy="115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 sz="3400"/>
              <a:t>La Ley MHPA y Convenios de Rentas</a:t>
            </a:r>
            <a:endParaRPr sz="3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37"/>
          <p:cNvSpPr txBox="1">
            <a:spLocks noGrp="1"/>
          </p:cNvSpPr>
          <p:nvPr>
            <p:ph type="title"/>
          </p:nvPr>
        </p:nvSpPr>
        <p:spPr>
          <a:xfrm>
            <a:off x="1520225" y="54075"/>
            <a:ext cx="5644800" cy="103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MHPA &amp; Rental Agreements </a:t>
            </a:r>
            <a:endParaRPr sz="4000"/>
          </a:p>
        </p:txBody>
      </p:sp>
      <p:sp>
        <p:nvSpPr>
          <p:cNvPr id="588" name="Google Shape;588;p37"/>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589" name="Google Shape;589;p37"/>
          <p:cNvSpPr txBox="1">
            <a:spLocks noGrp="1"/>
          </p:cNvSpPr>
          <p:nvPr>
            <p:ph type="body" idx="1"/>
          </p:nvPr>
        </p:nvSpPr>
        <p:spPr>
          <a:xfrm>
            <a:off x="1595900" y="1087575"/>
            <a:ext cx="5194500" cy="5757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SzPts val="2800"/>
              <a:buChar char="•"/>
            </a:pPr>
            <a:r>
              <a:rPr lang="es"/>
              <a:t>The following are NOT allowed in a rental agreement (i.e. lease):</a:t>
            </a:r>
            <a:endParaRPr/>
          </a:p>
          <a:p>
            <a:pPr marL="685800" lvl="1" indent="-228600" algn="l" rtl="0">
              <a:lnSpc>
                <a:spcPct val="90000"/>
              </a:lnSpc>
              <a:spcBef>
                <a:spcPts val="500"/>
              </a:spcBef>
              <a:spcAft>
                <a:spcPts val="0"/>
              </a:spcAft>
              <a:buSzPts val="2400"/>
              <a:buChar char="•"/>
            </a:pPr>
            <a:r>
              <a:rPr lang="es"/>
              <a:t>Waiver of any MHPA rights</a:t>
            </a:r>
            <a:endParaRPr/>
          </a:p>
          <a:p>
            <a:pPr marL="685800" lvl="1" indent="-228600" algn="l" rtl="0">
              <a:lnSpc>
                <a:spcPct val="90000"/>
              </a:lnSpc>
              <a:spcBef>
                <a:spcPts val="500"/>
              </a:spcBef>
              <a:spcAft>
                <a:spcPts val="0"/>
              </a:spcAft>
              <a:buSzPts val="2400"/>
              <a:buChar char="•"/>
            </a:pPr>
            <a:r>
              <a:rPr lang="es"/>
              <a:t>Agree to possessory lien</a:t>
            </a:r>
            <a:endParaRPr/>
          </a:p>
          <a:p>
            <a:pPr marL="685800" lvl="1" indent="-228600" algn="l" rtl="0">
              <a:lnSpc>
                <a:spcPct val="90000"/>
              </a:lnSpc>
              <a:spcBef>
                <a:spcPts val="500"/>
              </a:spcBef>
              <a:spcAft>
                <a:spcPts val="0"/>
              </a:spcAft>
              <a:buSzPts val="2400"/>
              <a:buChar char="•"/>
            </a:pPr>
            <a:r>
              <a:rPr lang="es"/>
              <a:t>Arbitration instead of civil trial</a:t>
            </a:r>
            <a:endParaRPr/>
          </a:p>
          <a:p>
            <a:pPr marL="685800" lvl="1" indent="-228600" algn="l" rtl="0">
              <a:lnSpc>
                <a:spcPct val="90000"/>
              </a:lnSpc>
              <a:spcBef>
                <a:spcPts val="500"/>
              </a:spcBef>
              <a:spcAft>
                <a:spcPts val="0"/>
              </a:spcAft>
              <a:buSzPts val="2400"/>
              <a:buChar char="•"/>
            </a:pPr>
            <a:r>
              <a:rPr lang="es"/>
              <a:t>Authorize anyone else to confess judgment (i.e., legally admit wrong) on a claim that arises from the agreement</a:t>
            </a:r>
            <a:endParaRPr/>
          </a:p>
          <a:p>
            <a:pPr marL="228600" lvl="0" indent="0" algn="l" rtl="0">
              <a:lnSpc>
                <a:spcPct val="90000"/>
              </a:lnSpc>
              <a:spcBef>
                <a:spcPts val="1000"/>
              </a:spcBef>
              <a:spcAft>
                <a:spcPts val="0"/>
              </a:spcAft>
              <a:buSzPts val="2800"/>
              <a:buNone/>
            </a:pPr>
            <a:endParaRPr/>
          </a:p>
        </p:txBody>
      </p:sp>
      <p:sp>
        <p:nvSpPr>
          <p:cNvPr id="590" name="Google Shape;590;p37"/>
          <p:cNvSpPr txBox="1">
            <a:spLocks noGrp="1"/>
          </p:cNvSpPr>
          <p:nvPr>
            <p:ph type="body" idx="1"/>
          </p:nvPr>
        </p:nvSpPr>
        <p:spPr>
          <a:xfrm>
            <a:off x="6934775" y="1201225"/>
            <a:ext cx="4672800" cy="5185200"/>
          </a:xfrm>
          <a:prstGeom prst="rect">
            <a:avLst/>
          </a:prstGeom>
          <a:noFill/>
          <a:ln>
            <a:noFill/>
          </a:ln>
        </p:spPr>
        <p:txBody>
          <a:bodyPr spcFirstLastPara="1" wrap="square" lIns="91425" tIns="45700" rIns="91425" bIns="45700" anchor="t" anchorCtr="0">
            <a:noAutofit/>
          </a:bodyPr>
          <a:lstStyle/>
          <a:p>
            <a:pPr marL="228600" lvl="0" indent="-190500" algn="l" rtl="0">
              <a:lnSpc>
                <a:spcPct val="100000"/>
              </a:lnSpc>
              <a:spcBef>
                <a:spcPts val="1000"/>
              </a:spcBef>
              <a:spcAft>
                <a:spcPts val="0"/>
              </a:spcAft>
              <a:buClr>
                <a:srgbClr val="FFA300"/>
              </a:buClr>
              <a:buSzPts val="2200"/>
              <a:buChar char="•"/>
            </a:pPr>
            <a:r>
              <a:rPr lang="es" sz="2200">
                <a:solidFill>
                  <a:srgbClr val="FFA300"/>
                </a:solidFill>
              </a:rPr>
              <a:t>NO se permite ninguno de los siguientes enunciados en el convenio de renta (es decir arrendamiento ):</a:t>
            </a:r>
            <a:endParaRPr sz="2200">
              <a:solidFill>
                <a:srgbClr val="FFA300"/>
              </a:solidFill>
            </a:endParaRPr>
          </a:p>
          <a:p>
            <a:pPr marL="685800" lvl="1" indent="-215900" algn="l" rtl="0">
              <a:lnSpc>
                <a:spcPct val="90000"/>
              </a:lnSpc>
              <a:spcBef>
                <a:spcPts val="500"/>
              </a:spcBef>
              <a:spcAft>
                <a:spcPts val="0"/>
              </a:spcAft>
              <a:buClr>
                <a:srgbClr val="FFA300"/>
              </a:buClr>
              <a:buSzPts val="2200"/>
              <a:buChar char="•"/>
            </a:pPr>
            <a:r>
              <a:rPr lang="es" sz="2200">
                <a:solidFill>
                  <a:srgbClr val="FFA300"/>
                </a:solidFill>
              </a:rPr>
              <a:t>Exención de cualquier derecho de la ley de predios de casas móviles</a:t>
            </a:r>
            <a:endParaRPr sz="2200">
              <a:solidFill>
                <a:srgbClr val="FFA300"/>
              </a:solidFill>
            </a:endParaRPr>
          </a:p>
          <a:p>
            <a:pPr marL="685800" lvl="1" indent="-215900" algn="l" rtl="0">
              <a:lnSpc>
                <a:spcPct val="90000"/>
              </a:lnSpc>
              <a:spcBef>
                <a:spcPts val="500"/>
              </a:spcBef>
              <a:spcAft>
                <a:spcPts val="0"/>
              </a:spcAft>
              <a:buClr>
                <a:srgbClr val="FFA300"/>
              </a:buClr>
              <a:buSzPts val="2200"/>
              <a:buChar char="•"/>
            </a:pPr>
            <a:r>
              <a:rPr lang="es" sz="2200">
                <a:solidFill>
                  <a:srgbClr val="FFA300"/>
                </a:solidFill>
              </a:rPr>
              <a:t>Aceptar el gravamen posesorio</a:t>
            </a:r>
            <a:endParaRPr sz="2200">
              <a:solidFill>
                <a:srgbClr val="FFA300"/>
              </a:solidFill>
            </a:endParaRPr>
          </a:p>
          <a:p>
            <a:pPr marL="685800" lvl="1" indent="-215900" algn="l" rtl="0">
              <a:lnSpc>
                <a:spcPct val="90000"/>
              </a:lnSpc>
              <a:spcBef>
                <a:spcPts val="500"/>
              </a:spcBef>
              <a:spcAft>
                <a:spcPts val="0"/>
              </a:spcAft>
              <a:buClr>
                <a:srgbClr val="FFA300"/>
              </a:buClr>
              <a:buSzPts val="2200"/>
              <a:buChar char="•"/>
            </a:pPr>
            <a:r>
              <a:rPr lang="es" sz="2200">
                <a:solidFill>
                  <a:srgbClr val="FFA300"/>
                </a:solidFill>
              </a:rPr>
              <a:t>Arbitraje en vez de juicio civil</a:t>
            </a:r>
            <a:endParaRPr sz="2200">
              <a:solidFill>
                <a:srgbClr val="FFA300"/>
              </a:solidFill>
            </a:endParaRPr>
          </a:p>
          <a:p>
            <a:pPr marL="685800" lvl="1" indent="-215900" algn="l" rtl="0">
              <a:lnSpc>
                <a:spcPct val="90000"/>
              </a:lnSpc>
              <a:spcBef>
                <a:spcPts val="500"/>
              </a:spcBef>
              <a:spcAft>
                <a:spcPts val="0"/>
              </a:spcAft>
              <a:buClr>
                <a:srgbClr val="FFA300"/>
              </a:buClr>
              <a:buSzPts val="2200"/>
              <a:buChar char="•"/>
            </a:pPr>
            <a:r>
              <a:rPr lang="es" sz="2200">
                <a:solidFill>
                  <a:srgbClr val="FFA300"/>
                </a:solidFill>
              </a:rPr>
              <a:t>Autorizar a otra persona a confesar un juicio (es decir, admitir legalmente un error) sobre un reclamo que surja del acuerdo</a:t>
            </a:r>
            <a:endParaRPr sz="2200">
              <a:solidFill>
                <a:srgbClr val="FFA300"/>
              </a:solidFill>
            </a:endParaRPr>
          </a:p>
        </p:txBody>
      </p:sp>
      <p:sp>
        <p:nvSpPr>
          <p:cNvPr id="591" name="Google Shape;591;p37"/>
          <p:cNvSpPr txBox="1">
            <a:spLocks noGrp="1"/>
          </p:cNvSpPr>
          <p:nvPr>
            <p:ph type="title"/>
          </p:nvPr>
        </p:nvSpPr>
        <p:spPr>
          <a:xfrm>
            <a:off x="6934775" y="167725"/>
            <a:ext cx="4672800" cy="103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 sz="3400"/>
              <a:t>La Ley MHPA y Convenios de Rentas</a:t>
            </a:r>
            <a:endParaRPr sz="3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38"/>
          <p:cNvSpPr txBox="1">
            <a:spLocks noGrp="1"/>
          </p:cNvSpPr>
          <p:nvPr>
            <p:ph type="title"/>
          </p:nvPr>
        </p:nvSpPr>
        <p:spPr>
          <a:xfrm>
            <a:off x="1520225" y="54075"/>
            <a:ext cx="5644800" cy="103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MHPA &amp; Rental Agreements </a:t>
            </a:r>
            <a:endParaRPr sz="4000"/>
          </a:p>
        </p:txBody>
      </p:sp>
      <p:sp>
        <p:nvSpPr>
          <p:cNvPr id="597" name="Google Shape;597;p38"/>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598" name="Google Shape;598;p38"/>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SzPts val="2800"/>
              <a:buChar char="•"/>
            </a:pPr>
            <a:r>
              <a:rPr lang="es"/>
              <a:t>Park rules must be established in lease at beginning of tenancy.</a:t>
            </a:r>
            <a:endParaRPr/>
          </a:p>
          <a:p>
            <a:pPr marL="228600" lvl="0" indent="-228600" algn="l" rtl="0">
              <a:lnSpc>
                <a:spcPct val="90000"/>
              </a:lnSpc>
              <a:spcBef>
                <a:spcPts val="1000"/>
              </a:spcBef>
              <a:spcAft>
                <a:spcPts val="0"/>
              </a:spcAft>
              <a:buSzPts val="2800"/>
              <a:buChar char="•"/>
            </a:pPr>
            <a:r>
              <a:rPr lang="es"/>
              <a:t>Can only be amended if:</a:t>
            </a:r>
            <a:endParaRPr/>
          </a:p>
          <a:p>
            <a:pPr marL="685800" lvl="1" indent="-228600" algn="l" rtl="0">
              <a:lnSpc>
                <a:spcPct val="90000"/>
              </a:lnSpc>
              <a:spcBef>
                <a:spcPts val="1000"/>
              </a:spcBef>
              <a:spcAft>
                <a:spcPts val="0"/>
              </a:spcAft>
              <a:buSzPts val="2400"/>
              <a:buChar char="•"/>
            </a:pPr>
            <a:r>
              <a:rPr lang="es"/>
              <a:t>Homeowner has consented to amendment or</a:t>
            </a:r>
            <a:endParaRPr/>
          </a:p>
          <a:p>
            <a:pPr marL="685800" lvl="1" indent="-228600" algn="l" rtl="0">
              <a:lnSpc>
                <a:spcPct val="90000"/>
              </a:lnSpc>
              <a:spcBef>
                <a:spcPts val="1000"/>
              </a:spcBef>
              <a:spcAft>
                <a:spcPts val="0"/>
              </a:spcAft>
              <a:buSzPts val="2400"/>
              <a:buChar char="•"/>
            </a:pPr>
            <a:r>
              <a:rPr lang="es"/>
              <a:t>Management has given 60 days’ written notice before rules go into effect</a:t>
            </a:r>
            <a:endParaRPr/>
          </a:p>
          <a:p>
            <a:pPr marL="228600" lvl="0" indent="-228600" algn="l" rtl="0">
              <a:lnSpc>
                <a:spcPct val="90000"/>
              </a:lnSpc>
              <a:spcBef>
                <a:spcPts val="1000"/>
              </a:spcBef>
              <a:spcAft>
                <a:spcPts val="0"/>
              </a:spcAft>
              <a:buSzPts val="2800"/>
              <a:buChar char="•"/>
            </a:pPr>
            <a:r>
              <a:rPr lang="es" sz="2800"/>
              <a:t>Exception if home transferred to new owner (unless pursuant to death, divorce, or marriage)</a:t>
            </a: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p:txBody>
      </p:sp>
      <p:sp>
        <p:nvSpPr>
          <p:cNvPr id="599" name="Google Shape;599;p38"/>
          <p:cNvSpPr txBox="1">
            <a:spLocks noGrp="1"/>
          </p:cNvSpPr>
          <p:nvPr>
            <p:ph type="body" idx="1"/>
          </p:nvPr>
        </p:nvSpPr>
        <p:spPr>
          <a:xfrm>
            <a:off x="6934775" y="1324225"/>
            <a:ext cx="4672800" cy="5379900"/>
          </a:xfrm>
          <a:prstGeom prst="rect">
            <a:avLst/>
          </a:prstGeom>
          <a:noFill/>
          <a:ln>
            <a:noFill/>
          </a:ln>
        </p:spPr>
        <p:txBody>
          <a:bodyPr spcFirstLastPara="1" wrap="square" lIns="91425" tIns="45700" rIns="91425" bIns="45700" anchor="t" anchorCtr="0">
            <a:noAutofit/>
          </a:bodyPr>
          <a:lstStyle/>
          <a:p>
            <a:pPr marL="228600" lvl="0" indent="-165100" algn="l" rtl="0">
              <a:lnSpc>
                <a:spcPct val="90000"/>
              </a:lnSpc>
              <a:spcBef>
                <a:spcPts val="0"/>
              </a:spcBef>
              <a:spcAft>
                <a:spcPts val="0"/>
              </a:spcAft>
              <a:buClr>
                <a:srgbClr val="FFA300"/>
              </a:buClr>
              <a:buSzPts val="1800"/>
              <a:buChar char="•"/>
            </a:pPr>
            <a:r>
              <a:rPr lang="es" sz="2000">
                <a:solidFill>
                  <a:srgbClr val="FFA300"/>
                </a:solidFill>
              </a:rPr>
              <a:t>Las reglas de los predios deben estar establecidas en el inicio del arrendamiento</a:t>
            </a:r>
            <a:endParaRPr sz="2000">
              <a:solidFill>
                <a:srgbClr val="FFA300"/>
              </a:solidFill>
            </a:endParaRPr>
          </a:p>
          <a:p>
            <a:pPr marL="228600" lvl="0" indent="-177800" algn="l" rtl="0">
              <a:lnSpc>
                <a:spcPct val="90000"/>
              </a:lnSpc>
              <a:spcBef>
                <a:spcPts val="1000"/>
              </a:spcBef>
              <a:spcAft>
                <a:spcPts val="0"/>
              </a:spcAft>
              <a:buClr>
                <a:srgbClr val="FFA300"/>
              </a:buClr>
              <a:buSzPts val="2000"/>
              <a:buChar char="•"/>
            </a:pPr>
            <a:r>
              <a:rPr lang="es" sz="2000">
                <a:solidFill>
                  <a:srgbClr val="FFA300"/>
                </a:solidFill>
              </a:rPr>
              <a:t>Se puede enmendar solamente si:</a:t>
            </a:r>
            <a:endParaRPr sz="2000">
              <a:solidFill>
                <a:srgbClr val="FFA300"/>
              </a:solidFill>
            </a:endParaRPr>
          </a:p>
          <a:p>
            <a:pPr marL="685800" lvl="1" indent="-203200" algn="l" rtl="0">
              <a:lnSpc>
                <a:spcPct val="90000"/>
              </a:lnSpc>
              <a:spcBef>
                <a:spcPts val="1000"/>
              </a:spcBef>
              <a:spcAft>
                <a:spcPts val="0"/>
              </a:spcAft>
              <a:buClr>
                <a:srgbClr val="FFA300"/>
              </a:buClr>
              <a:buSzPts val="2000"/>
              <a:buChar char="•"/>
            </a:pPr>
            <a:r>
              <a:rPr lang="es" sz="2000">
                <a:solidFill>
                  <a:srgbClr val="FFA300"/>
                </a:solidFill>
              </a:rPr>
              <a:t>El dueño de la casa a autorizado enmendar o</a:t>
            </a:r>
            <a:endParaRPr sz="2000">
              <a:solidFill>
                <a:srgbClr val="FFA300"/>
              </a:solidFill>
            </a:endParaRPr>
          </a:p>
          <a:p>
            <a:pPr marL="685800" lvl="1" indent="-203200" algn="l" rtl="0">
              <a:lnSpc>
                <a:spcPct val="90000"/>
              </a:lnSpc>
              <a:spcBef>
                <a:spcPts val="1000"/>
              </a:spcBef>
              <a:spcAft>
                <a:spcPts val="0"/>
              </a:spcAft>
              <a:buClr>
                <a:srgbClr val="FFA300"/>
              </a:buClr>
              <a:buSzPts val="2000"/>
              <a:buChar char="•"/>
            </a:pPr>
            <a:r>
              <a:rPr lang="es" sz="2000">
                <a:solidFill>
                  <a:srgbClr val="FFA300"/>
                </a:solidFill>
              </a:rPr>
              <a:t>La gerencia le ha dado una notificación por escrito con 60 días de anticipación antes de que las reglas entren en vigencia</a:t>
            </a:r>
            <a:endParaRPr sz="2000">
              <a:solidFill>
                <a:srgbClr val="FFA300"/>
              </a:solidFill>
            </a:endParaRPr>
          </a:p>
          <a:p>
            <a:pPr marL="228600" lvl="0" indent="-177800" algn="l" rtl="0">
              <a:lnSpc>
                <a:spcPct val="90000"/>
              </a:lnSpc>
              <a:spcBef>
                <a:spcPts val="1000"/>
              </a:spcBef>
              <a:spcAft>
                <a:spcPts val="0"/>
              </a:spcAft>
              <a:buClr>
                <a:srgbClr val="FFA300"/>
              </a:buClr>
              <a:buSzPts val="2000"/>
              <a:buChar char="•"/>
            </a:pPr>
            <a:r>
              <a:rPr lang="es" sz="2000">
                <a:solidFill>
                  <a:srgbClr val="FFA300"/>
                </a:solidFill>
              </a:rPr>
              <a:t>Con excepción si la casa se transfiere a un nuevo propietario (a menos que sea por fallecimiento o matrimonio)</a:t>
            </a:r>
            <a:endParaRPr sz="1800">
              <a:solidFill>
                <a:srgbClr val="FFA300"/>
              </a:solidFill>
            </a:endParaRPr>
          </a:p>
        </p:txBody>
      </p:sp>
      <p:sp>
        <p:nvSpPr>
          <p:cNvPr id="600" name="Google Shape;600;p38"/>
          <p:cNvSpPr txBox="1">
            <a:spLocks noGrp="1"/>
          </p:cNvSpPr>
          <p:nvPr>
            <p:ph type="title"/>
          </p:nvPr>
        </p:nvSpPr>
        <p:spPr>
          <a:xfrm>
            <a:off x="6934775" y="167725"/>
            <a:ext cx="4672800" cy="115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 sz="3500"/>
              <a:t>La Ley MHPA y Convenios de Rentas</a:t>
            </a:r>
            <a:endParaRPr sz="3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
          <p:cNvSpPr txBox="1">
            <a:spLocks noGrp="1"/>
          </p:cNvSpPr>
          <p:nvPr>
            <p:ph type="title"/>
          </p:nvPr>
        </p:nvSpPr>
        <p:spPr>
          <a:xfrm>
            <a:off x="415650" y="547642"/>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r>
              <a:rPr lang="es" sz="4000" b="1">
                <a:solidFill>
                  <a:srgbClr val="262262"/>
                </a:solidFill>
                <a:latin typeface="Trebuchet MS"/>
                <a:ea typeface="Trebuchet MS"/>
                <a:cs typeface="Trebuchet MS"/>
                <a:sym typeface="Trebuchet MS"/>
              </a:rPr>
              <a:t>Background </a:t>
            </a:r>
            <a:r>
              <a:rPr lang="es" sz="4000" b="1" i="1">
                <a:solidFill>
                  <a:srgbClr val="F1592A"/>
                </a:solidFill>
                <a:latin typeface="Trebuchet MS"/>
                <a:ea typeface="Trebuchet MS"/>
                <a:cs typeface="Trebuchet MS"/>
                <a:sym typeface="Trebuchet MS"/>
              </a:rPr>
              <a:t>Historia</a:t>
            </a:r>
            <a:r>
              <a:rPr lang="es" sz="4000" b="1">
                <a:solidFill>
                  <a:srgbClr val="F1592A"/>
                </a:solidFill>
                <a:latin typeface="Trebuchet MS"/>
                <a:ea typeface="Trebuchet MS"/>
                <a:cs typeface="Trebuchet MS"/>
                <a:sym typeface="Trebuchet MS"/>
              </a:rPr>
              <a:t> </a:t>
            </a:r>
            <a:endParaRPr sz="6000" b="1">
              <a:solidFill>
                <a:srgbClr val="F1592A"/>
              </a:solidFill>
              <a:latin typeface="Trebuchet MS"/>
              <a:ea typeface="Trebuchet MS"/>
              <a:cs typeface="Trebuchet MS"/>
              <a:sym typeface="Trebuchet MS"/>
            </a:endParaRPr>
          </a:p>
        </p:txBody>
      </p:sp>
      <p:sp>
        <p:nvSpPr>
          <p:cNvPr id="314" name="Google Shape;314;p4"/>
          <p:cNvSpPr txBox="1">
            <a:spLocks noGrp="1"/>
          </p:cNvSpPr>
          <p:nvPr>
            <p:ph type="body" idx="1"/>
          </p:nvPr>
        </p:nvSpPr>
        <p:spPr>
          <a:xfrm>
            <a:off x="415650" y="1402600"/>
            <a:ext cx="6748200" cy="2190300"/>
          </a:xfrm>
          <a:prstGeom prst="rect">
            <a:avLst/>
          </a:prstGeom>
          <a:noFill/>
          <a:ln>
            <a:noFill/>
          </a:ln>
        </p:spPr>
        <p:txBody>
          <a:bodyPr spcFirstLastPara="1" wrap="square" lIns="121900" tIns="121900" rIns="121900" bIns="121900" anchor="t" anchorCtr="0">
            <a:noAutofit/>
          </a:bodyPr>
          <a:lstStyle/>
          <a:p>
            <a:pPr marL="457200" lvl="0" indent="-355600" algn="l" rtl="0">
              <a:lnSpc>
                <a:spcPct val="100000"/>
              </a:lnSpc>
              <a:spcBef>
                <a:spcPts val="0"/>
              </a:spcBef>
              <a:spcAft>
                <a:spcPts val="0"/>
              </a:spcAft>
              <a:buSzPts val="2000"/>
              <a:buFont typeface="Trebuchet MS"/>
              <a:buChar char="●"/>
            </a:pPr>
            <a:r>
              <a:rPr lang="es" sz="2000" b="1">
                <a:latin typeface="Trebuchet MS"/>
                <a:ea typeface="Trebuchet MS"/>
                <a:cs typeface="Trebuchet MS"/>
                <a:sym typeface="Trebuchet MS"/>
              </a:rPr>
              <a:t>9to5 National Association of Working Women (‘73)</a:t>
            </a:r>
            <a:endParaRPr sz="2000" b="1">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s" sz="2000">
                <a:latin typeface="Trebuchet MS"/>
                <a:ea typeface="Trebuchet MS"/>
                <a:cs typeface="Trebuchet MS"/>
                <a:sym typeface="Trebuchet MS"/>
              </a:rPr>
              <a:t>Colorado Chapter (‘96)</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s" sz="2000" i="1">
                <a:latin typeface="Trebuchet MS"/>
                <a:ea typeface="Trebuchet MS"/>
                <a:cs typeface="Trebuchet MS"/>
                <a:sym typeface="Trebuchet MS"/>
              </a:rPr>
              <a:t>Then</a:t>
            </a:r>
            <a:r>
              <a:rPr lang="es" sz="2000">
                <a:latin typeface="Trebuchet MS"/>
                <a:ea typeface="Trebuchet MS"/>
                <a:cs typeface="Trebuchet MS"/>
                <a:sym typeface="Trebuchet MS"/>
              </a:rPr>
              <a:t>: sexual harassment outreach and education program</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s" sz="2000" i="1">
                <a:latin typeface="Trebuchet MS"/>
                <a:ea typeface="Trebuchet MS"/>
                <a:cs typeface="Trebuchet MS"/>
                <a:sym typeface="Trebuchet MS"/>
              </a:rPr>
              <a:t>Now</a:t>
            </a:r>
            <a:r>
              <a:rPr lang="es" sz="2000">
                <a:latin typeface="Trebuchet MS"/>
                <a:ea typeface="Trebuchet MS"/>
                <a:cs typeface="Trebuchet MS"/>
                <a:sym typeface="Trebuchet MS"/>
              </a:rPr>
              <a:t>: paid leave, equal pay for equal work, housing justice for renters and mobile home owners</a:t>
            </a:r>
            <a:endParaRPr sz="2000">
              <a:latin typeface="Trebuchet MS"/>
              <a:ea typeface="Trebuchet MS"/>
              <a:cs typeface="Trebuchet MS"/>
              <a:sym typeface="Trebuchet MS"/>
            </a:endParaRPr>
          </a:p>
          <a:p>
            <a:pPr marL="0" lvl="0" indent="0" algn="l" rtl="0">
              <a:lnSpc>
                <a:spcPct val="100000"/>
              </a:lnSpc>
              <a:spcBef>
                <a:spcPts val="2100"/>
              </a:spcBef>
              <a:spcAft>
                <a:spcPts val="2100"/>
              </a:spcAft>
              <a:buSzPts val="2400"/>
              <a:buNone/>
            </a:pPr>
            <a:endParaRPr sz="2000">
              <a:latin typeface="Trebuchet MS"/>
              <a:ea typeface="Trebuchet MS"/>
              <a:cs typeface="Trebuchet MS"/>
              <a:sym typeface="Trebuchet MS"/>
            </a:endParaRPr>
          </a:p>
        </p:txBody>
      </p:sp>
      <p:pic>
        <p:nvPicPr>
          <p:cNvPr id="315" name="Google Shape;315;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92125" y="1210425"/>
            <a:ext cx="3974501" cy="5296926"/>
          </a:xfrm>
          <a:prstGeom prst="rect">
            <a:avLst/>
          </a:prstGeom>
          <a:noFill/>
          <a:ln>
            <a:noFill/>
          </a:ln>
        </p:spPr>
      </p:pic>
      <p:sp>
        <p:nvSpPr>
          <p:cNvPr id="316" name="Google Shape;316;p4"/>
          <p:cNvSpPr txBox="1"/>
          <p:nvPr/>
        </p:nvSpPr>
        <p:spPr>
          <a:xfrm>
            <a:off x="415650" y="3684350"/>
            <a:ext cx="6748200" cy="28230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F1592A"/>
              </a:buClr>
              <a:buSzPts val="2000"/>
              <a:buFont typeface="Trebuchet MS"/>
              <a:buChar char="●"/>
            </a:pPr>
            <a:r>
              <a:rPr lang="es" sz="2000" b="1" i="1" u="none" strike="noStrike" cap="none">
                <a:solidFill>
                  <a:srgbClr val="F1592A"/>
                </a:solidFill>
                <a:latin typeface="Trebuchet MS"/>
                <a:ea typeface="Trebuchet MS"/>
                <a:cs typeface="Trebuchet MS"/>
                <a:sym typeface="Trebuchet MS"/>
              </a:rPr>
              <a:t>9to5 Asociación Nacional de Mujeres Trabajadoras empezó en 1973 </a:t>
            </a:r>
            <a:endParaRPr sz="2000" b="1" i="1" u="none" strike="noStrike" cap="none">
              <a:solidFill>
                <a:srgbClr val="F1592A"/>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rgbClr val="F1592A"/>
              </a:buClr>
              <a:buSzPts val="2000"/>
              <a:buFont typeface="Trebuchet MS"/>
              <a:buChar char="●"/>
            </a:pPr>
            <a:r>
              <a:rPr lang="es" sz="2000" b="0" i="1" u="none" strike="noStrike" cap="none">
                <a:solidFill>
                  <a:srgbClr val="F1592A"/>
                </a:solidFill>
                <a:latin typeface="Trebuchet MS"/>
                <a:ea typeface="Trebuchet MS"/>
                <a:cs typeface="Trebuchet MS"/>
                <a:sym typeface="Trebuchet MS"/>
              </a:rPr>
              <a:t>La sección Colorado empezó en 1996 </a:t>
            </a:r>
            <a:endParaRPr sz="2000" b="0" i="1" u="none" strike="noStrike" cap="none">
              <a:solidFill>
                <a:srgbClr val="F1592A"/>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rgbClr val="F1592A"/>
              </a:buClr>
              <a:buSzPts val="2000"/>
              <a:buFont typeface="Trebuchet MS"/>
              <a:buChar char="●"/>
            </a:pPr>
            <a:r>
              <a:rPr lang="es" sz="2000" b="0" i="1" u="none" strike="noStrike" cap="none">
                <a:solidFill>
                  <a:srgbClr val="F1592A"/>
                </a:solidFill>
                <a:latin typeface="Trebuchet MS"/>
                <a:ea typeface="Trebuchet MS"/>
                <a:cs typeface="Trebuchet MS"/>
                <a:sym typeface="Trebuchet MS"/>
              </a:rPr>
              <a:t>Entonces: alcance del acoso sexual y programa educacional </a:t>
            </a:r>
            <a:endParaRPr sz="2000" b="0" i="1" u="none" strike="noStrike" cap="none">
              <a:solidFill>
                <a:srgbClr val="F1592A"/>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rgbClr val="F1592A"/>
              </a:buClr>
              <a:buSzPts val="2000"/>
              <a:buFont typeface="Trebuchet MS"/>
              <a:buChar char="●"/>
            </a:pPr>
            <a:r>
              <a:rPr lang="es" sz="2000" b="0" i="1" u="none" strike="noStrike" cap="none">
                <a:solidFill>
                  <a:srgbClr val="F1592A"/>
                </a:solidFill>
                <a:latin typeface="Trebuchet MS"/>
                <a:ea typeface="Trebuchet MS"/>
                <a:cs typeface="Trebuchet MS"/>
                <a:sym typeface="Trebuchet MS"/>
              </a:rPr>
              <a:t>Ahora: ausencia pagada, pagada igual por trabajo igual, y justicia de vivienda para inquilinos y propietarios de casas móviles</a:t>
            </a:r>
            <a:endParaRPr sz="2000" b="0" i="1" u="none" strike="noStrike" cap="none">
              <a:solidFill>
                <a:srgbClr val="F1592A"/>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39"/>
          <p:cNvSpPr txBox="1">
            <a:spLocks noGrp="1"/>
          </p:cNvSpPr>
          <p:nvPr>
            <p:ph type="title"/>
          </p:nvPr>
        </p:nvSpPr>
        <p:spPr>
          <a:xfrm>
            <a:off x="1520225" y="54075"/>
            <a:ext cx="5644800" cy="103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MHPA &amp; Rental Agreements </a:t>
            </a:r>
            <a:endParaRPr sz="4000"/>
          </a:p>
        </p:txBody>
      </p:sp>
      <p:sp>
        <p:nvSpPr>
          <p:cNvPr id="606" name="Google Shape;606;p39"/>
          <p:cNvSpPr txBox="1">
            <a:spLocks noGrp="1"/>
          </p:cNvSpPr>
          <p:nvPr>
            <p:ph type="body" idx="1"/>
          </p:nvPr>
        </p:nvSpPr>
        <p:spPr>
          <a:xfrm>
            <a:off x="6934775" y="1324225"/>
            <a:ext cx="4672800" cy="5380200"/>
          </a:xfrm>
          <a:prstGeom prst="rect">
            <a:avLst/>
          </a:prstGeom>
          <a:noFill/>
          <a:ln>
            <a:noFill/>
          </a:ln>
        </p:spPr>
        <p:txBody>
          <a:bodyPr spcFirstLastPara="1" wrap="square" lIns="91425" tIns="45700" rIns="91425" bIns="45700" anchor="t" anchorCtr="0">
            <a:noAutofit/>
          </a:bodyPr>
          <a:lstStyle/>
          <a:p>
            <a:pPr marL="457200" lvl="0" indent="-374650" algn="l" rtl="0">
              <a:lnSpc>
                <a:spcPct val="90000"/>
              </a:lnSpc>
              <a:spcBef>
                <a:spcPts val="0"/>
              </a:spcBef>
              <a:spcAft>
                <a:spcPts val="0"/>
              </a:spcAft>
              <a:buClr>
                <a:srgbClr val="FFA300"/>
              </a:buClr>
              <a:buSzPts val="2300"/>
              <a:buChar char="•"/>
            </a:pPr>
            <a:r>
              <a:rPr lang="es" sz="2300">
                <a:solidFill>
                  <a:srgbClr val="FFA300"/>
                </a:solidFill>
              </a:rPr>
              <a:t>El contrato de alquiler debe estar </a:t>
            </a:r>
            <a:r>
              <a:rPr lang="es" sz="2300" u="sng">
                <a:solidFill>
                  <a:srgbClr val="FFA300"/>
                </a:solidFill>
              </a:rPr>
              <a:t>firmado</a:t>
            </a:r>
            <a:r>
              <a:rPr lang="es" sz="2300">
                <a:solidFill>
                  <a:srgbClr val="FFA300"/>
                </a:solidFill>
              </a:rPr>
              <a:t>  por ambas partes</a:t>
            </a:r>
            <a:endParaRPr sz="2300">
              <a:solidFill>
                <a:srgbClr val="FFA300"/>
              </a:solidFill>
            </a:endParaRPr>
          </a:p>
          <a:p>
            <a:pPr marL="0" lvl="0" indent="0" algn="l" rtl="0">
              <a:lnSpc>
                <a:spcPct val="90000"/>
              </a:lnSpc>
              <a:spcBef>
                <a:spcPts val="0"/>
              </a:spcBef>
              <a:spcAft>
                <a:spcPts val="0"/>
              </a:spcAft>
              <a:buSzPts val="2800"/>
              <a:buNone/>
            </a:pPr>
            <a:endParaRPr sz="2300">
              <a:solidFill>
                <a:srgbClr val="FFA300"/>
              </a:solidFill>
            </a:endParaRPr>
          </a:p>
          <a:p>
            <a:pPr marL="457200" lvl="0" indent="-374650" algn="l" rtl="0">
              <a:lnSpc>
                <a:spcPct val="90000"/>
              </a:lnSpc>
              <a:spcBef>
                <a:spcPts val="0"/>
              </a:spcBef>
              <a:spcAft>
                <a:spcPts val="0"/>
              </a:spcAft>
              <a:buClr>
                <a:srgbClr val="FFA300"/>
              </a:buClr>
              <a:buSzPts val="2300"/>
              <a:buChar char="•"/>
            </a:pPr>
            <a:r>
              <a:rPr lang="es" sz="2300">
                <a:solidFill>
                  <a:srgbClr val="FFA300"/>
                </a:solidFill>
              </a:rPr>
              <a:t>El propietario de la casa móvil debe recibir una </a:t>
            </a:r>
            <a:r>
              <a:rPr lang="es" sz="2300" u="sng">
                <a:solidFill>
                  <a:srgbClr val="FFA300"/>
                </a:solidFill>
              </a:rPr>
              <a:t>copia</a:t>
            </a:r>
            <a:endParaRPr sz="2300" u="sng">
              <a:solidFill>
                <a:srgbClr val="FFA300"/>
              </a:solidFill>
            </a:endParaRPr>
          </a:p>
          <a:p>
            <a:pPr marL="0" lvl="0" indent="0" algn="l" rtl="0">
              <a:lnSpc>
                <a:spcPct val="90000"/>
              </a:lnSpc>
              <a:spcBef>
                <a:spcPts val="0"/>
              </a:spcBef>
              <a:spcAft>
                <a:spcPts val="0"/>
              </a:spcAft>
              <a:buSzPts val="2800"/>
              <a:buNone/>
            </a:pPr>
            <a:endParaRPr sz="2300" u="sng">
              <a:solidFill>
                <a:srgbClr val="FFA300"/>
              </a:solidFill>
            </a:endParaRPr>
          </a:p>
          <a:p>
            <a:pPr marL="457200" lvl="0" indent="-374650" algn="l" rtl="0">
              <a:lnSpc>
                <a:spcPct val="90000"/>
              </a:lnSpc>
              <a:spcBef>
                <a:spcPts val="0"/>
              </a:spcBef>
              <a:spcAft>
                <a:spcPts val="0"/>
              </a:spcAft>
              <a:buClr>
                <a:srgbClr val="FFA300"/>
              </a:buClr>
              <a:buSzPts val="2300"/>
              <a:buChar char="•"/>
            </a:pPr>
            <a:r>
              <a:rPr lang="es" sz="2300">
                <a:solidFill>
                  <a:srgbClr val="FFA300"/>
                </a:solidFill>
              </a:rPr>
              <a:t>El predio puede requerir un depósito de seguridad pero debe estar limitado a </a:t>
            </a:r>
            <a:r>
              <a:rPr lang="es" sz="2300" u="sng">
                <a:solidFill>
                  <a:srgbClr val="FFA300"/>
                </a:solidFill>
              </a:rPr>
              <a:t>un</a:t>
            </a:r>
            <a:r>
              <a:rPr lang="es" sz="2300">
                <a:solidFill>
                  <a:srgbClr val="FFA300"/>
                </a:solidFill>
              </a:rPr>
              <a:t> mes de renta en todo tipo de unidades (tanto en unidades individuales como en las de doble ancho)</a:t>
            </a:r>
            <a:endParaRPr sz="2300">
              <a:solidFill>
                <a:srgbClr val="FFA300"/>
              </a:solidFill>
            </a:endParaRPr>
          </a:p>
        </p:txBody>
      </p:sp>
      <p:sp>
        <p:nvSpPr>
          <p:cNvPr id="607" name="Google Shape;607;p39"/>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SzPts val="2800"/>
              <a:buChar char="•"/>
            </a:pPr>
            <a:r>
              <a:rPr lang="es"/>
              <a:t>Rental agreement must be </a:t>
            </a:r>
            <a:r>
              <a:rPr lang="es" u="sng"/>
              <a:t>signed</a:t>
            </a:r>
            <a:r>
              <a:rPr lang="es"/>
              <a:t> by both parties </a:t>
            </a:r>
            <a:endParaRPr/>
          </a:p>
          <a:p>
            <a:pPr marL="228600" marR="0" lvl="0" indent="-228600" algn="l" rtl="0">
              <a:lnSpc>
                <a:spcPct val="90000"/>
              </a:lnSpc>
              <a:spcBef>
                <a:spcPts val="1000"/>
              </a:spcBef>
              <a:spcAft>
                <a:spcPts val="0"/>
              </a:spcAft>
              <a:buSzPts val="2800"/>
              <a:buChar char="•"/>
            </a:pPr>
            <a:r>
              <a:rPr lang="es"/>
              <a:t>The mobile home owner must receive a </a:t>
            </a:r>
            <a:r>
              <a:rPr lang="es" u="sng"/>
              <a:t>copy</a:t>
            </a:r>
            <a:endParaRPr/>
          </a:p>
          <a:p>
            <a:pPr marL="228600" marR="0" lvl="0" indent="-228600" algn="l" rtl="0">
              <a:lnSpc>
                <a:spcPct val="90000"/>
              </a:lnSpc>
              <a:spcBef>
                <a:spcPts val="1000"/>
              </a:spcBef>
              <a:spcAft>
                <a:spcPts val="0"/>
              </a:spcAft>
              <a:buSzPts val="2800"/>
              <a:buChar char="•"/>
            </a:pPr>
            <a:r>
              <a:rPr lang="es"/>
              <a:t>Park can require a security deposit but must be limited to </a:t>
            </a:r>
            <a:r>
              <a:rPr lang="es" u="sng"/>
              <a:t>one</a:t>
            </a:r>
            <a:r>
              <a:rPr lang="es"/>
              <a:t> month’s rent for all unit types (both single and double wide units)</a:t>
            </a:r>
            <a:endParaRPr/>
          </a:p>
          <a:p>
            <a:pPr marL="228600" lvl="0" indent="0" algn="l" rtl="0">
              <a:lnSpc>
                <a:spcPct val="90000"/>
              </a:lnSpc>
              <a:spcBef>
                <a:spcPts val="1000"/>
              </a:spcBef>
              <a:spcAft>
                <a:spcPts val="0"/>
              </a:spcAft>
              <a:buSzPts val="2800"/>
              <a:buNone/>
            </a:pPr>
            <a:endParaRPr/>
          </a:p>
        </p:txBody>
      </p:sp>
      <p:sp>
        <p:nvSpPr>
          <p:cNvPr id="608" name="Google Shape;608;p39"/>
          <p:cNvSpPr txBox="1">
            <a:spLocks noGrp="1"/>
          </p:cNvSpPr>
          <p:nvPr>
            <p:ph type="title"/>
          </p:nvPr>
        </p:nvSpPr>
        <p:spPr>
          <a:xfrm>
            <a:off x="6934775" y="167725"/>
            <a:ext cx="4672800" cy="115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 sz="3500"/>
              <a:t>La Ley MHPA y Convenios de Rentas</a:t>
            </a:r>
            <a:endParaRPr sz="35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40"/>
          <p:cNvSpPr txBox="1">
            <a:spLocks noGrp="1"/>
          </p:cNvSpPr>
          <p:nvPr>
            <p:ph type="title"/>
          </p:nvPr>
        </p:nvSpPr>
        <p:spPr>
          <a:xfrm>
            <a:off x="1520225" y="54075"/>
            <a:ext cx="5644800" cy="103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MHPA &amp; Rental Agreements </a:t>
            </a:r>
            <a:endParaRPr sz="4000"/>
          </a:p>
        </p:txBody>
      </p:sp>
      <p:sp>
        <p:nvSpPr>
          <p:cNvPr id="614" name="Google Shape;614;p40"/>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615" name="Google Shape;615;p40"/>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SzPts val="2800"/>
              <a:buChar char="•"/>
            </a:pPr>
            <a:r>
              <a:rPr lang="es"/>
              <a:t>After original lease period ends, default to month-to-month tenancy: not required to sign new lease with new park rules.</a:t>
            </a:r>
            <a:endParaRPr/>
          </a:p>
          <a:p>
            <a:pPr marL="228600" lvl="0" indent="-228600" algn="l" rtl="0">
              <a:lnSpc>
                <a:spcPct val="90000"/>
              </a:lnSpc>
              <a:spcBef>
                <a:spcPts val="1000"/>
              </a:spcBef>
              <a:spcAft>
                <a:spcPts val="0"/>
              </a:spcAft>
              <a:buSzPts val="2800"/>
              <a:buChar char="•"/>
            </a:pPr>
            <a:r>
              <a:rPr lang="es"/>
              <a:t>Under MHPA can only terminate for cause and for statutory reasons.</a:t>
            </a:r>
            <a:endParaRPr/>
          </a:p>
          <a:p>
            <a:pPr marL="228600" lvl="0" indent="-228600" algn="l" rtl="0">
              <a:lnSpc>
                <a:spcPct val="90000"/>
              </a:lnSpc>
              <a:spcBef>
                <a:spcPts val="1000"/>
              </a:spcBef>
              <a:spcAft>
                <a:spcPts val="0"/>
              </a:spcAft>
              <a:buSzPts val="2800"/>
              <a:buChar char="•"/>
            </a:pPr>
            <a:r>
              <a:rPr lang="es"/>
              <a:t>This is true even if park purchased by new owner.</a:t>
            </a:r>
            <a:endParaRPr/>
          </a:p>
          <a:p>
            <a:pPr marL="228600" lvl="0" indent="0" algn="l" rtl="0">
              <a:lnSpc>
                <a:spcPct val="90000"/>
              </a:lnSpc>
              <a:spcBef>
                <a:spcPts val="1000"/>
              </a:spcBef>
              <a:spcAft>
                <a:spcPts val="0"/>
              </a:spcAft>
              <a:buSzPts val="2800"/>
              <a:buNone/>
            </a:pPr>
            <a:r>
              <a:rPr lang="es" sz="2000" u="sng">
                <a:solidFill>
                  <a:schemeClr val="hlink"/>
                </a:solidFill>
                <a:hlinkClick r:id="rId3"/>
              </a:rPr>
              <a:t>https://cdola.colorado.gov/office-of-regulatory-oversight/mobile-home-park-oversight-program/mobile-home-park-resources</a:t>
            </a:r>
            <a:endParaRPr/>
          </a:p>
          <a:p>
            <a:pPr marL="228600" lvl="0" indent="0" algn="l" rtl="0">
              <a:lnSpc>
                <a:spcPct val="90000"/>
              </a:lnSpc>
              <a:spcBef>
                <a:spcPts val="1000"/>
              </a:spcBef>
              <a:spcAft>
                <a:spcPts val="0"/>
              </a:spcAft>
              <a:buSzPts val="2800"/>
              <a:buNone/>
            </a:pPr>
            <a:endParaRPr/>
          </a:p>
        </p:txBody>
      </p:sp>
      <p:sp>
        <p:nvSpPr>
          <p:cNvPr id="616" name="Google Shape;616;p40"/>
          <p:cNvSpPr txBox="1">
            <a:spLocks noGrp="1"/>
          </p:cNvSpPr>
          <p:nvPr>
            <p:ph type="body" idx="1"/>
          </p:nvPr>
        </p:nvSpPr>
        <p:spPr>
          <a:xfrm>
            <a:off x="6934775" y="1334125"/>
            <a:ext cx="4672800" cy="5370300"/>
          </a:xfrm>
          <a:prstGeom prst="rect">
            <a:avLst/>
          </a:prstGeom>
          <a:noFill/>
          <a:ln>
            <a:noFill/>
          </a:ln>
        </p:spPr>
        <p:txBody>
          <a:bodyPr spcFirstLastPara="1" wrap="square" lIns="91425" tIns="45700" rIns="91425" bIns="45700" anchor="t" anchorCtr="0">
            <a:noAutofit/>
          </a:bodyPr>
          <a:lstStyle/>
          <a:p>
            <a:pPr marL="228600" lvl="0" indent="-177800" algn="l" rtl="0">
              <a:lnSpc>
                <a:spcPct val="90000"/>
              </a:lnSpc>
              <a:spcBef>
                <a:spcPts val="1000"/>
              </a:spcBef>
              <a:spcAft>
                <a:spcPts val="0"/>
              </a:spcAft>
              <a:buClr>
                <a:srgbClr val="FFA300"/>
              </a:buClr>
              <a:buSzPts val="2000"/>
              <a:buChar char="•"/>
            </a:pPr>
            <a:r>
              <a:rPr lang="es" sz="2000">
                <a:solidFill>
                  <a:srgbClr val="FFA300"/>
                </a:solidFill>
              </a:rPr>
              <a:t>Después de que el período original finaliza la única opción es arrendamiento mes a mes: no se requiere firmar nuevo contrato con nuevas reglas del predio</a:t>
            </a:r>
            <a:endParaRPr sz="2000">
              <a:solidFill>
                <a:srgbClr val="FFA300"/>
              </a:solidFill>
            </a:endParaRPr>
          </a:p>
          <a:p>
            <a:pPr marL="228600" lvl="0" indent="-177800" algn="l" rtl="0">
              <a:lnSpc>
                <a:spcPct val="90000"/>
              </a:lnSpc>
              <a:spcBef>
                <a:spcPts val="1000"/>
              </a:spcBef>
              <a:spcAft>
                <a:spcPts val="0"/>
              </a:spcAft>
              <a:buClr>
                <a:srgbClr val="FFA300"/>
              </a:buClr>
              <a:buSzPts val="2000"/>
              <a:buChar char="•"/>
            </a:pPr>
            <a:r>
              <a:rPr lang="es" sz="2000">
                <a:solidFill>
                  <a:srgbClr val="FFA300"/>
                </a:solidFill>
              </a:rPr>
              <a:t>Bajo la ley de predios de casas móviles. solo se puede rescindir por causas y por razones legales</a:t>
            </a:r>
            <a:endParaRPr sz="2000">
              <a:solidFill>
                <a:srgbClr val="FFA300"/>
              </a:solidFill>
            </a:endParaRPr>
          </a:p>
          <a:p>
            <a:pPr marL="228600" lvl="0" indent="-177800" algn="l" rtl="0">
              <a:lnSpc>
                <a:spcPct val="90000"/>
              </a:lnSpc>
              <a:spcBef>
                <a:spcPts val="1000"/>
              </a:spcBef>
              <a:spcAft>
                <a:spcPts val="0"/>
              </a:spcAft>
              <a:buClr>
                <a:srgbClr val="FFA300"/>
              </a:buClr>
              <a:buSzPts val="2000"/>
              <a:buChar char="•"/>
            </a:pPr>
            <a:r>
              <a:rPr lang="es" sz="2000">
                <a:solidFill>
                  <a:srgbClr val="FFA300"/>
                </a:solidFill>
              </a:rPr>
              <a:t>Esto es verdadero aun si el predio es comprado por un nuevo propietario</a:t>
            </a:r>
            <a:endParaRPr sz="2000">
              <a:solidFill>
                <a:srgbClr val="FFA300"/>
              </a:solidFill>
            </a:endParaRPr>
          </a:p>
          <a:p>
            <a:pPr marL="228600" lvl="0" indent="0" algn="l" rtl="0">
              <a:lnSpc>
                <a:spcPct val="90000"/>
              </a:lnSpc>
              <a:spcBef>
                <a:spcPts val="1000"/>
              </a:spcBef>
              <a:spcAft>
                <a:spcPts val="0"/>
              </a:spcAft>
              <a:buSzPts val="2800"/>
              <a:buNone/>
            </a:pPr>
            <a:r>
              <a:rPr lang="es" sz="2000" u="sng">
                <a:solidFill>
                  <a:schemeClr val="hlink"/>
                </a:solidFill>
                <a:hlinkClick r:id="rId3"/>
              </a:rPr>
              <a:t>https://cdola.colorado.gov/office-of-regulatory-oversight/mobile-home-park-oversight-program/mobile-home-park-resources</a:t>
            </a:r>
            <a:endParaRPr sz="2000" u="sng"/>
          </a:p>
        </p:txBody>
      </p:sp>
      <p:sp>
        <p:nvSpPr>
          <p:cNvPr id="617" name="Google Shape;617;p40"/>
          <p:cNvSpPr txBox="1">
            <a:spLocks noGrp="1"/>
          </p:cNvSpPr>
          <p:nvPr>
            <p:ph type="title"/>
          </p:nvPr>
        </p:nvSpPr>
        <p:spPr>
          <a:xfrm>
            <a:off x="6934775" y="167725"/>
            <a:ext cx="4672800" cy="116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 sz="3600"/>
              <a:t>La Ley MHPA y Convenios de Rentas</a:t>
            </a:r>
            <a:endParaRPr sz="3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1"/>
          <p:cNvSpPr txBox="1">
            <a:spLocks noGrp="1"/>
          </p:cNvSpPr>
          <p:nvPr>
            <p:ph type="title"/>
          </p:nvPr>
        </p:nvSpPr>
        <p:spPr>
          <a:xfrm>
            <a:off x="838200" y="681000"/>
            <a:ext cx="8432400" cy="5337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Barlow Condensed"/>
              <a:buNone/>
            </a:pPr>
            <a:r>
              <a:rPr lang="es"/>
              <a:t>The Eviction Process under the MHPA </a:t>
            </a:r>
            <a:br>
              <a:rPr lang="es"/>
            </a:br>
            <a:r>
              <a:rPr lang="es"/>
              <a:t>(Current as of June 30, 2020)</a:t>
            </a:r>
            <a:endParaRPr/>
          </a:p>
          <a:p>
            <a:pPr marL="0" lvl="0" indent="0" algn="l" rtl="0">
              <a:lnSpc>
                <a:spcPct val="90000"/>
              </a:lnSpc>
              <a:spcBef>
                <a:spcPts val="0"/>
              </a:spcBef>
              <a:spcAft>
                <a:spcPts val="0"/>
              </a:spcAft>
              <a:buClr>
                <a:schemeClr val="dk1"/>
              </a:buClr>
              <a:buSzPts val="4400"/>
              <a:buFont typeface="Barlow Condensed"/>
              <a:buNone/>
            </a:pPr>
            <a:endParaRPr/>
          </a:p>
          <a:p>
            <a:pPr marL="0" lvl="0" indent="0" algn="l" rtl="0">
              <a:lnSpc>
                <a:spcPct val="90000"/>
              </a:lnSpc>
              <a:spcBef>
                <a:spcPts val="0"/>
              </a:spcBef>
              <a:spcAft>
                <a:spcPts val="0"/>
              </a:spcAft>
              <a:buClr>
                <a:schemeClr val="dk1"/>
              </a:buClr>
              <a:buSzPts val="4400"/>
              <a:buFont typeface="Barlow Condensed"/>
              <a:buNone/>
            </a:pPr>
            <a:r>
              <a:rPr lang="es"/>
              <a:t>El Proceso de Desalojo Bajo la Ley de Predios de Casas Móviles </a:t>
            </a:r>
            <a:endParaRPr/>
          </a:p>
          <a:p>
            <a:pPr marL="0" lvl="0" indent="0" algn="l" rtl="0">
              <a:lnSpc>
                <a:spcPct val="90000"/>
              </a:lnSpc>
              <a:spcBef>
                <a:spcPts val="0"/>
              </a:spcBef>
              <a:spcAft>
                <a:spcPts val="0"/>
              </a:spcAft>
              <a:buClr>
                <a:schemeClr val="dk1"/>
              </a:buClr>
              <a:buSzPts val="4400"/>
              <a:buFont typeface="Barlow Condensed"/>
              <a:buNone/>
            </a:pPr>
            <a:r>
              <a:rPr lang="es"/>
              <a:t>(Actualizado y Vigente Desde el 30 de Junio, 2020)</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42"/>
          <p:cNvSpPr txBox="1">
            <a:spLocks noGrp="1"/>
          </p:cNvSpPr>
          <p:nvPr>
            <p:ph type="title"/>
          </p:nvPr>
        </p:nvSpPr>
        <p:spPr>
          <a:xfrm>
            <a:off x="1520225" y="54075"/>
            <a:ext cx="5644800" cy="103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Evictions Under the MHPA </a:t>
            </a:r>
            <a:endParaRPr sz="4000"/>
          </a:p>
        </p:txBody>
      </p:sp>
      <p:sp>
        <p:nvSpPr>
          <p:cNvPr id="628" name="Google Shape;628;p42"/>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629" name="Google Shape;629;p42"/>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marR="0" lvl="0" indent="-222250" algn="l" rtl="0">
              <a:lnSpc>
                <a:spcPct val="90000"/>
              </a:lnSpc>
              <a:spcBef>
                <a:spcPts val="1000"/>
              </a:spcBef>
              <a:spcAft>
                <a:spcPts val="0"/>
              </a:spcAft>
              <a:buSzPts val="2700"/>
              <a:buChar char="•"/>
            </a:pPr>
            <a:r>
              <a:rPr lang="es" sz="2700"/>
              <a:t>Landlord must give resident notice before can start an eviction.</a:t>
            </a:r>
            <a:endParaRPr sz="2700"/>
          </a:p>
          <a:p>
            <a:pPr marL="228600" marR="0" lvl="0" indent="-222250" algn="l" rtl="0">
              <a:lnSpc>
                <a:spcPct val="90000"/>
              </a:lnSpc>
              <a:spcBef>
                <a:spcPts val="1000"/>
              </a:spcBef>
              <a:spcAft>
                <a:spcPts val="0"/>
              </a:spcAft>
              <a:buSzPts val="2700"/>
              <a:buChar char="•"/>
            </a:pPr>
            <a:r>
              <a:rPr lang="es" sz="2700"/>
              <a:t>This applies to both mobile home tenants and owners.</a:t>
            </a:r>
            <a:endParaRPr sz="2700"/>
          </a:p>
          <a:p>
            <a:pPr marL="228600" marR="0" lvl="0" indent="-222250" algn="l" rtl="0">
              <a:lnSpc>
                <a:spcPct val="90000"/>
              </a:lnSpc>
              <a:spcBef>
                <a:spcPts val="1000"/>
              </a:spcBef>
              <a:spcAft>
                <a:spcPts val="0"/>
              </a:spcAft>
              <a:buSzPts val="2700"/>
              <a:buChar char="•"/>
            </a:pPr>
            <a:r>
              <a:rPr lang="es" sz="2700"/>
              <a:t>Notice can be served by: </a:t>
            </a:r>
            <a:endParaRPr sz="2700"/>
          </a:p>
          <a:p>
            <a:pPr marL="685800" marR="0" lvl="1" indent="-247650" algn="l" rtl="0">
              <a:lnSpc>
                <a:spcPct val="90000"/>
              </a:lnSpc>
              <a:spcBef>
                <a:spcPts val="1000"/>
              </a:spcBef>
              <a:spcAft>
                <a:spcPts val="0"/>
              </a:spcAft>
              <a:buSzPts val="2700"/>
              <a:buChar char="•"/>
            </a:pPr>
            <a:r>
              <a:rPr lang="es" sz="2700"/>
              <a:t>handing to resident or a family member or </a:t>
            </a:r>
            <a:endParaRPr sz="2700"/>
          </a:p>
          <a:p>
            <a:pPr marL="685800" marR="0" lvl="1" indent="-247650" algn="l" rtl="0">
              <a:lnSpc>
                <a:spcPct val="90000"/>
              </a:lnSpc>
              <a:spcBef>
                <a:spcPts val="1000"/>
              </a:spcBef>
              <a:spcAft>
                <a:spcPts val="0"/>
              </a:spcAft>
              <a:buSzPts val="2700"/>
              <a:buChar char="•"/>
            </a:pPr>
            <a:r>
              <a:rPr lang="es" sz="2700"/>
              <a:t>posting on the home’s main entrance.  </a:t>
            </a:r>
            <a:endParaRPr sz="2700"/>
          </a:p>
          <a:p>
            <a:pPr marL="228600" marR="0" lvl="0" indent="-222250" algn="l" rtl="0">
              <a:lnSpc>
                <a:spcPct val="90000"/>
              </a:lnSpc>
              <a:spcBef>
                <a:spcPts val="1000"/>
              </a:spcBef>
              <a:spcAft>
                <a:spcPts val="0"/>
              </a:spcAft>
              <a:buSzPts val="2700"/>
              <a:buChar char="•"/>
            </a:pPr>
            <a:r>
              <a:rPr lang="es" sz="2700"/>
              <a:t>Threats and verbal warnings are NOT enough.</a:t>
            </a:r>
            <a:endParaRPr sz="2700"/>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p:txBody>
      </p:sp>
      <p:sp>
        <p:nvSpPr>
          <p:cNvPr id="630" name="Google Shape;630;p42"/>
          <p:cNvSpPr txBox="1">
            <a:spLocks noGrp="1"/>
          </p:cNvSpPr>
          <p:nvPr>
            <p:ph type="body" idx="1"/>
          </p:nvPr>
        </p:nvSpPr>
        <p:spPr>
          <a:xfrm>
            <a:off x="6934775" y="1528750"/>
            <a:ext cx="4672800" cy="5175600"/>
          </a:xfrm>
          <a:prstGeom prst="rect">
            <a:avLst/>
          </a:prstGeom>
          <a:noFill/>
          <a:ln>
            <a:noFill/>
          </a:ln>
        </p:spPr>
        <p:txBody>
          <a:bodyPr spcFirstLastPara="1" wrap="square" lIns="91425" tIns="45700" rIns="91425" bIns="45700" anchor="t" anchorCtr="0">
            <a:noAutofit/>
          </a:bodyPr>
          <a:lstStyle/>
          <a:p>
            <a:pPr marL="228600" lvl="0" indent="-177800" algn="l" rtl="0">
              <a:lnSpc>
                <a:spcPct val="90000"/>
              </a:lnSpc>
              <a:spcBef>
                <a:spcPts val="1000"/>
              </a:spcBef>
              <a:spcAft>
                <a:spcPts val="0"/>
              </a:spcAft>
              <a:buClr>
                <a:srgbClr val="FFA300"/>
              </a:buClr>
              <a:buSzPts val="2000"/>
              <a:buChar char="•"/>
            </a:pPr>
            <a:r>
              <a:rPr lang="es" sz="2000">
                <a:solidFill>
                  <a:srgbClr val="FFA300"/>
                </a:solidFill>
              </a:rPr>
              <a:t>El propietario debe dar al residente una notificación antes que pueda empezar un desalojo</a:t>
            </a:r>
            <a:endParaRPr sz="2000">
              <a:solidFill>
                <a:srgbClr val="FFA300"/>
              </a:solidFill>
            </a:endParaRPr>
          </a:p>
          <a:p>
            <a:pPr marL="228600" lvl="0" indent="-177800" algn="l" rtl="0">
              <a:lnSpc>
                <a:spcPct val="90000"/>
              </a:lnSpc>
              <a:spcBef>
                <a:spcPts val="1000"/>
              </a:spcBef>
              <a:spcAft>
                <a:spcPts val="0"/>
              </a:spcAft>
              <a:buClr>
                <a:srgbClr val="FFA300"/>
              </a:buClr>
              <a:buSzPts val="2000"/>
              <a:buChar char="•"/>
            </a:pPr>
            <a:r>
              <a:rPr lang="es" sz="2000">
                <a:solidFill>
                  <a:srgbClr val="FFA300"/>
                </a:solidFill>
              </a:rPr>
              <a:t>Esto aplica tanto a arrendatarios de casas móviles y a dueños .</a:t>
            </a:r>
            <a:endParaRPr sz="2000">
              <a:solidFill>
                <a:srgbClr val="FFA300"/>
              </a:solidFill>
            </a:endParaRPr>
          </a:p>
          <a:p>
            <a:pPr marL="228600" lvl="0" indent="-177800" algn="l" rtl="0">
              <a:lnSpc>
                <a:spcPct val="90000"/>
              </a:lnSpc>
              <a:spcBef>
                <a:spcPts val="1000"/>
              </a:spcBef>
              <a:spcAft>
                <a:spcPts val="0"/>
              </a:spcAft>
              <a:buClr>
                <a:srgbClr val="FFA300"/>
              </a:buClr>
              <a:buSzPts val="2000"/>
              <a:buChar char="•"/>
            </a:pPr>
            <a:r>
              <a:rPr lang="es" sz="2000">
                <a:solidFill>
                  <a:srgbClr val="FFA300"/>
                </a:solidFill>
              </a:rPr>
              <a:t>La notificación puede ser entregada de las siguientes maneras: </a:t>
            </a:r>
            <a:endParaRPr sz="2000">
              <a:solidFill>
                <a:srgbClr val="FFA300"/>
              </a:solidFill>
            </a:endParaRPr>
          </a:p>
          <a:p>
            <a:pPr marL="685800" lvl="1" indent="-190500" algn="l" rtl="0">
              <a:lnSpc>
                <a:spcPct val="90000"/>
              </a:lnSpc>
              <a:spcBef>
                <a:spcPts val="1000"/>
              </a:spcBef>
              <a:spcAft>
                <a:spcPts val="0"/>
              </a:spcAft>
              <a:buClr>
                <a:srgbClr val="FFA300"/>
              </a:buClr>
              <a:buSzPts val="1800"/>
              <a:buChar char="•"/>
            </a:pPr>
            <a:r>
              <a:rPr lang="es" sz="1800">
                <a:solidFill>
                  <a:srgbClr val="FFA300"/>
                </a:solidFill>
              </a:rPr>
              <a:t>entregada personalmente al residente o a un miembro de la familia, o  </a:t>
            </a:r>
            <a:endParaRPr sz="1800">
              <a:solidFill>
                <a:srgbClr val="FFA300"/>
              </a:solidFill>
            </a:endParaRPr>
          </a:p>
          <a:p>
            <a:pPr marL="685800" lvl="1" indent="-190500" algn="l" rtl="0">
              <a:lnSpc>
                <a:spcPct val="90000"/>
              </a:lnSpc>
              <a:spcBef>
                <a:spcPts val="1000"/>
              </a:spcBef>
              <a:spcAft>
                <a:spcPts val="0"/>
              </a:spcAft>
              <a:buClr>
                <a:srgbClr val="FFA300"/>
              </a:buClr>
              <a:buSzPts val="1800"/>
              <a:buChar char="•"/>
            </a:pPr>
            <a:r>
              <a:rPr lang="es" sz="1800">
                <a:solidFill>
                  <a:srgbClr val="FFA300"/>
                </a:solidFill>
              </a:rPr>
              <a:t>colocada en la entrada principal de la casa.  </a:t>
            </a:r>
            <a:endParaRPr sz="1800">
              <a:solidFill>
                <a:srgbClr val="FFA300"/>
              </a:solidFill>
            </a:endParaRPr>
          </a:p>
          <a:p>
            <a:pPr marL="228600" lvl="0" indent="-177800" algn="l" rtl="0">
              <a:lnSpc>
                <a:spcPct val="90000"/>
              </a:lnSpc>
              <a:spcBef>
                <a:spcPts val="1000"/>
              </a:spcBef>
              <a:spcAft>
                <a:spcPts val="0"/>
              </a:spcAft>
              <a:buClr>
                <a:srgbClr val="FFA300"/>
              </a:buClr>
              <a:buSzPts val="2000"/>
              <a:buChar char="•"/>
            </a:pPr>
            <a:r>
              <a:rPr lang="es" sz="2000">
                <a:solidFill>
                  <a:srgbClr val="FFA300"/>
                </a:solidFill>
              </a:rPr>
              <a:t>Las amenazas y advertencias verbales no son son un aviso suficiente</a:t>
            </a:r>
            <a:endParaRPr sz="2200">
              <a:solidFill>
                <a:srgbClr val="FFA300"/>
              </a:solidFill>
            </a:endParaRPr>
          </a:p>
        </p:txBody>
      </p:sp>
      <p:sp>
        <p:nvSpPr>
          <p:cNvPr id="631" name="Google Shape;631;p42"/>
          <p:cNvSpPr txBox="1">
            <a:spLocks noGrp="1"/>
          </p:cNvSpPr>
          <p:nvPr>
            <p:ph type="title"/>
          </p:nvPr>
        </p:nvSpPr>
        <p:spPr>
          <a:xfrm>
            <a:off x="6934775" y="167725"/>
            <a:ext cx="4672800" cy="136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3000">
                <a:latin typeface="Barlow Condensed"/>
                <a:ea typeface="Barlow Condensed"/>
                <a:cs typeface="Barlow Condensed"/>
                <a:sym typeface="Barlow Condensed"/>
              </a:rPr>
              <a:t>Desalojos Bajo la Ley de Predios de Casas Móviles, MHPA, por Sus Siglas en Inglés</a:t>
            </a:r>
            <a:endParaRPr sz="3000">
              <a:latin typeface="Barlow Condensed"/>
              <a:ea typeface="Barlow Condensed"/>
              <a:cs typeface="Barlow Condensed"/>
              <a:sym typeface="Barlow Condense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3"/>
          <p:cNvSpPr txBox="1">
            <a:spLocks noGrp="1"/>
          </p:cNvSpPr>
          <p:nvPr>
            <p:ph type="title"/>
          </p:nvPr>
        </p:nvSpPr>
        <p:spPr>
          <a:xfrm>
            <a:off x="1520225" y="54075"/>
            <a:ext cx="5644800" cy="103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Evictions Under the MHPA </a:t>
            </a:r>
            <a:endParaRPr sz="4000"/>
          </a:p>
        </p:txBody>
      </p:sp>
      <p:sp>
        <p:nvSpPr>
          <p:cNvPr id="637" name="Google Shape;637;p43"/>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638" name="Google Shape;638;p43"/>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marR="0" lvl="0" indent="-222250" algn="l" rtl="0">
              <a:lnSpc>
                <a:spcPct val="90000"/>
              </a:lnSpc>
              <a:spcBef>
                <a:spcPts val="1000"/>
              </a:spcBef>
              <a:spcAft>
                <a:spcPts val="0"/>
              </a:spcAft>
              <a:buSzPts val="2700"/>
              <a:buChar char="•"/>
            </a:pPr>
            <a:r>
              <a:rPr lang="es" sz="2700"/>
              <a:t>Landlord/park management needs a court order to evict you.</a:t>
            </a:r>
            <a:endParaRPr sz="2700"/>
          </a:p>
          <a:p>
            <a:pPr marL="228600" lvl="0" indent="-222250" algn="l" rtl="0">
              <a:lnSpc>
                <a:spcPct val="90000"/>
              </a:lnSpc>
              <a:spcBef>
                <a:spcPts val="1000"/>
              </a:spcBef>
              <a:spcAft>
                <a:spcPts val="0"/>
              </a:spcAft>
              <a:buSzPts val="2700"/>
              <a:buChar char="•"/>
            </a:pPr>
            <a:r>
              <a:rPr lang="es" sz="2700"/>
              <a:t>Landlord cannot engage in self-help (i.e., turn off utilities)</a:t>
            </a:r>
            <a:endParaRPr sz="2700"/>
          </a:p>
          <a:p>
            <a:pPr marL="228600" lvl="0" indent="-222250" algn="l" rtl="0">
              <a:lnSpc>
                <a:spcPct val="90000"/>
              </a:lnSpc>
              <a:spcBef>
                <a:spcPts val="1000"/>
              </a:spcBef>
              <a:spcAft>
                <a:spcPts val="0"/>
              </a:spcAft>
              <a:buSzPts val="2700"/>
              <a:buChar char="•"/>
            </a:pPr>
            <a:r>
              <a:rPr lang="es" sz="2700"/>
              <a:t>IMPORTANT: If served with an eviction complaint, go to court on the date listed.</a:t>
            </a:r>
            <a:endParaRPr sz="2700"/>
          </a:p>
          <a:p>
            <a:pPr marL="228600" lvl="0" indent="-222250" algn="l" rtl="0">
              <a:lnSpc>
                <a:spcPct val="90000"/>
              </a:lnSpc>
              <a:spcBef>
                <a:spcPts val="1000"/>
              </a:spcBef>
              <a:spcAft>
                <a:spcPts val="0"/>
              </a:spcAft>
              <a:buSzPts val="2700"/>
              <a:buChar char="•"/>
            </a:pPr>
            <a:r>
              <a:rPr lang="es" sz="2700"/>
              <a:t>If you do not, judgment can be entered and you will be evicted.</a:t>
            </a:r>
            <a:endParaRPr sz="2700"/>
          </a:p>
          <a:p>
            <a:pPr marL="228600" lvl="0" indent="-222250" algn="l" rtl="0">
              <a:lnSpc>
                <a:spcPct val="90000"/>
              </a:lnSpc>
              <a:spcBef>
                <a:spcPts val="1000"/>
              </a:spcBef>
              <a:spcAft>
                <a:spcPts val="0"/>
              </a:spcAft>
              <a:buSzPts val="2700"/>
              <a:buChar char="•"/>
            </a:pPr>
            <a:r>
              <a:rPr lang="es" sz="2700" u="sng"/>
              <a:t>COVID-19 orders do not change this!</a:t>
            </a:r>
            <a:endParaRPr sz="2700" u="sng"/>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p:txBody>
      </p:sp>
      <p:sp>
        <p:nvSpPr>
          <p:cNvPr id="639" name="Google Shape;639;p43"/>
          <p:cNvSpPr txBox="1">
            <a:spLocks noGrp="1"/>
          </p:cNvSpPr>
          <p:nvPr>
            <p:ph type="body" idx="1"/>
          </p:nvPr>
        </p:nvSpPr>
        <p:spPr>
          <a:xfrm>
            <a:off x="6934775" y="1087575"/>
            <a:ext cx="4672800" cy="5175600"/>
          </a:xfrm>
          <a:prstGeom prst="rect">
            <a:avLst/>
          </a:prstGeom>
          <a:noFill/>
          <a:ln>
            <a:noFill/>
          </a:ln>
        </p:spPr>
        <p:txBody>
          <a:bodyPr spcFirstLastPara="1" wrap="square" lIns="91425" tIns="45700" rIns="91425" bIns="45700" anchor="t" anchorCtr="0">
            <a:noAutofit/>
          </a:bodyPr>
          <a:lstStyle/>
          <a:p>
            <a:pPr marL="228600" lvl="0" indent="-196850" algn="l" rtl="0">
              <a:lnSpc>
                <a:spcPct val="90000"/>
              </a:lnSpc>
              <a:spcBef>
                <a:spcPts val="1000"/>
              </a:spcBef>
              <a:spcAft>
                <a:spcPts val="0"/>
              </a:spcAft>
              <a:buClr>
                <a:srgbClr val="FFA300"/>
              </a:buClr>
              <a:buSzPts val="2300"/>
              <a:buChar char="•"/>
            </a:pPr>
            <a:r>
              <a:rPr lang="es" sz="2300">
                <a:solidFill>
                  <a:srgbClr val="FFA300"/>
                </a:solidFill>
              </a:rPr>
              <a:t>El propietario/gerente del predio necesita una orden del tribunal para desalojar a un residente.</a:t>
            </a:r>
            <a:endParaRPr sz="2300">
              <a:solidFill>
                <a:srgbClr val="FFA300"/>
              </a:solidFill>
            </a:endParaRPr>
          </a:p>
          <a:p>
            <a:pPr marL="228600" lvl="0" indent="-196850" algn="l" rtl="0">
              <a:lnSpc>
                <a:spcPct val="90000"/>
              </a:lnSpc>
              <a:spcBef>
                <a:spcPts val="1000"/>
              </a:spcBef>
              <a:spcAft>
                <a:spcPts val="0"/>
              </a:spcAft>
              <a:buClr>
                <a:srgbClr val="FFA300"/>
              </a:buClr>
              <a:buSzPts val="2300"/>
              <a:buChar char="•"/>
            </a:pPr>
            <a:r>
              <a:rPr lang="es" sz="2300">
                <a:solidFill>
                  <a:srgbClr val="FFA300"/>
                </a:solidFill>
              </a:rPr>
              <a:t>El propietario no puede autoayudarse (es decir cortar los servicios públicos)</a:t>
            </a:r>
            <a:endParaRPr sz="2300">
              <a:solidFill>
                <a:srgbClr val="FFA300"/>
              </a:solidFill>
            </a:endParaRPr>
          </a:p>
          <a:p>
            <a:pPr marL="228600" lvl="0" indent="-196850" algn="l" rtl="0">
              <a:lnSpc>
                <a:spcPct val="90000"/>
              </a:lnSpc>
              <a:spcBef>
                <a:spcPts val="1000"/>
              </a:spcBef>
              <a:spcAft>
                <a:spcPts val="0"/>
              </a:spcAft>
              <a:buClr>
                <a:srgbClr val="FFA300"/>
              </a:buClr>
              <a:buSzPts val="2300"/>
              <a:buChar char="•"/>
            </a:pPr>
            <a:r>
              <a:rPr lang="es" sz="2300">
                <a:solidFill>
                  <a:srgbClr val="FFA300"/>
                </a:solidFill>
              </a:rPr>
              <a:t>Importante: Si recibe una notificación de desalojo, vaya al tribunal en la fecha indicada</a:t>
            </a:r>
            <a:endParaRPr sz="2300">
              <a:solidFill>
                <a:srgbClr val="FFA300"/>
              </a:solidFill>
            </a:endParaRPr>
          </a:p>
          <a:p>
            <a:pPr marL="228600" lvl="0" indent="-196850" algn="l" rtl="0">
              <a:lnSpc>
                <a:spcPct val="90000"/>
              </a:lnSpc>
              <a:spcBef>
                <a:spcPts val="1000"/>
              </a:spcBef>
              <a:spcAft>
                <a:spcPts val="0"/>
              </a:spcAft>
              <a:buClr>
                <a:srgbClr val="FFA300"/>
              </a:buClr>
              <a:buSzPts val="2300"/>
              <a:buChar char="•"/>
            </a:pPr>
            <a:r>
              <a:rPr lang="es" sz="2300">
                <a:solidFill>
                  <a:srgbClr val="FFA300"/>
                </a:solidFill>
              </a:rPr>
              <a:t>Si no lo hace, se puede dictar sentencia y será desalojado</a:t>
            </a:r>
            <a:endParaRPr sz="2300">
              <a:solidFill>
                <a:srgbClr val="FFA300"/>
              </a:solidFill>
            </a:endParaRPr>
          </a:p>
          <a:p>
            <a:pPr marL="228600" lvl="0" indent="-196850" algn="l" rtl="0">
              <a:lnSpc>
                <a:spcPct val="90000"/>
              </a:lnSpc>
              <a:spcBef>
                <a:spcPts val="1000"/>
              </a:spcBef>
              <a:spcAft>
                <a:spcPts val="0"/>
              </a:spcAft>
              <a:buClr>
                <a:srgbClr val="FFA300"/>
              </a:buClr>
              <a:buSzPts val="2300"/>
              <a:buChar char="•"/>
            </a:pPr>
            <a:r>
              <a:rPr lang="es" sz="2300">
                <a:solidFill>
                  <a:srgbClr val="FFA300"/>
                </a:solidFill>
              </a:rPr>
              <a:t>Las órdenes debido al COVID-19, no cambian esto</a:t>
            </a:r>
            <a:endParaRPr sz="1900">
              <a:solidFill>
                <a:srgbClr val="FFA300"/>
              </a:solidFill>
            </a:endParaRPr>
          </a:p>
        </p:txBody>
      </p:sp>
      <p:sp>
        <p:nvSpPr>
          <p:cNvPr id="640" name="Google Shape;640;p43"/>
          <p:cNvSpPr txBox="1">
            <a:spLocks noGrp="1"/>
          </p:cNvSpPr>
          <p:nvPr>
            <p:ph type="title"/>
          </p:nvPr>
        </p:nvSpPr>
        <p:spPr>
          <a:xfrm>
            <a:off x="6934775" y="91525"/>
            <a:ext cx="4672800" cy="91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4000">
                <a:latin typeface="Barlow Condensed"/>
                <a:ea typeface="Barlow Condensed"/>
                <a:cs typeface="Barlow Condensed"/>
                <a:sym typeface="Barlow Condensed"/>
              </a:rPr>
              <a:t>Desalojos Bajo MHPA</a:t>
            </a:r>
            <a:endParaRPr sz="4000">
              <a:latin typeface="Barlow Condensed"/>
              <a:ea typeface="Barlow Condensed"/>
              <a:cs typeface="Barlow Condensed"/>
              <a:sym typeface="Barlow Condense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44"/>
          <p:cNvSpPr txBox="1">
            <a:spLocks noGrp="1"/>
          </p:cNvSpPr>
          <p:nvPr>
            <p:ph type="title"/>
          </p:nvPr>
        </p:nvSpPr>
        <p:spPr>
          <a:xfrm>
            <a:off x="1520225" y="54075"/>
            <a:ext cx="5644800" cy="103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Evictions Under the MHPA </a:t>
            </a:r>
            <a:endParaRPr sz="4000"/>
          </a:p>
        </p:txBody>
      </p:sp>
      <p:sp>
        <p:nvSpPr>
          <p:cNvPr id="646" name="Google Shape;646;p44"/>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647" name="Google Shape;647;p44"/>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s"/>
              <a:t>Under MHPA, a resident can only be evicted for:</a:t>
            </a:r>
            <a:endParaRPr/>
          </a:p>
          <a:p>
            <a:pPr marL="685800" marR="0" lvl="1" indent="-247650" algn="l" rtl="0">
              <a:lnSpc>
                <a:spcPct val="90000"/>
              </a:lnSpc>
              <a:spcBef>
                <a:spcPts val="1000"/>
              </a:spcBef>
              <a:spcAft>
                <a:spcPts val="0"/>
              </a:spcAft>
              <a:buSzPts val="2700"/>
              <a:buChar char="•"/>
            </a:pPr>
            <a:r>
              <a:rPr lang="es" sz="2700"/>
              <a:t>Non-payment of rent or </a:t>
            </a:r>
            <a:endParaRPr sz="2700"/>
          </a:p>
          <a:p>
            <a:pPr marL="685800" marR="0" lvl="1" indent="-247650" algn="l" rtl="0">
              <a:lnSpc>
                <a:spcPct val="90000"/>
              </a:lnSpc>
              <a:spcBef>
                <a:spcPts val="1000"/>
              </a:spcBef>
              <a:spcAft>
                <a:spcPts val="0"/>
              </a:spcAft>
              <a:buSzPts val="2700"/>
              <a:buChar char="•"/>
            </a:pPr>
            <a:r>
              <a:rPr lang="es" sz="2700"/>
              <a:t>Certain reasons in the </a:t>
            </a:r>
            <a:r>
              <a:rPr lang="es" sz="2800"/>
              <a:t>MHPA.</a:t>
            </a:r>
            <a:endParaRPr sz="2800"/>
          </a:p>
          <a:p>
            <a:pPr marL="228600" marR="0" lvl="0" indent="-228600" algn="l" rtl="0">
              <a:lnSpc>
                <a:spcPct val="90000"/>
              </a:lnSpc>
              <a:spcBef>
                <a:spcPts val="0"/>
              </a:spcBef>
              <a:spcAft>
                <a:spcPts val="0"/>
              </a:spcAft>
              <a:buSzPts val="2800"/>
              <a:buChar char="•"/>
            </a:pPr>
            <a:r>
              <a:rPr lang="es" u="sng"/>
              <a:t>The lease cannot change this!</a:t>
            </a:r>
            <a:endParaRPr u="sng"/>
          </a:p>
          <a:p>
            <a:pPr marL="228600" marR="0" lvl="0" indent="-228600" algn="l" rtl="0">
              <a:lnSpc>
                <a:spcPct val="90000"/>
              </a:lnSpc>
              <a:spcBef>
                <a:spcPts val="0"/>
              </a:spcBef>
              <a:spcAft>
                <a:spcPts val="0"/>
              </a:spcAft>
              <a:buSzPts val="2800"/>
              <a:buChar char="•"/>
            </a:pPr>
            <a:r>
              <a:rPr lang="es"/>
              <a:t>More detail on notice requirements and grounds for evictions under the MHPA will be covered at a future series event.</a:t>
            </a:r>
            <a:endParaRPr/>
          </a:p>
          <a:p>
            <a:pPr marL="228600" lvl="0" indent="0" algn="l" rtl="0">
              <a:lnSpc>
                <a:spcPct val="90000"/>
              </a:lnSpc>
              <a:spcBef>
                <a:spcPts val="1000"/>
              </a:spcBef>
              <a:spcAft>
                <a:spcPts val="0"/>
              </a:spcAft>
              <a:buSzPts val="2800"/>
              <a:buNone/>
            </a:pPr>
            <a:endParaRPr sz="2700"/>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p:txBody>
      </p:sp>
      <p:sp>
        <p:nvSpPr>
          <p:cNvPr id="648" name="Google Shape;648;p44"/>
          <p:cNvSpPr txBox="1">
            <a:spLocks noGrp="1"/>
          </p:cNvSpPr>
          <p:nvPr>
            <p:ph type="body" idx="1"/>
          </p:nvPr>
        </p:nvSpPr>
        <p:spPr>
          <a:xfrm>
            <a:off x="6934775" y="1087575"/>
            <a:ext cx="4672800" cy="5175600"/>
          </a:xfrm>
          <a:prstGeom prst="rect">
            <a:avLst/>
          </a:prstGeom>
          <a:noFill/>
          <a:ln>
            <a:noFill/>
          </a:ln>
        </p:spPr>
        <p:txBody>
          <a:bodyPr spcFirstLastPara="1" wrap="square" lIns="91425" tIns="45700" rIns="91425" bIns="45700" anchor="t" anchorCtr="0">
            <a:noAutofit/>
          </a:bodyPr>
          <a:lstStyle/>
          <a:p>
            <a:pPr marL="228600" lvl="0" indent="-190500" algn="l" rtl="0">
              <a:lnSpc>
                <a:spcPct val="90000"/>
              </a:lnSpc>
              <a:spcBef>
                <a:spcPts val="0"/>
              </a:spcBef>
              <a:spcAft>
                <a:spcPts val="0"/>
              </a:spcAft>
              <a:buClr>
                <a:srgbClr val="FFA300"/>
              </a:buClr>
              <a:buSzPts val="2200"/>
              <a:buChar char="•"/>
            </a:pPr>
            <a:r>
              <a:rPr lang="es" sz="2200">
                <a:solidFill>
                  <a:srgbClr val="FFA300"/>
                </a:solidFill>
              </a:rPr>
              <a:t>Bajo la ley de predios de casas móviles, un residente puede ser desalojado por las siguientes razones solamente:</a:t>
            </a:r>
            <a:endParaRPr sz="2200">
              <a:solidFill>
                <a:srgbClr val="FFA300"/>
              </a:solidFill>
            </a:endParaRPr>
          </a:p>
          <a:p>
            <a:pPr marL="685800" lvl="1" indent="-215900" algn="l" rtl="0">
              <a:lnSpc>
                <a:spcPct val="90000"/>
              </a:lnSpc>
              <a:spcBef>
                <a:spcPts val="1000"/>
              </a:spcBef>
              <a:spcAft>
                <a:spcPts val="0"/>
              </a:spcAft>
              <a:buClr>
                <a:srgbClr val="FFA300"/>
              </a:buClr>
              <a:buSzPts val="2200"/>
              <a:buChar char="•"/>
            </a:pPr>
            <a:r>
              <a:rPr lang="es" sz="2200">
                <a:solidFill>
                  <a:srgbClr val="FFA300"/>
                </a:solidFill>
              </a:rPr>
              <a:t>Incumplimiento de pago de la renta </a:t>
            </a:r>
            <a:endParaRPr sz="2200">
              <a:solidFill>
                <a:srgbClr val="FFA300"/>
              </a:solidFill>
            </a:endParaRPr>
          </a:p>
          <a:p>
            <a:pPr marL="685800" lvl="1" indent="-215900" algn="l" rtl="0">
              <a:lnSpc>
                <a:spcPct val="90000"/>
              </a:lnSpc>
              <a:spcBef>
                <a:spcPts val="1000"/>
              </a:spcBef>
              <a:spcAft>
                <a:spcPts val="0"/>
              </a:spcAft>
              <a:buClr>
                <a:srgbClr val="FFA300"/>
              </a:buClr>
              <a:buSzPts val="2200"/>
              <a:buChar char="•"/>
            </a:pPr>
            <a:r>
              <a:rPr lang="es" sz="2200">
                <a:solidFill>
                  <a:srgbClr val="FFA300"/>
                </a:solidFill>
              </a:rPr>
              <a:t>Algunas razones de la ley de predios de casas móviles.</a:t>
            </a:r>
            <a:endParaRPr sz="2200">
              <a:solidFill>
                <a:srgbClr val="FFA300"/>
              </a:solidFill>
            </a:endParaRPr>
          </a:p>
          <a:p>
            <a:pPr marL="228600" lvl="0" indent="-190500" algn="l" rtl="0">
              <a:lnSpc>
                <a:spcPct val="90000"/>
              </a:lnSpc>
              <a:spcBef>
                <a:spcPts val="0"/>
              </a:spcBef>
              <a:spcAft>
                <a:spcPts val="0"/>
              </a:spcAft>
              <a:buClr>
                <a:srgbClr val="FFA300"/>
              </a:buClr>
              <a:buSzPts val="2200"/>
              <a:buChar char="•"/>
            </a:pPr>
            <a:r>
              <a:rPr lang="es" sz="2200" u="sng">
                <a:solidFill>
                  <a:srgbClr val="FFA300"/>
                </a:solidFill>
              </a:rPr>
              <a:t>El contrato de arrendamiento no puede cambiar esto</a:t>
            </a:r>
            <a:endParaRPr sz="2200" u="sng">
              <a:solidFill>
                <a:srgbClr val="FFA300"/>
              </a:solidFill>
            </a:endParaRPr>
          </a:p>
          <a:p>
            <a:pPr marL="228600" lvl="0" indent="-190500" algn="l" rtl="0">
              <a:lnSpc>
                <a:spcPct val="90000"/>
              </a:lnSpc>
              <a:spcBef>
                <a:spcPts val="0"/>
              </a:spcBef>
              <a:spcAft>
                <a:spcPts val="0"/>
              </a:spcAft>
              <a:buClr>
                <a:srgbClr val="FFA300"/>
              </a:buClr>
              <a:buSzPts val="2200"/>
              <a:buChar char="•"/>
            </a:pPr>
            <a:r>
              <a:rPr lang="es" sz="2200">
                <a:solidFill>
                  <a:srgbClr val="FFA300"/>
                </a:solidFill>
              </a:rPr>
              <a:t>Más detalles sobre los requisitos y motivos de los desalojos bajo la ley de predios de casas móviles se cubrirán en una reunión futura en la serie de pláticas.</a:t>
            </a:r>
            <a:endParaRPr sz="1800">
              <a:solidFill>
                <a:srgbClr val="FFA300"/>
              </a:solidFill>
            </a:endParaRPr>
          </a:p>
        </p:txBody>
      </p:sp>
      <p:sp>
        <p:nvSpPr>
          <p:cNvPr id="649" name="Google Shape;649;p44"/>
          <p:cNvSpPr txBox="1">
            <a:spLocks noGrp="1"/>
          </p:cNvSpPr>
          <p:nvPr>
            <p:ph type="title"/>
          </p:nvPr>
        </p:nvSpPr>
        <p:spPr>
          <a:xfrm>
            <a:off x="6934775" y="91525"/>
            <a:ext cx="4672800" cy="91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4000">
                <a:latin typeface="Barlow Condensed"/>
                <a:ea typeface="Barlow Condensed"/>
                <a:cs typeface="Barlow Condensed"/>
                <a:sym typeface="Barlow Condensed"/>
              </a:rPr>
              <a:t>Desalojos Bajo MHPA</a:t>
            </a:r>
            <a:endParaRPr sz="4000">
              <a:latin typeface="Barlow Condensed"/>
              <a:ea typeface="Barlow Condensed"/>
              <a:cs typeface="Barlow Condensed"/>
              <a:sym typeface="Barlow Condense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5"/>
          <p:cNvSpPr txBox="1">
            <a:spLocks noGrp="1"/>
          </p:cNvSpPr>
          <p:nvPr>
            <p:ph type="title"/>
          </p:nvPr>
        </p:nvSpPr>
        <p:spPr>
          <a:xfrm>
            <a:off x="1520225" y="54075"/>
            <a:ext cx="5414700" cy="147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MHPA Notice Requirements </a:t>
            </a:r>
            <a:endParaRPr sz="4000"/>
          </a:p>
        </p:txBody>
      </p:sp>
      <p:sp>
        <p:nvSpPr>
          <p:cNvPr id="655" name="Google Shape;655;p45"/>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656" name="Google Shape;656;p45"/>
          <p:cNvSpPr txBox="1">
            <a:spLocks noGrp="1"/>
          </p:cNvSpPr>
          <p:nvPr>
            <p:ph type="body" idx="1"/>
          </p:nvPr>
        </p:nvSpPr>
        <p:spPr>
          <a:xfrm>
            <a:off x="1583100" y="1528750"/>
            <a:ext cx="5194500" cy="5175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SzPts val="2800"/>
              <a:buChar char="•"/>
            </a:pPr>
            <a:r>
              <a:rPr lang="es"/>
              <a:t>In eviction process you must first receive a notice of what you did wrong.</a:t>
            </a:r>
            <a:endParaRPr/>
          </a:p>
          <a:p>
            <a:pPr marL="228600" marR="0" lvl="0" indent="-228600" algn="l" rtl="0">
              <a:lnSpc>
                <a:spcPct val="90000"/>
              </a:lnSpc>
              <a:spcBef>
                <a:spcPts val="1000"/>
              </a:spcBef>
              <a:spcAft>
                <a:spcPts val="0"/>
              </a:spcAft>
              <a:buSzPts val="2800"/>
              <a:buChar char="•"/>
            </a:pPr>
            <a:r>
              <a:rPr lang="es"/>
              <a:t>Can be a “Notice to Quit” to stop doing something or a “Notice of Non-payment of Rent” if you have not paid rent.</a:t>
            </a:r>
            <a:endParaRPr/>
          </a:p>
          <a:p>
            <a:pPr marL="228600" lvl="0" indent="-228600" algn="l" rtl="0">
              <a:lnSpc>
                <a:spcPct val="90000"/>
              </a:lnSpc>
              <a:spcBef>
                <a:spcPts val="1000"/>
              </a:spcBef>
              <a:spcAft>
                <a:spcPts val="0"/>
              </a:spcAft>
              <a:buSzPts val="2800"/>
              <a:buChar char="•"/>
            </a:pPr>
            <a:r>
              <a:rPr lang="es"/>
              <a:t>If you receive a Notice and do not understand it, </a:t>
            </a:r>
            <a:r>
              <a:rPr lang="es" u="sng"/>
              <a:t>contact CPLP or 9to5 Colorado.</a:t>
            </a: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p:txBody>
      </p:sp>
      <p:sp>
        <p:nvSpPr>
          <p:cNvPr id="657" name="Google Shape;657;p45"/>
          <p:cNvSpPr txBox="1">
            <a:spLocks noGrp="1"/>
          </p:cNvSpPr>
          <p:nvPr>
            <p:ph type="body" idx="1"/>
          </p:nvPr>
        </p:nvSpPr>
        <p:spPr>
          <a:xfrm>
            <a:off x="6934775" y="1528750"/>
            <a:ext cx="4672800" cy="5175600"/>
          </a:xfrm>
          <a:prstGeom prst="rect">
            <a:avLst/>
          </a:prstGeom>
          <a:noFill/>
          <a:ln>
            <a:noFill/>
          </a:ln>
        </p:spPr>
        <p:txBody>
          <a:bodyPr spcFirstLastPara="1" wrap="square" lIns="91425" tIns="45700" rIns="91425" bIns="45700" anchor="t" anchorCtr="0">
            <a:noAutofit/>
          </a:bodyPr>
          <a:lstStyle/>
          <a:p>
            <a:pPr marL="228600" lvl="0" indent="-196850" algn="l" rtl="0">
              <a:lnSpc>
                <a:spcPct val="90000"/>
              </a:lnSpc>
              <a:spcBef>
                <a:spcPts val="1000"/>
              </a:spcBef>
              <a:spcAft>
                <a:spcPts val="0"/>
              </a:spcAft>
              <a:buClr>
                <a:srgbClr val="FFA300"/>
              </a:buClr>
              <a:buSzPts val="2300"/>
              <a:buChar char="•"/>
            </a:pPr>
            <a:r>
              <a:rPr lang="es" sz="2300">
                <a:solidFill>
                  <a:srgbClr val="FFA300"/>
                </a:solidFill>
              </a:rPr>
              <a:t>Durante el proceso de desalojo, usted debe recibir una notificación del error que cometió</a:t>
            </a:r>
            <a:endParaRPr sz="2300">
              <a:solidFill>
                <a:srgbClr val="FFA300"/>
              </a:solidFill>
            </a:endParaRPr>
          </a:p>
          <a:p>
            <a:pPr marL="228600" lvl="0" indent="-196850" algn="l" rtl="0">
              <a:lnSpc>
                <a:spcPct val="90000"/>
              </a:lnSpc>
              <a:spcBef>
                <a:spcPts val="1000"/>
              </a:spcBef>
              <a:spcAft>
                <a:spcPts val="0"/>
              </a:spcAft>
              <a:buClr>
                <a:srgbClr val="FFA300"/>
              </a:buClr>
              <a:buSzPts val="2300"/>
              <a:buChar char="•"/>
            </a:pPr>
            <a:r>
              <a:rPr lang="es" sz="2300">
                <a:solidFill>
                  <a:srgbClr val="FFA300"/>
                </a:solidFill>
              </a:rPr>
              <a:t>Puede ser una “notificación de desahucio”, que lo notifica que usted debe de dejar de hacer algo o una “notificación por falta de pago de la renta”, si usted alquila y paga renta.</a:t>
            </a:r>
            <a:endParaRPr sz="2300">
              <a:solidFill>
                <a:srgbClr val="FFA300"/>
              </a:solidFill>
            </a:endParaRPr>
          </a:p>
          <a:p>
            <a:pPr marL="228600" lvl="0" indent="-196850" algn="l" rtl="0">
              <a:lnSpc>
                <a:spcPct val="90000"/>
              </a:lnSpc>
              <a:spcBef>
                <a:spcPts val="1000"/>
              </a:spcBef>
              <a:spcAft>
                <a:spcPts val="0"/>
              </a:spcAft>
              <a:buClr>
                <a:srgbClr val="FFA300"/>
              </a:buClr>
              <a:buSzPts val="2300"/>
              <a:buChar char="•"/>
            </a:pPr>
            <a:r>
              <a:rPr lang="es" sz="2300">
                <a:solidFill>
                  <a:srgbClr val="FFA300"/>
                </a:solidFill>
              </a:rPr>
              <a:t>Si usted recibe una notificación y no la entiende, póngase en contacto con </a:t>
            </a:r>
            <a:r>
              <a:rPr lang="es" sz="2300" u="sng">
                <a:solidFill>
                  <a:srgbClr val="FFA300"/>
                </a:solidFill>
              </a:rPr>
              <a:t>CPLP o 9to5 Colorado.</a:t>
            </a:r>
            <a:endParaRPr sz="1900">
              <a:solidFill>
                <a:srgbClr val="FFA300"/>
              </a:solidFill>
            </a:endParaRPr>
          </a:p>
        </p:txBody>
      </p:sp>
      <p:sp>
        <p:nvSpPr>
          <p:cNvPr id="658" name="Google Shape;658;p45"/>
          <p:cNvSpPr txBox="1">
            <a:spLocks noGrp="1"/>
          </p:cNvSpPr>
          <p:nvPr>
            <p:ph type="title"/>
          </p:nvPr>
        </p:nvSpPr>
        <p:spPr>
          <a:xfrm>
            <a:off x="6934775" y="167725"/>
            <a:ext cx="4672800" cy="136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3000">
                <a:latin typeface="Barlow Condensed"/>
                <a:ea typeface="Barlow Condensed"/>
                <a:cs typeface="Barlow Condensed"/>
                <a:sym typeface="Barlow Condensed"/>
              </a:rPr>
              <a:t>Requisitos de Aviso Bajo la Ley de Predios de Casas Móviles, MHPA, por Sus Siglas en Inglés</a:t>
            </a:r>
            <a:endParaRPr sz="3000">
              <a:latin typeface="Barlow Condensed"/>
              <a:ea typeface="Barlow Condensed"/>
              <a:cs typeface="Barlow Condensed"/>
              <a:sym typeface="Barlow Condense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46"/>
          <p:cNvSpPr txBox="1">
            <a:spLocks noGrp="1"/>
          </p:cNvSpPr>
          <p:nvPr>
            <p:ph type="title"/>
          </p:nvPr>
        </p:nvSpPr>
        <p:spPr>
          <a:xfrm>
            <a:off x="1520225" y="54075"/>
            <a:ext cx="5644800" cy="103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Time Periods to Quit/Cure</a:t>
            </a:r>
            <a:endParaRPr sz="4000"/>
          </a:p>
        </p:txBody>
      </p:sp>
      <p:sp>
        <p:nvSpPr>
          <p:cNvPr id="664" name="Google Shape;664;p46"/>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665" name="Google Shape;665;p46"/>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s"/>
              <a:t>From the date a Notice to Quit is served or posted:</a:t>
            </a:r>
            <a:endParaRPr/>
          </a:p>
          <a:p>
            <a:pPr marL="228600" lvl="0" indent="0" algn="l" rtl="0">
              <a:lnSpc>
                <a:spcPct val="90000"/>
              </a:lnSpc>
              <a:spcBef>
                <a:spcPts val="0"/>
              </a:spcBef>
              <a:spcAft>
                <a:spcPts val="0"/>
              </a:spcAft>
              <a:buSzPts val="2800"/>
              <a:buNone/>
            </a:pPr>
            <a:endParaRPr/>
          </a:p>
          <a:p>
            <a:pPr marL="228600" lvl="0" indent="-228600" algn="l" rtl="0">
              <a:lnSpc>
                <a:spcPct val="90000"/>
              </a:lnSpc>
              <a:spcBef>
                <a:spcPts val="0"/>
              </a:spcBef>
              <a:spcAft>
                <a:spcPts val="0"/>
              </a:spcAft>
              <a:buSzPts val="2800"/>
              <a:buChar char="•"/>
            </a:pPr>
            <a:r>
              <a:rPr lang="es"/>
              <a:t>Mobile home owner has </a:t>
            </a:r>
            <a:r>
              <a:rPr lang="es" u="sng"/>
              <a:t>90 days</a:t>
            </a:r>
            <a:r>
              <a:rPr lang="es"/>
              <a:t> to sell or remove mobile home from the park (unless exception on next slide)</a:t>
            </a:r>
            <a:endParaRPr/>
          </a:p>
          <a:p>
            <a:pPr marL="228600" lvl="0" indent="-228600" algn="l" rtl="0">
              <a:lnSpc>
                <a:spcPct val="90000"/>
              </a:lnSpc>
              <a:spcBef>
                <a:spcPts val="1000"/>
              </a:spcBef>
              <a:spcAft>
                <a:spcPts val="0"/>
              </a:spcAft>
              <a:buSzPts val="2800"/>
              <a:buChar char="•"/>
            </a:pPr>
            <a:r>
              <a:rPr lang="es"/>
              <a:t>During this 90-day period, owner has a right to cure non-compliance with local ordinances, laws or park rules (and/or file a DREP Complaint)</a:t>
            </a: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p:txBody>
      </p:sp>
      <p:sp>
        <p:nvSpPr>
          <p:cNvPr id="666" name="Google Shape;666;p46"/>
          <p:cNvSpPr txBox="1">
            <a:spLocks noGrp="1"/>
          </p:cNvSpPr>
          <p:nvPr>
            <p:ph type="body" idx="1"/>
          </p:nvPr>
        </p:nvSpPr>
        <p:spPr>
          <a:xfrm>
            <a:off x="6934775" y="1300225"/>
            <a:ext cx="5082900" cy="5404200"/>
          </a:xfrm>
          <a:prstGeom prst="rect">
            <a:avLst/>
          </a:prstGeom>
          <a:noFill/>
          <a:ln>
            <a:noFill/>
          </a:ln>
        </p:spPr>
        <p:txBody>
          <a:bodyPr spcFirstLastPara="1" wrap="square" lIns="91425" tIns="45700" rIns="91425" bIns="45700" anchor="t" anchorCtr="0">
            <a:noAutofit/>
          </a:bodyPr>
          <a:lstStyle/>
          <a:p>
            <a:pPr marL="228600" lvl="0" indent="-190500" algn="l" rtl="0">
              <a:lnSpc>
                <a:spcPct val="90000"/>
              </a:lnSpc>
              <a:spcBef>
                <a:spcPts val="0"/>
              </a:spcBef>
              <a:spcAft>
                <a:spcPts val="0"/>
              </a:spcAft>
              <a:buClr>
                <a:srgbClr val="FFA300"/>
              </a:buClr>
              <a:buSzPts val="2200"/>
              <a:buChar char="•"/>
            </a:pPr>
            <a:r>
              <a:rPr lang="es" sz="2200">
                <a:solidFill>
                  <a:srgbClr val="FFA300"/>
                </a:solidFill>
              </a:rPr>
              <a:t>A partir de la fecha de la notificación:</a:t>
            </a:r>
            <a:endParaRPr sz="2200">
              <a:solidFill>
                <a:srgbClr val="FFA300"/>
              </a:solidFill>
            </a:endParaRPr>
          </a:p>
          <a:p>
            <a:pPr marL="228600" lvl="0" indent="0" algn="l" rtl="0">
              <a:lnSpc>
                <a:spcPct val="90000"/>
              </a:lnSpc>
              <a:spcBef>
                <a:spcPts val="0"/>
              </a:spcBef>
              <a:spcAft>
                <a:spcPts val="0"/>
              </a:spcAft>
              <a:buSzPts val="2800"/>
              <a:buNone/>
            </a:pPr>
            <a:endParaRPr sz="2200">
              <a:solidFill>
                <a:srgbClr val="FFA300"/>
              </a:solidFill>
            </a:endParaRPr>
          </a:p>
          <a:p>
            <a:pPr marL="228600" lvl="0" indent="-190500" algn="l" rtl="0">
              <a:lnSpc>
                <a:spcPct val="90000"/>
              </a:lnSpc>
              <a:spcBef>
                <a:spcPts val="0"/>
              </a:spcBef>
              <a:spcAft>
                <a:spcPts val="0"/>
              </a:spcAft>
              <a:buClr>
                <a:srgbClr val="FFA300"/>
              </a:buClr>
              <a:buSzPts val="2200"/>
              <a:buChar char="•"/>
            </a:pPr>
            <a:r>
              <a:rPr lang="es" sz="2200">
                <a:solidFill>
                  <a:srgbClr val="FFA300"/>
                </a:solidFill>
              </a:rPr>
              <a:t>El propietario de una casa móvil tiene</a:t>
            </a:r>
            <a:r>
              <a:rPr lang="es" sz="2200" u="sng">
                <a:solidFill>
                  <a:srgbClr val="FFA300"/>
                </a:solidFill>
              </a:rPr>
              <a:t> 90 días</a:t>
            </a:r>
            <a:r>
              <a:rPr lang="es" sz="2200">
                <a:solidFill>
                  <a:srgbClr val="FFA300"/>
                </a:solidFill>
              </a:rPr>
              <a:t> para vender o remolcar su casa móvil del predio(a menos que tenga la excepción explicada en la siguiente diapositiva)</a:t>
            </a:r>
            <a:endParaRPr sz="2200">
              <a:solidFill>
                <a:srgbClr val="FFA300"/>
              </a:solidFill>
            </a:endParaRPr>
          </a:p>
          <a:p>
            <a:pPr marL="228600" lvl="0" indent="-190500" algn="l" rtl="0">
              <a:lnSpc>
                <a:spcPct val="90000"/>
              </a:lnSpc>
              <a:spcBef>
                <a:spcPts val="1000"/>
              </a:spcBef>
              <a:spcAft>
                <a:spcPts val="0"/>
              </a:spcAft>
              <a:buClr>
                <a:srgbClr val="FFA300"/>
              </a:buClr>
              <a:buSzPts val="2200"/>
              <a:buChar char="•"/>
            </a:pPr>
            <a:r>
              <a:rPr lang="es" sz="2200">
                <a:solidFill>
                  <a:srgbClr val="FFA300"/>
                </a:solidFill>
              </a:rPr>
              <a:t>Durante este período de 90 días, el propietario tiene el derecho a subsanar el incumplimiento de las normas locales, las leyes o las reglas del predio (y/o presentar una queja de resolución del conflicto y aplicación del programa)</a:t>
            </a:r>
            <a:endParaRPr sz="1900">
              <a:solidFill>
                <a:srgbClr val="FFA300"/>
              </a:solidFill>
            </a:endParaRPr>
          </a:p>
        </p:txBody>
      </p:sp>
      <p:sp>
        <p:nvSpPr>
          <p:cNvPr id="667" name="Google Shape;667;p46"/>
          <p:cNvSpPr txBox="1">
            <a:spLocks noGrp="1"/>
          </p:cNvSpPr>
          <p:nvPr>
            <p:ph type="title"/>
          </p:nvPr>
        </p:nvSpPr>
        <p:spPr>
          <a:xfrm>
            <a:off x="6934775" y="-60875"/>
            <a:ext cx="4672800" cy="136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3500">
                <a:latin typeface="Barlow Condensed"/>
                <a:ea typeface="Barlow Condensed"/>
                <a:cs typeface="Barlow Condensed"/>
                <a:sym typeface="Barlow Condensed"/>
              </a:rPr>
              <a:t>Periodo de Tiempo Para Desahucio/Subsanar</a:t>
            </a:r>
            <a:endParaRPr sz="3500">
              <a:latin typeface="Barlow Condensed"/>
              <a:ea typeface="Barlow Condensed"/>
              <a:cs typeface="Barlow Condensed"/>
              <a:sym typeface="Barlow Condense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47"/>
          <p:cNvSpPr txBox="1">
            <a:spLocks noGrp="1"/>
          </p:cNvSpPr>
          <p:nvPr>
            <p:ph type="title"/>
          </p:nvPr>
        </p:nvSpPr>
        <p:spPr>
          <a:xfrm>
            <a:off x="1520225" y="54075"/>
            <a:ext cx="5257500" cy="136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Time Periods to Quit/Cure</a:t>
            </a:r>
            <a:endParaRPr sz="4000"/>
          </a:p>
        </p:txBody>
      </p:sp>
      <p:sp>
        <p:nvSpPr>
          <p:cNvPr id="673" name="Google Shape;673;p47"/>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674" name="Google Shape;674;p47"/>
          <p:cNvSpPr txBox="1">
            <a:spLocks noGrp="1"/>
          </p:cNvSpPr>
          <p:nvPr>
            <p:ph type="body" idx="1"/>
          </p:nvPr>
        </p:nvSpPr>
        <p:spPr>
          <a:xfrm>
            <a:off x="1583100" y="1343850"/>
            <a:ext cx="5194500" cy="5501400"/>
          </a:xfrm>
          <a:prstGeom prst="rect">
            <a:avLst/>
          </a:prstGeom>
          <a:noFill/>
          <a:ln>
            <a:noFill/>
          </a:ln>
        </p:spPr>
        <p:txBody>
          <a:bodyPr spcFirstLastPara="1" wrap="square" lIns="91425" tIns="45700" rIns="91425" bIns="45700" anchor="t" anchorCtr="0">
            <a:noAutofit/>
          </a:bodyPr>
          <a:lstStyle/>
          <a:p>
            <a:pPr marL="228600" marR="0" lvl="0" indent="0" algn="l" rtl="0">
              <a:lnSpc>
                <a:spcPct val="90000"/>
              </a:lnSpc>
              <a:spcBef>
                <a:spcPts val="1000"/>
              </a:spcBef>
              <a:spcAft>
                <a:spcPts val="0"/>
              </a:spcAft>
              <a:buSzPts val="2800"/>
              <a:buNone/>
            </a:pPr>
            <a:r>
              <a:rPr lang="es" u="sng"/>
              <a:t>Important exception to 90 day rule</a:t>
            </a:r>
            <a:endParaRPr u="sng"/>
          </a:p>
          <a:p>
            <a:pPr marL="228600" marR="0" lvl="0" indent="-228600" algn="l" rtl="0">
              <a:lnSpc>
                <a:spcPct val="90000"/>
              </a:lnSpc>
              <a:spcBef>
                <a:spcPts val="1000"/>
              </a:spcBef>
              <a:spcAft>
                <a:spcPts val="0"/>
              </a:spcAft>
              <a:buSzPts val="2800"/>
              <a:buChar char="•"/>
            </a:pPr>
            <a:r>
              <a:rPr lang="es"/>
              <a:t>Owner is only given </a:t>
            </a:r>
            <a:r>
              <a:rPr lang="es" u="sng"/>
              <a:t>10 days</a:t>
            </a:r>
            <a:r>
              <a:rPr lang="es"/>
              <a:t> to sell or remove the mobile home in certain serious circumstances.</a:t>
            </a:r>
            <a:endParaRPr/>
          </a:p>
          <a:p>
            <a:pPr marL="228600" marR="0" lvl="0" indent="-228600" algn="l" rtl="0">
              <a:lnSpc>
                <a:spcPct val="90000"/>
              </a:lnSpc>
              <a:spcBef>
                <a:spcPts val="1000"/>
              </a:spcBef>
              <a:spcAft>
                <a:spcPts val="0"/>
              </a:spcAft>
              <a:buSzPts val="2800"/>
              <a:buChar char="•"/>
            </a:pPr>
            <a:r>
              <a:rPr lang="es"/>
              <a:t>For example, conduct in the park by owner (or their tenant or guest) that unreasonably endangers a life or malicious damage to property.</a:t>
            </a:r>
            <a:endParaRPr sz="2590"/>
          </a:p>
          <a:p>
            <a:pPr marL="228600" marR="0" lvl="0" indent="0" algn="l" rtl="0">
              <a:lnSpc>
                <a:spcPct val="90000"/>
              </a:lnSpc>
              <a:spcBef>
                <a:spcPts val="0"/>
              </a:spcBef>
              <a:spcAft>
                <a:spcPts val="0"/>
              </a:spcAft>
              <a:buSzPts val="2800"/>
              <a:buNone/>
            </a:pPr>
            <a:endParaRPr sz="2590"/>
          </a:p>
          <a:p>
            <a:pPr marL="0" lvl="0" indent="0" algn="l" rtl="0">
              <a:lnSpc>
                <a:spcPct val="8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p:txBody>
      </p:sp>
      <p:sp>
        <p:nvSpPr>
          <p:cNvPr id="675" name="Google Shape;675;p47"/>
          <p:cNvSpPr txBox="1">
            <a:spLocks noGrp="1"/>
          </p:cNvSpPr>
          <p:nvPr>
            <p:ph type="body" idx="1"/>
          </p:nvPr>
        </p:nvSpPr>
        <p:spPr>
          <a:xfrm>
            <a:off x="6934775" y="1528750"/>
            <a:ext cx="4672800" cy="5175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800"/>
              <a:buNone/>
            </a:pPr>
            <a:r>
              <a:rPr lang="es" sz="2300" u="sng">
                <a:solidFill>
                  <a:srgbClr val="FFA300"/>
                </a:solidFill>
              </a:rPr>
              <a:t>Excepción importante de la regla de 90 días </a:t>
            </a:r>
            <a:endParaRPr sz="2300" u="sng">
              <a:solidFill>
                <a:srgbClr val="FFA300"/>
              </a:solidFill>
            </a:endParaRPr>
          </a:p>
          <a:p>
            <a:pPr marL="228600" lvl="0" indent="-196850" algn="l" rtl="0">
              <a:lnSpc>
                <a:spcPct val="90000"/>
              </a:lnSpc>
              <a:spcBef>
                <a:spcPts val="1000"/>
              </a:spcBef>
              <a:spcAft>
                <a:spcPts val="0"/>
              </a:spcAft>
              <a:buClr>
                <a:srgbClr val="FFA300"/>
              </a:buClr>
              <a:buSzPts val="2300"/>
              <a:buChar char="•"/>
            </a:pPr>
            <a:r>
              <a:rPr lang="es" sz="2300">
                <a:solidFill>
                  <a:srgbClr val="FFA300"/>
                </a:solidFill>
              </a:rPr>
              <a:t>En ciertas circunstancias graves, el dueño tiene únicamente </a:t>
            </a:r>
            <a:r>
              <a:rPr lang="es" sz="2300" u="sng">
                <a:solidFill>
                  <a:srgbClr val="FFA300"/>
                </a:solidFill>
              </a:rPr>
              <a:t>10 día</a:t>
            </a:r>
            <a:r>
              <a:rPr lang="es" sz="2300">
                <a:solidFill>
                  <a:srgbClr val="FFA300"/>
                </a:solidFill>
              </a:rPr>
              <a:t>s para vender o llevarse la casa móvil.</a:t>
            </a:r>
            <a:endParaRPr sz="2300">
              <a:solidFill>
                <a:srgbClr val="FFA300"/>
              </a:solidFill>
            </a:endParaRPr>
          </a:p>
          <a:p>
            <a:pPr marL="228600" lvl="0" indent="-196850" algn="l" rtl="0">
              <a:lnSpc>
                <a:spcPct val="90000"/>
              </a:lnSpc>
              <a:spcBef>
                <a:spcPts val="1000"/>
              </a:spcBef>
              <a:spcAft>
                <a:spcPts val="0"/>
              </a:spcAft>
              <a:buClr>
                <a:srgbClr val="FFA300"/>
              </a:buClr>
              <a:buSzPts val="2300"/>
              <a:buChar char="•"/>
            </a:pPr>
            <a:r>
              <a:rPr lang="es" sz="2300">
                <a:solidFill>
                  <a:srgbClr val="FFA300"/>
                </a:solidFill>
              </a:rPr>
              <a:t>Por ejemplo: conducta del dueño (o de su inquilino o invitado)  que pone en peligro de manera irrazonable la vida de otros residentes del predio; o daño malicioso a la propiedad.</a:t>
            </a:r>
            <a:endParaRPr sz="2300">
              <a:solidFill>
                <a:srgbClr val="FFA300"/>
              </a:solidFill>
            </a:endParaRPr>
          </a:p>
        </p:txBody>
      </p:sp>
      <p:sp>
        <p:nvSpPr>
          <p:cNvPr id="676" name="Google Shape;676;p47"/>
          <p:cNvSpPr txBox="1">
            <a:spLocks noGrp="1"/>
          </p:cNvSpPr>
          <p:nvPr>
            <p:ph type="title"/>
          </p:nvPr>
        </p:nvSpPr>
        <p:spPr>
          <a:xfrm>
            <a:off x="6934775" y="167725"/>
            <a:ext cx="4672800" cy="136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3500">
                <a:latin typeface="Barlow Condensed"/>
                <a:ea typeface="Barlow Condensed"/>
                <a:cs typeface="Barlow Condensed"/>
                <a:sym typeface="Barlow Condensed"/>
              </a:rPr>
              <a:t>Periodo de Tiempo Para Desahucio/Subsanar</a:t>
            </a:r>
            <a:endParaRPr sz="3500">
              <a:latin typeface="Barlow Condensed"/>
              <a:ea typeface="Barlow Condensed"/>
              <a:cs typeface="Barlow Condensed"/>
              <a:sym typeface="Barlow Condense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48"/>
          <p:cNvSpPr txBox="1">
            <a:spLocks noGrp="1"/>
          </p:cNvSpPr>
          <p:nvPr>
            <p:ph type="title"/>
          </p:nvPr>
        </p:nvSpPr>
        <p:spPr>
          <a:xfrm>
            <a:off x="1520225" y="54075"/>
            <a:ext cx="5644800" cy="147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Time Period to Cure Non-Payment of Rent</a:t>
            </a:r>
            <a:endParaRPr sz="4000"/>
          </a:p>
        </p:txBody>
      </p:sp>
      <p:sp>
        <p:nvSpPr>
          <p:cNvPr id="682" name="Google Shape;682;p48"/>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683" name="Google Shape;683;p48"/>
          <p:cNvSpPr txBox="1">
            <a:spLocks noGrp="1"/>
          </p:cNvSpPr>
          <p:nvPr>
            <p:ph type="body" idx="1"/>
          </p:nvPr>
        </p:nvSpPr>
        <p:spPr>
          <a:xfrm>
            <a:off x="1583100" y="1528600"/>
            <a:ext cx="5194500" cy="5175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SzPts val="2800"/>
              <a:buChar char="•"/>
            </a:pPr>
            <a:r>
              <a:rPr lang="es"/>
              <a:t>From the date a Notice of Non-payment of Rent is served or posted, mobile home owner has </a:t>
            </a:r>
            <a:r>
              <a:rPr lang="es" u="sng"/>
              <a:t>10 days</a:t>
            </a:r>
            <a:r>
              <a:rPr lang="es"/>
              <a:t> to “cure” the non-payment and pay all rent owed.</a:t>
            </a:r>
            <a:endParaRPr/>
          </a:p>
          <a:p>
            <a:pPr marL="228600" marR="0" lvl="0" indent="-228600" algn="l" rtl="0">
              <a:lnSpc>
                <a:spcPct val="90000"/>
              </a:lnSpc>
              <a:spcBef>
                <a:spcPts val="1000"/>
              </a:spcBef>
              <a:spcAft>
                <a:spcPts val="0"/>
              </a:spcAft>
              <a:buSzPts val="2800"/>
              <a:buChar char="•"/>
            </a:pPr>
            <a:r>
              <a:rPr lang="es"/>
              <a:t>Landlord/park management </a:t>
            </a:r>
            <a:r>
              <a:rPr lang="es" u="sng"/>
              <a:t>must</a:t>
            </a:r>
            <a:r>
              <a:rPr lang="es"/>
              <a:t> accept rent payments during this 10 day period.</a:t>
            </a:r>
            <a:endParaRPr/>
          </a:p>
          <a:p>
            <a:pPr marL="228600" marR="0" lvl="0" indent="-228600" algn="l" rtl="0">
              <a:lnSpc>
                <a:spcPct val="90000"/>
              </a:lnSpc>
              <a:spcBef>
                <a:spcPts val="1000"/>
              </a:spcBef>
              <a:spcAft>
                <a:spcPts val="0"/>
              </a:spcAft>
              <a:buSzPts val="2800"/>
              <a:buChar char="•"/>
            </a:pPr>
            <a:r>
              <a:rPr lang="es"/>
              <a:t>Ask for a receipt showing you paid.</a:t>
            </a: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p:txBody>
      </p:sp>
      <p:sp>
        <p:nvSpPr>
          <p:cNvPr id="684" name="Google Shape;684;p48"/>
          <p:cNvSpPr txBox="1">
            <a:spLocks noGrp="1"/>
          </p:cNvSpPr>
          <p:nvPr>
            <p:ph type="body" idx="1"/>
          </p:nvPr>
        </p:nvSpPr>
        <p:spPr>
          <a:xfrm>
            <a:off x="6934775" y="1528750"/>
            <a:ext cx="4672800" cy="5175600"/>
          </a:xfrm>
          <a:prstGeom prst="rect">
            <a:avLst/>
          </a:prstGeom>
          <a:noFill/>
          <a:ln>
            <a:noFill/>
          </a:ln>
        </p:spPr>
        <p:txBody>
          <a:bodyPr spcFirstLastPara="1" wrap="square" lIns="91425" tIns="45700" rIns="91425" bIns="45700" anchor="t" anchorCtr="0">
            <a:noAutofit/>
          </a:bodyPr>
          <a:lstStyle/>
          <a:p>
            <a:pPr marL="228600" lvl="0" indent="-190500" algn="l" rtl="0">
              <a:lnSpc>
                <a:spcPct val="90000"/>
              </a:lnSpc>
              <a:spcBef>
                <a:spcPts val="1000"/>
              </a:spcBef>
              <a:spcAft>
                <a:spcPts val="0"/>
              </a:spcAft>
              <a:buClr>
                <a:srgbClr val="FFA300"/>
              </a:buClr>
              <a:buSzPts val="2200"/>
              <a:buChar char="•"/>
            </a:pPr>
            <a:r>
              <a:rPr lang="es" sz="2200">
                <a:solidFill>
                  <a:srgbClr val="FFA300"/>
                </a:solidFill>
              </a:rPr>
              <a:t>A partir de la fecha en que se entregue o publique un aviso de falta de pago del alquiler, el dueño de la casa móvil tiene 1</a:t>
            </a:r>
            <a:r>
              <a:rPr lang="es" sz="2200" u="sng">
                <a:solidFill>
                  <a:srgbClr val="FFA300"/>
                </a:solidFill>
              </a:rPr>
              <a:t>0 días</a:t>
            </a:r>
            <a:r>
              <a:rPr lang="es" sz="2200">
                <a:solidFill>
                  <a:srgbClr val="FFA300"/>
                </a:solidFill>
              </a:rPr>
              <a:t> para subsanar la falta de pago y saldar la cuenta de la deuda del alquiler en su totalidad.</a:t>
            </a:r>
            <a:endParaRPr sz="2200">
              <a:solidFill>
                <a:srgbClr val="FFA300"/>
              </a:solidFill>
            </a:endParaRPr>
          </a:p>
          <a:p>
            <a:pPr marL="228600" lvl="0" indent="-190500" algn="l" rtl="0">
              <a:lnSpc>
                <a:spcPct val="90000"/>
              </a:lnSpc>
              <a:spcBef>
                <a:spcPts val="1000"/>
              </a:spcBef>
              <a:spcAft>
                <a:spcPts val="0"/>
              </a:spcAft>
              <a:buClr>
                <a:srgbClr val="FFA300"/>
              </a:buClr>
              <a:buSzPts val="2200"/>
              <a:buChar char="•"/>
            </a:pPr>
            <a:r>
              <a:rPr lang="es" sz="2200">
                <a:solidFill>
                  <a:srgbClr val="FFA300"/>
                </a:solidFill>
              </a:rPr>
              <a:t>El propietario/gerencia del predio </a:t>
            </a:r>
            <a:r>
              <a:rPr lang="es" sz="2200" u="sng">
                <a:solidFill>
                  <a:srgbClr val="FFA300"/>
                </a:solidFill>
              </a:rPr>
              <a:t>está obligado</a:t>
            </a:r>
            <a:r>
              <a:rPr lang="es" sz="2200">
                <a:solidFill>
                  <a:srgbClr val="FFA300"/>
                </a:solidFill>
              </a:rPr>
              <a:t> a aceptar el pago de renta durante este período de 10 días.</a:t>
            </a:r>
            <a:endParaRPr sz="2200">
              <a:solidFill>
                <a:srgbClr val="FFA300"/>
              </a:solidFill>
            </a:endParaRPr>
          </a:p>
          <a:p>
            <a:pPr marL="228600" lvl="0" indent="-190500" algn="l" rtl="0">
              <a:lnSpc>
                <a:spcPct val="90000"/>
              </a:lnSpc>
              <a:spcBef>
                <a:spcPts val="1000"/>
              </a:spcBef>
              <a:spcAft>
                <a:spcPts val="0"/>
              </a:spcAft>
              <a:buClr>
                <a:srgbClr val="FFA300"/>
              </a:buClr>
              <a:buSzPts val="2200"/>
              <a:buChar char="•"/>
            </a:pPr>
            <a:r>
              <a:rPr lang="es" sz="2200">
                <a:solidFill>
                  <a:srgbClr val="FFA300"/>
                </a:solidFill>
              </a:rPr>
              <a:t>Pida un recibo que compruebe que usted pagó.</a:t>
            </a:r>
            <a:endParaRPr sz="1800" u="sng">
              <a:solidFill>
                <a:srgbClr val="FFA300"/>
              </a:solidFill>
            </a:endParaRPr>
          </a:p>
        </p:txBody>
      </p:sp>
      <p:sp>
        <p:nvSpPr>
          <p:cNvPr id="685" name="Google Shape;685;p48"/>
          <p:cNvSpPr txBox="1">
            <a:spLocks noGrp="1"/>
          </p:cNvSpPr>
          <p:nvPr>
            <p:ph type="title"/>
          </p:nvPr>
        </p:nvSpPr>
        <p:spPr>
          <a:xfrm>
            <a:off x="6934775" y="167725"/>
            <a:ext cx="4672800" cy="136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3100">
                <a:latin typeface="Barlow Condensed"/>
                <a:ea typeface="Barlow Condensed"/>
                <a:cs typeface="Barlow Condensed"/>
                <a:sym typeface="Barlow Condensed"/>
              </a:rPr>
              <a:t>Periodo de Tiempo Para Desahucio/Subsanar la Falta de Pago del Alquiler</a:t>
            </a:r>
            <a:endParaRPr sz="3100">
              <a:latin typeface="Barlow Condensed"/>
              <a:ea typeface="Barlow Condensed"/>
              <a:cs typeface="Barlow Condensed"/>
              <a:sym typeface="Barlow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
          <p:cNvSpPr txBox="1">
            <a:spLocks noGrp="1"/>
          </p:cNvSpPr>
          <p:nvPr>
            <p:ph type="title"/>
          </p:nvPr>
        </p:nvSpPr>
        <p:spPr>
          <a:xfrm>
            <a:off x="677334" y="185775"/>
            <a:ext cx="8596800" cy="1320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orbel"/>
              <a:buNone/>
            </a:pPr>
            <a:r>
              <a:rPr lang="es" sz="4000" b="1">
                <a:solidFill>
                  <a:srgbClr val="262262"/>
                </a:solidFill>
              </a:rPr>
              <a:t>National Context: Mobile Homes</a:t>
            </a:r>
            <a:endParaRPr sz="4000" b="1">
              <a:solidFill>
                <a:srgbClr val="262262"/>
              </a:solidFill>
            </a:endParaRPr>
          </a:p>
          <a:p>
            <a:pPr marL="0" marR="0" lvl="0" indent="0" algn="ctr" rtl="0">
              <a:lnSpc>
                <a:spcPct val="100000"/>
              </a:lnSpc>
              <a:spcBef>
                <a:spcPts val="0"/>
              </a:spcBef>
              <a:spcAft>
                <a:spcPts val="0"/>
              </a:spcAft>
              <a:buClr>
                <a:schemeClr val="dk1"/>
              </a:buClr>
              <a:buSzPts val="4000"/>
              <a:buFont typeface="Corbel"/>
              <a:buNone/>
            </a:pPr>
            <a:r>
              <a:rPr lang="es" sz="4000" b="1" i="1">
                <a:solidFill>
                  <a:srgbClr val="F1592A"/>
                </a:solidFill>
              </a:rPr>
              <a:t>Contexto National</a:t>
            </a:r>
            <a:r>
              <a:rPr lang="es" sz="4000" b="1" i="1" u="none" strike="noStrike" cap="none">
                <a:solidFill>
                  <a:srgbClr val="F1592A"/>
                </a:solidFill>
              </a:rPr>
              <a:t>: </a:t>
            </a:r>
            <a:r>
              <a:rPr lang="es" sz="4000" b="1" i="1">
                <a:solidFill>
                  <a:srgbClr val="F1592A"/>
                </a:solidFill>
              </a:rPr>
              <a:t>Casas Moviles </a:t>
            </a:r>
            <a:endParaRPr sz="4000" b="1" i="1" u="none" strike="noStrike" cap="none">
              <a:solidFill>
                <a:srgbClr val="F1592A"/>
              </a:solidFill>
            </a:endParaRPr>
          </a:p>
        </p:txBody>
      </p:sp>
      <p:sp>
        <p:nvSpPr>
          <p:cNvPr id="322" name="Google Shape;322;p5"/>
          <p:cNvSpPr txBox="1">
            <a:spLocks noGrp="1"/>
          </p:cNvSpPr>
          <p:nvPr>
            <p:ph type="body" idx="1"/>
          </p:nvPr>
        </p:nvSpPr>
        <p:spPr>
          <a:xfrm>
            <a:off x="677325" y="4304925"/>
            <a:ext cx="8700600" cy="2076900"/>
          </a:xfrm>
          <a:prstGeom prst="rect">
            <a:avLst/>
          </a:prstGeom>
          <a:noFill/>
          <a:ln>
            <a:noFill/>
          </a:ln>
        </p:spPr>
        <p:txBody>
          <a:bodyPr spcFirstLastPara="1" wrap="square" lIns="91425" tIns="45700" rIns="91425" bIns="45700" anchor="t" anchorCtr="0">
            <a:noAutofit/>
          </a:bodyPr>
          <a:lstStyle/>
          <a:p>
            <a:pPr marL="285750" marR="0" lvl="0" indent="-270855" algn="l" rtl="0">
              <a:lnSpc>
                <a:spcPct val="80000"/>
              </a:lnSpc>
              <a:spcBef>
                <a:spcPts val="0"/>
              </a:spcBef>
              <a:spcAft>
                <a:spcPts val="0"/>
              </a:spcAft>
              <a:buClr>
                <a:srgbClr val="FF5B38"/>
              </a:buClr>
              <a:buSzPts val="2200"/>
              <a:buFont typeface="Trebuchet MS"/>
              <a:buChar char="●"/>
            </a:pPr>
            <a:r>
              <a:rPr lang="es" sz="2200" i="1">
                <a:solidFill>
                  <a:srgbClr val="FF5B38"/>
                </a:solidFill>
              </a:rPr>
              <a:t>Más de 100,000 sitios web de propiedad tradicional de las empresas de mamá y pop ahora son propiedad de firmas de capital privado como</a:t>
            </a:r>
            <a:endParaRPr sz="2200" i="1">
              <a:solidFill>
                <a:srgbClr val="FF5B38"/>
              </a:solidFill>
            </a:endParaRPr>
          </a:p>
          <a:p>
            <a:pPr marL="742950" marR="0" lvl="1" indent="-241300" algn="l" rtl="0">
              <a:lnSpc>
                <a:spcPct val="80000"/>
              </a:lnSpc>
              <a:spcBef>
                <a:spcPts val="0"/>
              </a:spcBef>
              <a:spcAft>
                <a:spcPts val="0"/>
              </a:spcAft>
              <a:buClr>
                <a:srgbClr val="FF5B38"/>
              </a:buClr>
              <a:buSzPts val="2200"/>
              <a:buFont typeface="Trebuchet MS"/>
              <a:buChar char="○"/>
            </a:pPr>
            <a:r>
              <a:rPr lang="es" sz="2200" i="1">
                <a:solidFill>
                  <a:srgbClr val="FF5B38"/>
                </a:solidFill>
              </a:rPr>
              <a:t>Blackstone</a:t>
            </a:r>
            <a:endParaRPr sz="2200" i="1">
              <a:solidFill>
                <a:srgbClr val="FF5B38"/>
              </a:solidFill>
            </a:endParaRPr>
          </a:p>
          <a:p>
            <a:pPr marL="742950" marR="0" lvl="1" indent="-241300" algn="l" rtl="0">
              <a:lnSpc>
                <a:spcPct val="80000"/>
              </a:lnSpc>
              <a:spcBef>
                <a:spcPts val="0"/>
              </a:spcBef>
              <a:spcAft>
                <a:spcPts val="0"/>
              </a:spcAft>
              <a:buClr>
                <a:srgbClr val="FF5B38"/>
              </a:buClr>
              <a:buSzPts val="2200"/>
              <a:buFont typeface="Trebuchet MS"/>
              <a:buChar char="○"/>
            </a:pPr>
            <a:r>
              <a:rPr lang="es" sz="2200" i="1">
                <a:solidFill>
                  <a:srgbClr val="FF5B38"/>
                </a:solidFill>
              </a:rPr>
              <a:t>El grupo Carlyle</a:t>
            </a:r>
            <a:endParaRPr sz="2200" i="1">
              <a:solidFill>
                <a:srgbClr val="FF5B38"/>
              </a:solidFill>
            </a:endParaRPr>
          </a:p>
          <a:p>
            <a:pPr marL="742950" marR="0" lvl="1" indent="-241300" algn="l" rtl="0">
              <a:lnSpc>
                <a:spcPct val="80000"/>
              </a:lnSpc>
              <a:spcBef>
                <a:spcPts val="0"/>
              </a:spcBef>
              <a:spcAft>
                <a:spcPts val="0"/>
              </a:spcAft>
              <a:buClr>
                <a:srgbClr val="FF5B38"/>
              </a:buClr>
              <a:buSzPts val="2200"/>
              <a:buFont typeface="Trebuchet MS"/>
              <a:buChar char="○"/>
            </a:pPr>
            <a:r>
              <a:rPr lang="es" sz="2200" i="1">
                <a:solidFill>
                  <a:srgbClr val="FF5B38"/>
                </a:solidFill>
              </a:rPr>
              <a:t>TPG</a:t>
            </a:r>
            <a:endParaRPr sz="2200" i="1">
              <a:solidFill>
                <a:srgbClr val="FF5B38"/>
              </a:solidFill>
            </a:endParaRPr>
          </a:p>
          <a:p>
            <a:pPr marL="285750" marR="0" lvl="0" indent="-270855" algn="l" rtl="0">
              <a:lnSpc>
                <a:spcPct val="80000"/>
              </a:lnSpc>
              <a:spcBef>
                <a:spcPts val="0"/>
              </a:spcBef>
              <a:spcAft>
                <a:spcPts val="0"/>
              </a:spcAft>
              <a:buClr>
                <a:srgbClr val="FF5B38"/>
              </a:buClr>
              <a:buSzPts val="2200"/>
              <a:buFont typeface="Trebuchet MS"/>
              <a:buChar char="●"/>
            </a:pPr>
            <a:r>
              <a:rPr lang="es" sz="2200" i="1">
                <a:solidFill>
                  <a:srgbClr val="FF5B38"/>
                </a:solidFill>
              </a:rPr>
              <a:t>Las casas de algunas de las personas de más bajos ingresos en los Estados Unidos están siendo compradas por algunas de las personas más ricas en los Estados Unidos.</a:t>
            </a:r>
            <a:endParaRPr sz="2200" i="1">
              <a:solidFill>
                <a:srgbClr val="FF5B38"/>
              </a:solidFill>
            </a:endParaRPr>
          </a:p>
          <a:p>
            <a:pPr marL="285750" marR="0" lvl="0" indent="0" algn="l" rtl="0">
              <a:lnSpc>
                <a:spcPct val="80000"/>
              </a:lnSpc>
              <a:spcBef>
                <a:spcPts val="0"/>
              </a:spcBef>
              <a:spcAft>
                <a:spcPts val="0"/>
              </a:spcAft>
              <a:buSzPts val="1500"/>
              <a:buNone/>
            </a:pPr>
            <a:endParaRPr sz="2200"/>
          </a:p>
          <a:p>
            <a:pPr marL="285750" marR="0" lvl="0" indent="0" algn="l" rtl="0">
              <a:lnSpc>
                <a:spcPct val="80000"/>
              </a:lnSpc>
              <a:spcBef>
                <a:spcPts val="0"/>
              </a:spcBef>
              <a:spcAft>
                <a:spcPts val="0"/>
              </a:spcAft>
              <a:buSzPts val="1500"/>
              <a:buNone/>
            </a:pPr>
            <a:endParaRPr sz="1679"/>
          </a:p>
          <a:p>
            <a:pPr marL="285750" marR="0" lvl="0" indent="0" algn="l" rtl="0">
              <a:lnSpc>
                <a:spcPct val="80000"/>
              </a:lnSpc>
              <a:spcBef>
                <a:spcPts val="0"/>
              </a:spcBef>
              <a:spcAft>
                <a:spcPts val="0"/>
              </a:spcAft>
              <a:buSzPts val="1500"/>
              <a:buNone/>
            </a:pPr>
            <a:endParaRPr sz="1679"/>
          </a:p>
          <a:p>
            <a:pPr marL="742950" marR="0" lvl="1" indent="-156844" algn="l" rtl="0">
              <a:lnSpc>
                <a:spcPct val="80000"/>
              </a:lnSpc>
              <a:spcBef>
                <a:spcPts val="880"/>
              </a:spcBef>
              <a:spcAft>
                <a:spcPts val="0"/>
              </a:spcAft>
              <a:buClr>
                <a:srgbClr val="1186C3"/>
              </a:buClr>
              <a:buSzPts val="2030"/>
              <a:buFont typeface="Arial"/>
              <a:buNone/>
            </a:pPr>
            <a:endParaRPr sz="1400" i="0" u="none" strike="noStrike" cap="none">
              <a:solidFill>
                <a:schemeClr val="dk1"/>
              </a:solidFill>
            </a:endParaRPr>
          </a:p>
        </p:txBody>
      </p:sp>
      <p:pic>
        <p:nvPicPr>
          <p:cNvPr id="323" name="Google Shape;323;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87650" y="1751925"/>
            <a:ext cx="4083427" cy="2177099"/>
          </a:xfrm>
          <a:prstGeom prst="rect">
            <a:avLst/>
          </a:prstGeom>
          <a:noFill/>
          <a:ln>
            <a:noFill/>
          </a:ln>
        </p:spPr>
      </p:pic>
      <p:sp>
        <p:nvSpPr>
          <p:cNvPr id="324" name="Google Shape;324;p5"/>
          <p:cNvSpPr txBox="1"/>
          <p:nvPr/>
        </p:nvSpPr>
        <p:spPr>
          <a:xfrm>
            <a:off x="523600" y="1506675"/>
            <a:ext cx="7064100" cy="2177100"/>
          </a:xfrm>
          <a:prstGeom prst="rect">
            <a:avLst/>
          </a:prstGeom>
          <a:noFill/>
          <a:ln>
            <a:noFill/>
          </a:ln>
        </p:spPr>
        <p:txBody>
          <a:bodyPr spcFirstLastPara="1" wrap="square" lIns="91425" tIns="91425" rIns="91425" bIns="91425" anchor="t" anchorCtr="0">
            <a:noAutofit/>
          </a:bodyPr>
          <a:lstStyle/>
          <a:p>
            <a:pPr marL="285750" marR="0" lvl="0" indent="-270855" algn="l" rtl="0">
              <a:lnSpc>
                <a:spcPct val="80000"/>
              </a:lnSpc>
              <a:spcBef>
                <a:spcPts val="0"/>
              </a:spcBef>
              <a:spcAft>
                <a:spcPts val="0"/>
              </a:spcAft>
              <a:buClr>
                <a:srgbClr val="262262"/>
              </a:buClr>
              <a:buSzPts val="2200"/>
              <a:buFont typeface="Arial"/>
              <a:buChar char="●"/>
            </a:pPr>
            <a:r>
              <a:rPr lang="es" sz="2200" b="0" i="0" u="none" strike="noStrike" cap="none">
                <a:solidFill>
                  <a:srgbClr val="262262"/>
                </a:solidFill>
                <a:latin typeface="Trebuchet MS"/>
                <a:ea typeface="Trebuchet MS"/>
                <a:cs typeface="Trebuchet MS"/>
                <a:sym typeface="Trebuchet MS"/>
              </a:rPr>
              <a:t>Over 100,000 home sites traditionally owned by mom and pop’s businesses are now owned by private equity firms such as </a:t>
            </a:r>
            <a:endParaRPr sz="2200" b="0" i="0" u="none" strike="noStrike" cap="none">
              <a:solidFill>
                <a:srgbClr val="262262"/>
              </a:solidFill>
              <a:latin typeface="Trebuchet MS"/>
              <a:ea typeface="Trebuchet MS"/>
              <a:cs typeface="Trebuchet MS"/>
              <a:sym typeface="Trebuchet MS"/>
            </a:endParaRPr>
          </a:p>
          <a:p>
            <a:pPr marL="742950" marR="0" lvl="1" indent="-241300" algn="l" rtl="0">
              <a:lnSpc>
                <a:spcPct val="80000"/>
              </a:lnSpc>
              <a:spcBef>
                <a:spcPts val="0"/>
              </a:spcBef>
              <a:spcAft>
                <a:spcPts val="0"/>
              </a:spcAft>
              <a:buClr>
                <a:srgbClr val="262262"/>
              </a:buClr>
              <a:buSzPts val="2200"/>
              <a:buFont typeface="Arial"/>
              <a:buChar char="○"/>
            </a:pPr>
            <a:r>
              <a:rPr lang="es" sz="2200" b="0" i="0" u="none" strike="noStrike" cap="none">
                <a:solidFill>
                  <a:srgbClr val="262262"/>
                </a:solidFill>
                <a:latin typeface="Trebuchet MS"/>
                <a:ea typeface="Trebuchet MS"/>
                <a:cs typeface="Trebuchet MS"/>
                <a:sym typeface="Trebuchet MS"/>
              </a:rPr>
              <a:t>Blackstone</a:t>
            </a:r>
            <a:endParaRPr sz="2200" b="0" i="0" u="none" strike="noStrike" cap="none">
              <a:solidFill>
                <a:srgbClr val="262262"/>
              </a:solidFill>
              <a:latin typeface="Trebuchet MS"/>
              <a:ea typeface="Trebuchet MS"/>
              <a:cs typeface="Trebuchet MS"/>
              <a:sym typeface="Trebuchet MS"/>
            </a:endParaRPr>
          </a:p>
          <a:p>
            <a:pPr marL="742950" marR="0" lvl="1" indent="-241300" algn="l" rtl="0">
              <a:lnSpc>
                <a:spcPct val="80000"/>
              </a:lnSpc>
              <a:spcBef>
                <a:spcPts val="0"/>
              </a:spcBef>
              <a:spcAft>
                <a:spcPts val="0"/>
              </a:spcAft>
              <a:buClr>
                <a:srgbClr val="262262"/>
              </a:buClr>
              <a:buSzPts val="2200"/>
              <a:buFont typeface="Arial"/>
              <a:buChar char="○"/>
            </a:pPr>
            <a:r>
              <a:rPr lang="es" sz="2200" b="0" i="0" u="none" strike="noStrike" cap="none">
                <a:solidFill>
                  <a:srgbClr val="262262"/>
                </a:solidFill>
                <a:latin typeface="Trebuchet MS"/>
                <a:ea typeface="Trebuchet MS"/>
                <a:cs typeface="Trebuchet MS"/>
                <a:sym typeface="Trebuchet MS"/>
              </a:rPr>
              <a:t>The Carlyle Group</a:t>
            </a:r>
            <a:endParaRPr sz="2200" b="0" i="0" u="none" strike="noStrike" cap="none">
              <a:solidFill>
                <a:srgbClr val="262262"/>
              </a:solidFill>
              <a:latin typeface="Trebuchet MS"/>
              <a:ea typeface="Trebuchet MS"/>
              <a:cs typeface="Trebuchet MS"/>
              <a:sym typeface="Trebuchet MS"/>
            </a:endParaRPr>
          </a:p>
          <a:p>
            <a:pPr marL="742950" marR="0" lvl="1" indent="-241300" algn="l" rtl="0">
              <a:lnSpc>
                <a:spcPct val="80000"/>
              </a:lnSpc>
              <a:spcBef>
                <a:spcPts val="0"/>
              </a:spcBef>
              <a:spcAft>
                <a:spcPts val="0"/>
              </a:spcAft>
              <a:buClr>
                <a:srgbClr val="262262"/>
              </a:buClr>
              <a:buSzPts val="2200"/>
              <a:buFont typeface="Arial"/>
              <a:buChar char="○"/>
            </a:pPr>
            <a:r>
              <a:rPr lang="es" sz="2200" b="0" i="0" u="none" strike="noStrike" cap="none">
                <a:solidFill>
                  <a:srgbClr val="262262"/>
                </a:solidFill>
                <a:latin typeface="Trebuchet MS"/>
                <a:ea typeface="Trebuchet MS"/>
                <a:cs typeface="Trebuchet MS"/>
                <a:sym typeface="Trebuchet MS"/>
              </a:rPr>
              <a:t>TPG</a:t>
            </a:r>
            <a:endParaRPr sz="2200" b="0" i="0" u="none" strike="noStrike" cap="none">
              <a:solidFill>
                <a:srgbClr val="262262"/>
              </a:solidFill>
              <a:latin typeface="Trebuchet MS"/>
              <a:ea typeface="Trebuchet MS"/>
              <a:cs typeface="Trebuchet MS"/>
              <a:sym typeface="Trebuchet MS"/>
            </a:endParaRPr>
          </a:p>
          <a:p>
            <a:pPr marL="285750" marR="0" lvl="0" indent="-204470" algn="l" rtl="0">
              <a:lnSpc>
                <a:spcPct val="80000"/>
              </a:lnSpc>
              <a:spcBef>
                <a:spcPts val="0"/>
              </a:spcBef>
              <a:spcAft>
                <a:spcPts val="0"/>
              </a:spcAft>
              <a:buClr>
                <a:srgbClr val="262262"/>
              </a:buClr>
              <a:buSzPts val="2200"/>
              <a:buFont typeface="Arial"/>
              <a:buChar char="●"/>
            </a:pPr>
            <a:r>
              <a:rPr lang="es" sz="2200" b="0" i="0" u="none" strike="noStrike" cap="none">
                <a:solidFill>
                  <a:srgbClr val="262262"/>
                </a:solidFill>
                <a:latin typeface="Trebuchet MS"/>
                <a:ea typeface="Trebuchet MS"/>
                <a:cs typeface="Trebuchet MS"/>
                <a:sym typeface="Trebuchet MS"/>
              </a:rPr>
              <a:t>Homes of some of the most low income people in U.S. are being bought up by some of the richest people in U.S.</a:t>
            </a:r>
            <a:endParaRPr sz="2200" b="0" i="0" u="none" strike="noStrike" cap="none">
              <a:solidFill>
                <a:srgbClr val="262262"/>
              </a:solidFill>
              <a:latin typeface="Trebuchet MS"/>
              <a:ea typeface="Trebuchet MS"/>
              <a:cs typeface="Trebuchet MS"/>
              <a:sym typeface="Trebuchet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9"/>
          <p:cNvSpPr txBox="1">
            <a:spLocks noGrp="1"/>
          </p:cNvSpPr>
          <p:nvPr>
            <p:ph type="title"/>
          </p:nvPr>
        </p:nvSpPr>
        <p:spPr>
          <a:xfrm>
            <a:off x="1520225" y="54075"/>
            <a:ext cx="5257500" cy="127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Time Period to Move if Eviction Entered</a:t>
            </a:r>
            <a:endParaRPr sz="4000"/>
          </a:p>
        </p:txBody>
      </p:sp>
      <p:sp>
        <p:nvSpPr>
          <p:cNvPr id="691" name="Google Shape;691;p49"/>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692" name="Google Shape;692;p49"/>
          <p:cNvSpPr txBox="1">
            <a:spLocks noGrp="1"/>
          </p:cNvSpPr>
          <p:nvPr>
            <p:ph type="body" idx="1"/>
          </p:nvPr>
        </p:nvSpPr>
        <p:spPr>
          <a:xfrm>
            <a:off x="1583100" y="1382800"/>
            <a:ext cx="5194500" cy="5462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SzPts val="2800"/>
              <a:buChar char="•"/>
            </a:pPr>
            <a:r>
              <a:rPr lang="es"/>
              <a:t>If an eviction ruling is entered by a judge, mobile home owners have not less than </a:t>
            </a:r>
            <a:r>
              <a:rPr lang="es" u="sng"/>
              <a:t>30 days </a:t>
            </a:r>
            <a:r>
              <a:rPr lang="es"/>
              <a:t>to either remove or sell the mobile home and to vacate the premises.</a:t>
            </a:r>
            <a:endParaRPr/>
          </a:p>
          <a:p>
            <a:pPr marL="228600" marR="0" lvl="0" indent="-228600" algn="l" rtl="0">
              <a:lnSpc>
                <a:spcPct val="90000"/>
              </a:lnSpc>
              <a:spcBef>
                <a:spcPts val="1000"/>
              </a:spcBef>
              <a:spcAft>
                <a:spcPts val="0"/>
              </a:spcAft>
              <a:buSzPts val="2800"/>
              <a:buChar char="•"/>
            </a:pPr>
            <a:r>
              <a:rPr lang="es"/>
              <a:t>This can be extended to 60 days if certain conditions are met.  Does not apply if evicted for certain reasons (i.e., criminal activity).</a:t>
            </a: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p:txBody>
      </p:sp>
      <p:sp>
        <p:nvSpPr>
          <p:cNvPr id="693" name="Google Shape;693;p49"/>
          <p:cNvSpPr txBox="1">
            <a:spLocks noGrp="1"/>
          </p:cNvSpPr>
          <p:nvPr>
            <p:ph type="body" idx="1"/>
          </p:nvPr>
        </p:nvSpPr>
        <p:spPr>
          <a:xfrm>
            <a:off x="6934775" y="1528750"/>
            <a:ext cx="5039700" cy="5175600"/>
          </a:xfrm>
          <a:prstGeom prst="rect">
            <a:avLst/>
          </a:prstGeom>
          <a:noFill/>
          <a:ln>
            <a:noFill/>
          </a:ln>
        </p:spPr>
        <p:txBody>
          <a:bodyPr spcFirstLastPara="1" wrap="square" lIns="91425" tIns="45700" rIns="91425" bIns="45700" anchor="t" anchorCtr="0">
            <a:noAutofit/>
          </a:bodyPr>
          <a:lstStyle/>
          <a:p>
            <a:pPr marL="228600" lvl="0" indent="-196850" algn="l" rtl="0">
              <a:lnSpc>
                <a:spcPct val="90000"/>
              </a:lnSpc>
              <a:spcBef>
                <a:spcPts val="1000"/>
              </a:spcBef>
              <a:spcAft>
                <a:spcPts val="0"/>
              </a:spcAft>
              <a:buClr>
                <a:srgbClr val="FFA300"/>
              </a:buClr>
              <a:buSzPts val="2300"/>
              <a:buChar char="•"/>
            </a:pPr>
            <a:r>
              <a:rPr lang="es" sz="2300">
                <a:solidFill>
                  <a:srgbClr val="FFA300"/>
                </a:solidFill>
              </a:rPr>
              <a:t>Si un juez dicta una sentencia de desalojo, los dueños de casas móviles tienen </a:t>
            </a:r>
            <a:r>
              <a:rPr lang="es" sz="2300" u="sng">
                <a:solidFill>
                  <a:srgbClr val="FFA300"/>
                </a:solidFill>
              </a:rPr>
              <a:t>30 días</a:t>
            </a:r>
            <a:r>
              <a:rPr lang="es" sz="2300">
                <a:solidFill>
                  <a:srgbClr val="FFA300"/>
                </a:solidFill>
              </a:rPr>
              <a:t> para mudarse y llevarse su casa móvil, o vender la casa móvil y desalojar la propiedad.</a:t>
            </a:r>
            <a:endParaRPr sz="2300">
              <a:solidFill>
                <a:srgbClr val="FFA300"/>
              </a:solidFill>
            </a:endParaRPr>
          </a:p>
          <a:p>
            <a:pPr marL="228600" lvl="0" indent="-196850" algn="l" rtl="0">
              <a:lnSpc>
                <a:spcPct val="90000"/>
              </a:lnSpc>
              <a:spcBef>
                <a:spcPts val="1000"/>
              </a:spcBef>
              <a:spcAft>
                <a:spcPts val="0"/>
              </a:spcAft>
              <a:buClr>
                <a:srgbClr val="FFA300"/>
              </a:buClr>
              <a:buSzPts val="2300"/>
              <a:buChar char="•"/>
            </a:pPr>
            <a:r>
              <a:rPr lang="es" sz="2300">
                <a:solidFill>
                  <a:srgbClr val="FFA300"/>
                </a:solidFill>
              </a:rPr>
              <a:t>Este período de tiempo se puede extender a 60 días si se cumplen ciertas condiciones.  Esta excepción no aplica si el desalojo es a causa de ciertas acciones, como por ejemplo, un desalojo por actividades criminales.</a:t>
            </a:r>
            <a:endParaRPr sz="1900" u="sng">
              <a:solidFill>
                <a:srgbClr val="FFA300"/>
              </a:solidFill>
            </a:endParaRPr>
          </a:p>
        </p:txBody>
      </p:sp>
      <p:sp>
        <p:nvSpPr>
          <p:cNvPr id="694" name="Google Shape;694;p49"/>
          <p:cNvSpPr txBox="1">
            <a:spLocks noGrp="1"/>
          </p:cNvSpPr>
          <p:nvPr>
            <p:ph type="title"/>
          </p:nvPr>
        </p:nvSpPr>
        <p:spPr>
          <a:xfrm>
            <a:off x="6934775" y="167725"/>
            <a:ext cx="4672800" cy="136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3500">
                <a:latin typeface="Barlow Condensed"/>
                <a:ea typeface="Barlow Condensed"/>
                <a:cs typeface="Barlow Condensed"/>
                <a:sym typeface="Barlow Condensed"/>
              </a:rPr>
              <a:t>Periodo de Tiempo Para Mudarse si Usted es Desalojado</a:t>
            </a:r>
            <a:endParaRPr sz="3500">
              <a:latin typeface="Barlow Condensed"/>
              <a:ea typeface="Barlow Condensed"/>
              <a:cs typeface="Barlow Condensed"/>
              <a:sym typeface="Barlow Condense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50"/>
          <p:cNvSpPr txBox="1">
            <a:spLocks noGrp="1"/>
          </p:cNvSpPr>
          <p:nvPr>
            <p:ph type="title"/>
          </p:nvPr>
        </p:nvSpPr>
        <p:spPr>
          <a:xfrm>
            <a:off x="1520225" y="54075"/>
            <a:ext cx="5141100" cy="103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COVID-19 Executive Orders</a:t>
            </a:r>
            <a:endParaRPr sz="4000"/>
          </a:p>
        </p:txBody>
      </p:sp>
      <p:sp>
        <p:nvSpPr>
          <p:cNvPr id="700" name="Google Shape;700;p50"/>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701" name="Google Shape;701;p50"/>
          <p:cNvSpPr txBox="1">
            <a:spLocks noGrp="1"/>
          </p:cNvSpPr>
          <p:nvPr>
            <p:ph type="body" idx="1"/>
          </p:nvPr>
        </p:nvSpPr>
        <p:spPr>
          <a:xfrm>
            <a:off x="1583100" y="946750"/>
            <a:ext cx="5194500" cy="52233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1000"/>
              </a:spcBef>
              <a:spcAft>
                <a:spcPts val="0"/>
              </a:spcAft>
              <a:buSzPts val="2800"/>
              <a:buChar char="•"/>
            </a:pPr>
            <a:r>
              <a:rPr lang="es"/>
              <a:t>D 2020 162 is the most current Executive Order </a:t>
            </a:r>
            <a:r>
              <a:rPr lang="es">
                <a:solidFill>
                  <a:srgbClr val="000000"/>
                </a:solidFill>
              </a:rPr>
              <a:t>(issued August 10)</a:t>
            </a:r>
            <a:endParaRPr>
              <a:solidFill>
                <a:srgbClr val="000000"/>
              </a:solidFill>
            </a:endParaRPr>
          </a:p>
          <a:p>
            <a:pPr marL="228600" marR="0" lvl="0" indent="-228600" algn="l" rtl="0">
              <a:lnSpc>
                <a:spcPct val="80000"/>
              </a:lnSpc>
              <a:spcBef>
                <a:spcPts val="1000"/>
              </a:spcBef>
              <a:spcAft>
                <a:spcPts val="0"/>
              </a:spcAft>
              <a:buSzPts val="2800"/>
              <a:buChar char="•"/>
            </a:pPr>
            <a:r>
              <a:rPr lang="es"/>
              <a:t>EO 162 simply extended EO 134 (issued July 12)</a:t>
            </a:r>
            <a:endParaRPr/>
          </a:p>
          <a:p>
            <a:pPr marL="228600" marR="0" lvl="0" indent="-228600" algn="l" rtl="0">
              <a:lnSpc>
                <a:spcPct val="80000"/>
              </a:lnSpc>
              <a:spcBef>
                <a:spcPts val="1000"/>
              </a:spcBef>
              <a:spcAft>
                <a:spcPts val="0"/>
              </a:spcAft>
              <a:buSzPts val="2800"/>
              <a:buChar char="•"/>
            </a:pPr>
            <a:r>
              <a:rPr lang="es">
                <a:solidFill>
                  <a:srgbClr val="000000"/>
                </a:solidFill>
              </a:rPr>
              <a:t>This means </a:t>
            </a:r>
            <a:r>
              <a:rPr lang="es" u="sng">
                <a:solidFill>
                  <a:srgbClr val="000000"/>
                </a:solidFill>
              </a:rPr>
              <a:t>from June 13 - September 9, 2020 </a:t>
            </a:r>
            <a:r>
              <a:rPr lang="es"/>
              <a:t>landlords must provide tenants 30 days notice, rather than 10 days, for non-payment of rent violations</a:t>
            </a:r>
            <a:endParaRPr/>
          </a:p>
          <a:p>
            <a:pPr marL="228600" marR="0" lvl="0" indent="-228600" algn="l" rtl="0">
              <a:lnSpc>
                <a:spcPct val="80000"/>
              </a:lnSpc>
              <a:spcBef>
                <a:spcPts val="1000"/>
              </a:spcBef>
              <a:spcAft>
                <a:spcPts val="0"/>
              </a:spcAft>
              <a:buSzPts val="2800"/>
              <a:buChar char="•"/>
            </a:pPr>
            <a:r>
              <a:rPr lang="es"/>
              <a:t>This EO will expire on September 9, 2020 </a:t>
            </a:r>
            <a:r>
              <a:rPr lang="es">
                <a:solidFill>
                  <a:srgbClr val="000000"/>
                </a:solidFill>
              </a:rPr>
              <a:t>(unless extended)</a:t>
            </a:r>
            <a:endParaRPr>
              <a:solidFill>
                <a:srgbClr val="000000"/>
              </a:solidFill>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p:txBody>
      </p:sp>
      <p:sp>
        <p:nvSpPr>
          <p:cNvPr id="702" name="Google Shape;702;p50"/>
          <p:cNvSpPr txBox="1">
            <a:spLocks noGrp="1"/>
          </p:cNvSpPr>
          <p:nvPr>
            <p:ph type="body" idx="1"/>
          </p:nvPr>
        </p:nvSpPr>
        <p:spPr>
          <a:xfrm>
            <a:off x="6661375" y="1087575"/>
            <a:ext cx="5270100" cy="56169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Clr>
                <a:srgbClr val="FF9900"/>
              </a:buClr>
              <a:buSzPts val="2000"/>
              <a:buChar char="•"/>
            </a:pPr>
            <a:r>
              <a:rPr lang="es" sz="2000">
                <a:solidFill>
                  <a:srgbClr val="FFA300"/>
                </a:solidFill>
              </a:rPr>
              <a:t>La orden ejecutiva D 2020 162 es la orden ejecutiva más reciente, </a:t>
            </a:r>
            <a:r>
              <a:rPr lang="es" sz="2000">
                <a:solidFill>
                  <a:srgbClr val="FF9900"/>
                </a:solidFill>
              </a:rPr>
              <a:t>emitida por el gobernador el 10 de agosto, 2020</a:t>
            </a:r>
            <a:endParaRPr sz="2000">
              <a:solidFill>
                <a:srgbClr val="FF9900"/>
              </a:solidFill>
            </a:endParaRPr>
          </a:p>
          <a:p>
            <a:pPr marL="457200" lvl="0" indent="-355600" algn="l" rtl="0">
              <a:lnSpc>
                <a:spcPct val="90000"/>
              </a:lnSpc>
              <a:spcBef>
                <a:spcPts val="1000"/>
              </a:spcBef>
              <a:spcAft>
                <a:spcPts val="0"/>
              </a:spcAft>
              <a:buClr>
                <a:srgbClr val="FF9900"/>
              </a:buClr>
              <a:buSzPts val="2000"/>
              <a:buChar char="•"/>
            </a:pPr>
            <a:r>
              <a:rPr lang="es" sz="2000">
                <a:solidFill>
                  <a:srgbClr val="FFA300"/>
                </a:solidFill>
              </a:rPr>
              <a:t>La orden ejecutiva 162 básicamente extiende la orden ejecutiva anterior, </a:t>
            </a:r>
            <a:r>
              <a:rPr lang="es" sz="2000">
                <a:solidFill>
                  <a:srgbClr val="FF9900"/>
                </a:solidFill>
              </a:rPr>
              <a:t>EO 134, expedida el 12 de julio, 2020;</a:t>
            </a:r>
            <a:endParaRPr sz="2000">
              <a:solidFill>
                <a:srgbClr val="FF9900"/>
              </a:solidFill>
            </a:endParaRPr>
          </a:p>
          <a:p>
            <a:pPr marL="457200" lvl="0" indent="-355600" algn="l" rtl="0">
              <a:lnSpc>
                <a:spcPct val="90000"/>
              </a:lnSpc>
              <a:spcBef>
                <a:spcPts val="1000"/>
              </a:spcBef>
              <a:spcAft>
                <a:spcPts val="0"/>
              </a:spcAft>
              <a:buClr>
                <a:srgbClr val="FF9900"/>
              </a:buClr>
              <a:buSzPts val="2000"/>
              <a:buChar char="•"/>
            </a:pPr>
            <a:r>
              <a:rPr lang="es" sz="2000">
                <a:solidFill>
                  <a:srgbClr val="FF9900"/>
                </a:solidFill>
              </a:rPr>
              <a:t>Esto significa que desde junio 13 a septiembre 9, 2020, </a:t>
            </a:r>
            <a:r>
              <a:rPr lang="es" sz="2000">
                <a:solidFill>
                  <a:schemeClr val="dk2"/>
                </a:solidFill>
              </a:rPr>
              <a:t>la ley requiere que </a:t>
            </a:r>
            <a:r>
              <a:rPr lang="es" sz="2000">
                <a:solidFill>
                  <a:srgbClr val="FFA300"/>
                </a:solidFill>
              </a:rPr>
              <a:t>los propietarios le provean una notificación con </a:t>
            </a:r>
            <a:r>
              <a:rPr lang="es" sz="2000" u="sng">
                <a:solidFill>
                  <a:srgbClr val="FFA300"/>
                </a:solidFill>
              </a:rPr>
              <a:t>30 días </a:t>
            </a:r>
            <a:r>
              <a:rPr lang="es" sz="2000">
                <a:solidFill>
                  <a:srgbClr val="FFA300"/>
                </a:solidFill>
              </a:rPr>
              <a:t>de anticipación </a:t>
            </a:r>
            <a:r>
              <a:rPr lang="es" sz="2000">
                <a:solidFill>
                  <a:schemeClr val="dk2"/>
                </a:solidFill>
              </a:rPr>
              <a:t>a los inquilinos (</a:t>
            </a:r>
            <a:r>
              <a:rPr lang="es" sz="2000">
                <a:solidFill>
                  <a:srgbClr val="FFA300"/>
                </a:solidFill>
              </a:rPr>
              <a:t>en lugar de solo 10 días) en casos de a falta de pago </a:t>
            </a:r>
            <a:endParaRPr sz="2000">
              <a:solidFill>
                <a:srgbClr val="FFA300"/>
              </a:solidFill>
            </a:endParaRPr>
          </a:p>
          <a:p>
            <a:pPr marL="457200" lvl="0" indent="-355600" algn="l" rtl="0">
              <a:lnSpc>
                <a:spcPct val="90000"/>
              </a:lnSpc>
              <a:spcBef>
                <a:spcPts val="1000"/>
              </a:spcBef>
              <a:spcAft>
                <a:spcPts val="1000"/>
              </a:spcAft>
              <a:buClr>
                <a:srgbClr val="FF9900"/>
              </a:buClr>
              <a:buSzPts val="2000"/>
              <a:buChar char="•"/>
            </a:pPr>
            <a:r>
              <a:rPr lang="es" sz="2000">
                <a:solidFill>
                  <a:srgbClr val="FFA300"/>
                </a:solidFill>
              </a:rPr>
              <a:t>Esta orden ejecutiva se expirará el 09 de septiembre, 2020 </a:t>
            </a:r>
            <a:r>
              <a:rPr lang="es" sz="2000">
                <a:solidFill>
                  <a:srgbClr val="FF9900"/>
                </a:solidFill>
              </a:rPr>
              <a:t>(al menos que sea extendida)</a:t>
            </a:r>
            <a:endParaRPr sz="2000">
              <a:solidFill>
                <a:srgbClr val="FF9900"/>
              </a:solidFill>
            </a:endParaRPr>
          </a:p>
        </p:txBody>
      </p:sp>
      <p:sp>
        <p:nvSpPr>
          <p:cNvPr id="703" name="Google Shape;703;p50"/>
          <p:cNvSpPr txBox="1">
            <a:spLocks noGrp="1"/>
          </p:cNvSpPr>
          <p:nvPr>
            <p:ph type="title"/>
          </p:nvPr>
        </p:nvSpPr>
        <p:spPr>
          <a:xfrm>
            <a:off x="6777600" y="102075"/>
            <a:ext cx="4672800" cy="98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2800">
                <a:latin typeface="Barlow Condensed"/>
                <a:ea typeface="Barlow Condensed"/>
                <a:cs typeface="Barlow Condensed"/>
                <a:sym typeface="Barlow Condensed"/>
              </a:rPr>
              <a:t>Órdenes Ejecutivas por la Enfermedad Causada por COVID-19</a:t>
            </a:r>
            <a:endParaRPr sz="2800">
              <a:latin typeface="Barlow Condensed"/>
              <a:ea typeface="Barlow Condensed"/>
              <a:cs typeface="Barlow Condensed"/>
              <a:sym typeface="Barlow Condense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51"/>
          <p:cNvSpPr txBox="1">
            <a:spLocks noGrp="1"/>
          </p:cNvSpPr>
          <p:nvPr>
            <p:ph type="title"/>
          </p:nvPr>
        </p:nvSpPr>
        <p:spPr>
          <a:xfrm>
            <a:off x="1700925" y="12150"/>
            <a:ext cx="5035200" cy="100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COVID-19 Executive Orders</a:t>
            </a:r>
            <a:endParaRPr/>
          </a:p>
        </p:txBody>
      </p:sp>
      <p:sp>
        <p:nvSpPr>
          <p:cNvPr id="710" name="Google Shape;710;p51"/>
          <p:cNvSpPr txBox="1">
            <a:spLocks noGrp="1"/>
          </p:cNvSpPr>
          <p:nvPr>
            <p:ph type="body" idx="1"/>
          </p:nvPr>
        </p:nvSpPr>
        <p:spPr>
          <a:xfrm>
            <a:off x="1674825" y="881075"/>
            <a:ext cx="5087400" cy="58578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1000"/>
              </a:spcBef>
              <a:spcAft>
                <a:spcPts val="0"/>
              </a:spcAft>
              <a:buClr>
                <a:srgbClr val="000000"/>
              </a:buClr>
              <a:buSzPts val="2800"/>
              <a:buChar char="•"/>
            </a:pPr>
            <a:r>
              <a:rPr lang="es">
                <a:solidFill>
                  <a:srgbClr val="000000"/>
                </a:solidFill>
              </a:rPr>
              <a:t>Only earlier Executive Orders prohibited late fees.  </a:t>
            </a:r>
            <a:endParaRPr>
              <a:solidFill>
                <a:srgbClr val="000000"/>
              </a:solidFill>
            </a:endParaRPr>
          </a:p>
          <a:p>
            <a:pPr marL="228600" lvl="0" indent="-228600" algn="l" rtl="0">
              <a:lnSpc>
                <a:spcPct val="80000"/>
              </a:lnSpc>
              <a:spcBef>
                <a:spcPts val="1000"/>
              </a:spcBef>
              <a:spcAft>
                <a:spcPts val="0"/>
              </a:spcAft>
              <a:buClr>
                <a:srgbClr val="000000"/>
              </a:buClr>
              <a:buSzPts val="2800"/>
              <a:buChar char="•"/>
            </a:pPr>
            <a:r>
              <a:rPr lang="es">
                <a:solidFill>
                  <a:srgbClr val="000000"/>
                </a:solidFill>
              </a:rPr>
              <a:t>This means late fees were not allowed between</a:t>
            </a:r>
            <a:r>
              <a:rPr lang="es" u="sng">
                <a:solidFill>
                  <a:srgbClr val="000000"/>
                </a:solidFill>
              </a:rPr>
              <a:t> May 1 - June 13, 2020</a:t>
            </a:r>
            <a:endParaRPr u="sng">
              <a:solidFill>
                <a:srgbClr val="000000"/>
              </a:solidFill>
            </a:endParaRPr>
          </a:p>
          <a:p>
            <a:pPr marL="228600" lvl="0" indent="-228600" algn="l" rtl="0">
              <a:lnSpc>
                <a:spcPct val="80000"/>
              </a:lnSpc>
              <a:spcBef>
                <a:spcPts val="1000"/>
              </a:spcBef>
              <a:spcAft>
                <a:spcPts val="0"/>
              </a:spcAft>
              <a:buClr>
                <a:srgbClr val="000000"/>
              </a:buClr>
              <a:buSzPts val="2800"/>
              <a:buChar char="•"/>
            </a:pPr>
            <a:r>
              <a:rPr lang="es">
                <a:solidFill>
                  <a:srgbClr val="000000"/>
                </a:solidFill>
              </a:rPr>
              <a:t>Any late fees issued after June 13th are allowable and must be paid.</a:t>
            </a:r>
            <a:endParaRPr>
              <a:solidFill>
                <a:srgbClr val="000000"/>
              </a:solidFill>
            </a:endParaRPr>
          </a:p>
          <a:p>
            <a:pPr marL="228600" lvl="0" indent="-228600" algn="l" rtl="0">
              <a:lnSpc>
                <a:spcPct val="80000"/>
              </a:lnSpc>
              <a:spcBef>
                <a:spcPts val="1000"/>
              </a:spcBef>
              <a:spcAft>
                <a:spcPts val="0"/>
              </a:spcAft>
              <a:buClr>
                <a:srgbClr val="000000"/>
              </a:buClr>
              <a:buSzPts val="2800"/>
              <a:buChar char="•"/>
            </a:pPr>
            <a:r>
              <a:rPr lang="es">
                <a:solidFill>
                  <a:srgbClr val="000000"/>
                </a:solidFill>
              </a:rPr>
              <a:t>Section 4024 of the CARES Act prohibiting eviction and late fees for certain federally backed properties also expired on July 25, 2020.</a:t>
            </a:r>
            <a:endParaRPr>
              <a:solidFill>
                <a:srgbClr val="000000"/>
              </a:solidFill>
            </a:endParaRPr>
          </a:p>
        </p:txBody>
      </p:sp>
      <p:sp>
        <p:nvSpPr>
          <p:cNvPr id="711" name="Google Shape;711;p51"/>
          <p:cNvSpPr txBox="1">
            <a:spLocks noGrp="1"/>
          </p:cNvSpPr>
          <p:nvPr>
            <p:ph type="body" idx="1"/>
          </p:nvPr>
        </p:nvSpPr>
        <p:spPr>
          <a:xfrm>
            <a:off x="6638975" y="1021950"/>
            <a:ext cx="5349600" cy="5682300"/>
          </a:xfrm>
          <a:prstGeom prst="rect">
            <a:avLst/>
          </a:prstGeom>
          <a:noFill/>
          <a:ln>
            <a:noFill/>
          </a:ln>
        </p:spPr>
        <p:txBody>
          <a:bodyPr spcFirstLastPara="1" wrap="square" lIns="91425" tIns="45700" rIns="91425" bIns="45700" anchor="t" anchorCtr="0">
            <a:noAutofit/>
          </a:bodyPr>
          <a:lstStyle/>
          <a:p>
            <a:pPr marL="457200" lvl="0" indent="-355600" algn="l" rtl="0">
              <a:lnSpc>
                <a:spcPct val="80000"/>
              </a:lnSpc>
              <a:spcBef>
                <a:spcPts val="1000"/>
              </a:spcBef>
              <a:spcAft>
                <a:spcPts val="0"/>
              </a:spcAft>
              <a:buClr>
                <a:srgbClr val="FF9900"/>
              </a:buClr>
              <a:buSzPts val="2000"/>
              <a:buChar char="•"/>
            </a:pPr>
            <a:r>
              <a:rPr lang="es" sz="2000">
                <a:solidFill>
                  <a:srgbClr val="FF9900"/>
                </a:solidFill>
              </a:rPr>
              <a:t>Solo las órdenes anteriores prohibían que propietarios emitieran cargos por retrasos de pagos</a:t>
            </a:r>
            <a:endParaRPr sz="2000">
              <a:solidFill>
                <a:srgbClr val="FF9900"/>
              </a:solidFill>
            </a:endParaRPr>
          </a:p>
          <a:p>
            <a:pPr marL="457200" lvl="0" indent="-355600" algn="l" rtl="0">
              <a:lnSpc>
                <a:spcPct val="80000"/>
              </a:lnSpc>
              <a:spcBef>
                <a:spcPts val="1000"/>
              </a:spcBef>
              <a:spcAft>
                <a:spcPts val="0"/>
              </a:spcAft>
              <a:buClr>
                <a:srgbClr val="FF9900"/>
              </a:buClr>
              <a:buSzPts val="2000"/>
              <a:buChar char="•"/>
            </a:pPr>
            <a:r>
              <a:rPr lang="es" sz="2000">
                <a:solidFill>
                  <a:srgbClr val="FF9900"/>
                </a:solidFill>
              </a:rPr>
              <a:t>O sea que cargos por retrasos de pagos no se permitían del </a:t>
            </a:r>
            <a:r>
              <a:rPr lang="es" sz="2000" u="sng">
                <a:solidFill>
                  <a:srgbClr val="FF9900"/>
                </a:solidFill>
              </a:rPr>
              <a:t>1° de mayo al 13 de junio.</a:t>
            </a:r>
            <a:endParaRPr sz="2000" u="sng">
              <a:solidFill>
                <a:srgbClr val="FF9900"/>
              </a:solidFill>
            </a:endParaRPr>
          </a:p>
          <a:p>
            <a:pPr marL="457200" lvl="0" indent="-355600" algn="l" rtl="0">
              <a:lnSpc>
                <a:spcPct val="80000"/>
              </a:lnSpc>
              <a:spcBef>
                <a:spcPts val="1000"/>
              </a:spcBef>
              <a:spcAft>
                <a:spcPts val="0"/>
              </a:spcAft>
              <a:buClr>
                <a:srgbClr val="FF9900"/>
              </a:buClr>
              <a:buSzPts val="2000"/>
              <a:buChar char="•"/>
            </a:pPr>
            <a:r>
              <a:rPr lang="es" sz="2000">
                <a:solidFill>
                  <a:srgbClr val="FF9900"/>
                </a:solidFill>
              </a:rPr>
              <a:t>Las órdenes ejecutivas emitidas en marzo, abril y mayo que prohíben los recargos por demora, se expiraron el 13 de junio, 2020</a:t>
            </a:r>
            <a:endParaRPr sz="2000">
              <a:solidFill>
                <a:srgbClr val="FF9900"/>
              </a:solidFill>
            </a:endParaRPr>
          </a:p>
          <a:p>
            <a:pPr marL="457200" lvl="0" indent="-355600" algn="l" rtl="0">
              <a:lnSpc>
                <a:spcPct val="80000"/>
              </a:lnSpc>
              <a:spcBef>
                <a:spcPts val="1000"/>
              </a:spcBef>
              <a:spcAft>
                <a:spcPts val="0"/>
              </a:spcAft>
              <a:buClr>
                <a:srgbClr val="FF9900"/>
              </a:buClr>
              <a:buSzPts val="2000"/>
              <a:buChar char="•"/>
            </a:pPr>
            <a:r>
              <a:rPr lang="es" sz="2000">
                <a:solidFill>
                  <a:srgbClr val="FF9900"/>
                </a:solidFill>
              </a:rPr>
              <a:t>Se permiten los cargos por retrasos de pago emitidos después del 13 de junio, y deben ser saldadas. </a:t>
            </a:r>
            <a:endParaRPr sz="2000">
              <a:solidFill>
                <a:srgbClr val="FF9900"/>
              </a:solidFill>
            </a:endParaRPr>
          </a:p>
          <a:p>
            <a:pPr marL="457200" lvl="0" indent="-355600" algn="l" rtl="0">
              <a:lnSpc>
                <a:spcPct val="80000"/>
              </a:lnSpc>
              <a:spcBef>
                <a:spcPts val="1000"/>
              </a:spcBef>
              <a:spcAft>
                <a:spcPts val="0"/>
              </a:spcAft>
              <a:buClr>
                <a:srgbClr val="FFA300"/>
              </a:buClr>
              <a:buSzPts val="2000"/>
              <a:buChar char="•"/>
            </a:pPr>
            <a:r>
              <a:rPr lang="es" sz="2000">
                <a:solidFill>
                  <a:srgbClr val="FFA300"/>
                </a:solidFill>
              </a:rPr>
              <a:t>La section 4024 de la ley CARES que prohibía los desalojos y cargos por retrasos de pago en ciertas propiedades respaldadas financieramente por fondos federales también se vencio en julio 25, 2020.</a:t>
            </a:r>
            <a:endParaRPr sz="2000">
              <a:solidFill>
                <a:srgbClr val="FFA300"/>
              </a:solidFill>
            </a:endParaRPr>
          </a:p>
        </p:txBody>
      </p:sp>
      <p:sp>
        <p:nvSpPr>
          <p:cNvPr id="712" name="Google Shape;712;p51"/>
          <p:cNvSpPr txBox="1">
            <a:spLocks noGrp="1"/>
          </p:cNvSpPr>
          <p:nvPr>
            <p:ph type="title"/>
          </p:nvPr>
        </p:nvSpPr>
        <p:spPr>
          <a:xfrm>
            <a:off x="6889600" y="36450"/>
            <a:ext cx="4787400" cy="98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2800">
                <a:latin typeface="Barlow Condensed"/>
                <a:ea typeface="Barlow Condensed"/>
                <a:cs typeface="Barlow Condensed"/>
                <a:sym typeface="Barlow Condensed"/>
              </a:rPr>
              <a:t>Órdenes Ejecutivas por la Enfermedad Causada por COVID-19</a:t>
            </a:r>
            <a:endParaRPr sz="2800">
              <a:latin typeface="Barlow Condensed"/>
              <a:ea typeface="Barlow Condensed"/>
              <a:cs typeface="Barlow Condensed"/>
              <a:sym typeface="Barlow Condense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2"/>
          <p:cNvSpPr txBox="1">
            <a:spLocks noGrp="1"/>
          </p:cNvSpPr>
          <p:nvPr>
            <p:ph type="title"/>
          </p:nvPr>
        </p:nvSpPr>
        <p:spPr>
          <a:xfrm>
            <a:off x="1520225" y="54075"/>
            <a:ext cx="5644800" cy="1251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WHEN TO CONTACT CPLP:</a:t>
            </a:r>
            <a:endParaRPr sz="4000"/>
          </a:p>
        </p:txBody>
      </p:sp>
      <p:sp>
        <p:nvSpPr>
          <p:cNvPr id="718" name="Google Shape;718;p52"/>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719" name="Google Shape;719;p52"/>
          <p:cNvSpPr txBox="1">
            <a:spLocks noGrp="1"/>
          </p:cNvSpPr>
          <p:nvPr>
            <p:ph type="body" idx="1"/>
          </p:nvPr>
        </p:nvSpPr>
        <p:spPr>
          <a:xfrm>
            <a:off x="1583100" y="1305025"/>
            <a:ext cx="5194500" cy="55401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1000"/>
              </a:spcBef>
              <a:spcAft>
                <a:spcPts val="0"/>
              </a:spcAft>
              <a:buSzPts val="2800"/>
              <a:buChar char="•"/>
            </a:pPr>
            <a:r>
              <a:rPr lang="es"/>
              <a:t>Help filing a DREP complaint</a:t>
            </a:r>
            <a:endParaRPr/>
          </a:p>
          <a:p>
            <a:pPr marL="228600" lvl="0" indent="-228600" algn="l" rtl="0">
              <a:lnSpc>
                <a:spcPct val="80000"/>
              </a:lnSpc>
              <a:spcBef>
                <a:spcPts val="1000"/>
              </a:spcBef>
              <a:spcAft>
                <a:spcPts val="0"/>
              </a:spcAft>
              <a:buSzPts val="2800"/>
              <a:buChar char="•"/>
            </a:pPr>
            <a:r>
              <a:rPr lang="es"/>
              <a:t>Landlord or park management:</a:t>
            </a:r>
            <a:endParaRPr/>
          </a:p>
          <a:p>
            <a:pPr marL="685800" lvl="1" indent="-228600" algn="l" rtl="0">
              <a:lnSpc>
                <a:spcPct val="80000"/>
              </a:lnSpc>
              <a:spcBef>
                <a:spcPts val="500"/>
              </a:spcBef>
              <a:spcAft>
                <a:spcPts val="0"/>
              </a:spcAft>
              <a:buSzPts val="2400"/>
              <a:buChar char="•"/>
            </a:pPr>
            <a:r>
              <a:rPr lang="es"/>
              <a:t>Does not give you the terms of the lease before move in </a:t>
            </a:r>
            <a:endParaRPr/>
          </a:p>
          <a:p>
            <a:pPr marL="685800" lvl="1" indent="-228600" algn="l" rtl="0">
              <a:lnSpc>
                <a:spcPct val="80000"/>
              </a:lnSpc>
              <a:spcBef>
                <a:spcPts val="500"/>
              </a:spcBef>
              <a:spcAft>
                <a:spcPts val="0"/>
              </a:spcAft>
              <a:buSzPts val="2400"/>
              <a:buChar char="•"/>
            </a:pPr>
            <a:r>
              <a:rPr lang="es"/>
              <a:t>Does not give you a copy of the lease.</a:t>
            </a:r>
            <a:endParaRPr/>
          </a:p>
        </p:txBody>
      </p:sp>
      <p:sp>
        <p:nvSpPr>
          <p:cNvPr id="720" name="Google Shape;720;p52"/>
          <p:cNvSpPr txBox="1">
            <a:spLocks noGrp="1"/>
          </p:cNvSpPr>
          <p:nvPr>
            <p:ph type="body" idx="1"/>
          </p:nvPr>
        </p:nvSpPr>
        <p:spPr>
          <a:xfrm>
            <a:off x="6934775" y="1305075"/>
            <a:ext cx="4672800" cy="5463000"/>
          </a:xfrm>
          <a:prstGeom prst="rect">
            <a:avLst/>
          </a:prstGeom>
          <a:noFill/>
          <a:ln>
            <a:noFill/>
          </a:ln>
        </p:spPr>
        <p:txBody>
          <a:bodyPr spcFirstLastPara="1" wrap="square" lIns="91425" tIns="45700" rIns="91425" bIns="45700" anchor="t" anchorCtr="0">
            <a:noAutofit/>
          </a:bodyPr>
          <a:lstStyle/>
          <a:p>
            <a:pPr marL="228600" lvl="0" indent="-196850" algn="l" rtl="0">
              <a:lnSpc>
                <a:spcPct val="80000"/>
              </a:lnSpc>
              <a:spcBef>
                <a:spcPts val="1000"/>
              </a:spcBef>
              <a:spcAft>
                <a:spcPts val="0"/>
              </a:spcAft>
              <a:buClr>
                <a:srgbClr val="FFA300"/>
              </a:buClr>
              <a:buSzPts val="2300"/>
              <a:buChar char="•"/>
            </a:pPr>
            <a:r>
              <a:rPr lang="es" sz="2300">
                <a:solidFill>
                  <a:srgbClr val="FFA300"/>
                </a:solidFill>
              </a:rPr>
              <a:t>Cuando usted necesite ayuda para presentar una queja del programa de predios de la ley de casas móviles </a:t>
            </a:r>
            <a:endParaRPr sz="2300">
              <a:solidFill>
                <a:srgbClr val="FFA300"/>
              </a:solidFill>
            </a:endParaRPr>
          </a:p>
          <a:p>
            <a:pPr marL="228600" lvl="0" indent="-196850" algn="l" rtl="0">
              <a:lnSpc>
                <a:spcPct val="80000"/>
              </a:lnSpc>
              <a:spcBef>
                <a:spcPts val="1000"/>
              </a:spcBef>
              <a:spcAft>
                <a:spcPts val="0"/>
              </a:spcAft>
              <a:buClr>
                <a:srgbClr val="FFA300"/>
              </a:buClr>
              <a:buSzPts val="2300"/>
              <a:buChar char="•"/>
            </a:pPr>
            <a:r>
              <a:rPr lang="es" sz="2300">
                <a:solidFill>
                  <a:srgbClr val="FFA300"/>
                </a:solidFill>
              </a:rPr>
              <a:t>El propietario o gerente del predio:</a:t>
            </a:r>
            <a:endParaRPr sz="2300">
              <a:solidFill>
                <a:srgbClr val="FFA300"/>
              </a:solidFill>
            </a:endParaRPr>
          </a:p>
          <a:p>
            <a:pPr marL="685800" lvl="1" indent="-222250" algn="l" rtl="0">
              <a:lnSpc>
                <a:spcPct val="80000"/>
              </a:lnSpc>
              <a:spcBef>
                <a:spcPts val="0"/>
              </a:spcBef>
              <a:spcAft>
                <a:spcPts val="0"/>
              </a:spcAft>
              <a:buClr>
                <a:srgbClr val="FFA300"/>
              </a:buClr>
              <a:buSzPts val="2300"/>
              <a:buChar char="•"/>
            </a:pPr>
            <a:r>
              <a:rPr lang="es" sz="2300">
                <a:solidFill>
                  <a:srgbClr val="FFA300"/>
                </a:solidFill>
              </a:rPr>
              <a:t>No le da los términos del contrato de renta antes de mudarse al predio</a:t>
            </a:r>
            <a:endParaRPr sz="2300">
              <a:solidFill>
                <a:srgbClr val="FFA300"/>
              </a:solidFill>
            </a:endParaRPr>
          </a:p>
          <a:p>
            <a:pPr marL="685800" lvl="1" indent="-222250" algn="l" rtl="0">
              <a:lnSpc>
                <a:spcPct val="80000"/>
              </a:lnSpc>
              <a:spcBef>
                <a:spcPts val="1000"/>
              </a:spcBef>
              <a:spcAft>
                <a:spcPts val="0"/>
              </a:spcAft>
              <a:buClr>
                <a:srgbClr val="FFA300"/>
              </a:buClr>
              <a:buSzPts val="2300"/>
              <a:buChar char="•"/>
            </a:pPr>
            <a:r>
              <a:rPr lang="es" sz="2300">
                <a:solidFill>
                  <a:srgbClr val="FFA300"/>
                </a:solidFill>
              </a:rPr>
              <a:t>No le da una copia del contrato de renta</a:t>
            </a:r>
            <a:endParaRPr sz="2300">
              <a:solidFill>
                <a:srgbClr val="FFA300"/>
              </a:solidFill>
            </a:endParaRPr>
          </a:p>
          <a:p>
            <a:pPr marL="685800" lvl="1" indent="-222250" algn="l" rtl="0">
              <a:lnSpc>
                <a:spcPct val="80000"/>
              </a:lnSpc>
              <a:spcBef>
                <a:spcPts val="1000"/>
              </a:spcBef>
              <a:spcAft>
                <a:spcPts val="1000"/>
              </a:spcAft>
              <a:buClr>
                <a:srgbClr val="FFA300"/>
              </a:buClr>
              <a:buSzPts val="2300"/>
              <a:buChar char="•"/>
            </a:pPr>
            <a:r>
              <a:rPr lang="es" sz="2300">
                <a:solidFill>
                  <a:srgbClr val="FFA300"/>
                </a:solidFill>
              </a:rPr>
              <a:t>Quiere que usted firme un nuevo contrato de renta con nuevos términos y la casa no ha cambiado de dueño</a:t>
            </a:r>
            <a:endParaRPr sz="2300">
              <a:solidFill>
                <a:srgbClr val="FFA300"/>
              </a:solidFill>
            </a:endParaRPr>
          </a:p>
        </p:txBody>
      </p:sp>
      <p:sp>
        <p:nvSpPr>
          <p:cNvPr id="721" name="Google Shape;721;p52"/>
          <p:cNvSpPr txBox="1">
            <a:spLocks noGrp="1"/>
          </p:cNvSpPr>
          <p:nvPr>
            <p:ph type="title"/>
          </p:nvPr>
        </p:nvSpPr>
        <p:spPr>
          <a:xfrm>
            <a:off x="7010975" y="167725"/>
            <a:ext cx="4672800" cy="136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3300">
                <a:latin typeface="Barlow Condensed"/>
                <a:ea typeface="Barlow Condensed"/>
                <a:cs typeface="Barlow Condensed"/>
                <a:sym typeface="Barlow Condensed"/>
              </a:rPr>
              <a:t>¿En Qué Situación Debe Usted Contactar al Proyecto CPLP?</a:t>
            </a:r>
            <a:endParaRPr sz="3300">
              <a:latin typeface="Barlow Condensed"/>
              <a:ea typeface="Barlow Condensed"/>
              <a:cs typeface="Barlow Condensed"/>
              <a:sym typeface="Barlow Condense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53"/>
          <p:cNvSpPr txBox="1">
            <a:spLocks noGrp="1"/>
          </p:cNvSpPr>
          <p:nvPr>
            <p:ph type="title"/>
          </p:nvPr>
        </p:nvSpPr>
        <p:spPr>
          <a:xfrm>
            <a:off x="1520225" y="54075"/>
            <a:ext cx="5414700" cy="157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WHEN TO CONTACT CPLP:</a:t>
            </a:r>
            <a:endParaRPr sz="4000"/>
          </a:p>
        </p:txBody>
      </p:sp>
      <p:sp>
        <p:nvSpPr>
          <p:cNvPr id="727" name="Google Shape;727;p53"/>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728" name="Google Shape;728;p53"/>
          <p:cNvSpPr txBox="1">
            <a:spLocks noGrp="1"/>
          </p:cNvSpPr>
          <p:nvPr>
            <p:ph type="body" idx="1"/>
          </p:nvPr>
        </p:nvSpPr>
        <p:spPr>
          <a:xfrm>
            <a:off x="1583100" y="1626325"/>
            <a:ext cx="5194500" cy="52188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1000"/>
              </a:spcBef>
              <a:spcAft>
                <a:spcPts val="0"/>
              </a:spcAft>
              <a:buSzPts val="2800"/>
              <a:buChar char="•"/>
            </a:pPr>
            <a:r>
              <a:rPr lang="es"/>
              <a:t>Landlord or park management:</a:t>
            </a:r>
            <a:endParaRPr/>
          </a:p>
          <a:p>
            <a:pPr marL="685800" lvl="1" indent="-228600" algn="l" rtl="0">
              <a:lnSpc>
                <a:spcPct val="80000"/>
              </a:lnSpc>
              <a:spcBef>
                <a:spcPts val="500"/>
              </a:spcBef>
              <a:spcAft>
                <a:spcPts val="0"/>
              </a:spcAft>
              <a:buSzPts val="2400"/>
              <a:buChar char="•"/>
            </a:pPr>
            <a:r>
              <a:rPr lang="es"/>
              <a:t>Wants you to sign a new lease or agree to new terms and home has not changed owners.</a:t>
            </a:r>
            <a:endParaRPr/>
          </a:p>
          <a:p>
            <a:pPr marL="685800" lvl="1" indent="-228600" algn="l" rtl="0">
              <a:lnSpc>
                <a:spcPct val="80000"/>
              </a:lnSpc>
              <a:spcBef>
                <a:spcPts val="500"/>
              </a:spcBef>
              <a:spcAft>
                <a:spcPts val="0"/>
              </a:spcAft>
              <a:buSzPts val="2400"/>
              <a:buChar char="•"/>
            </a:pPr>
            <a:r>
              <a:rPr lang="es"/>
              <a:t>Wants you to agree to new rules you don’t believe are enforceable and/or will increase monthly rent by 10%.</a:t>
            </a:r>
            <a:endParaRPr/>
          </a:p>
          <a:p>
            <a:pPr marL="685800" lvl="0" indent="0" algn="l" rtl="0">
              <a:lnSpc>
                <a:spcPct val="8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p:txBody>
      </p:sp>
      <p:sp>
        <p:nvSpPr>
          <p:cNvPr id="729" name="Google Shape;729;p53"/>
          <p:cNvSpPr txBox="1">
            <a:spLocks noGrp="1"/>
          </p:cNvSpPr>
          <p:nvPr>
            <p:ph type="body" idx="1"/>
          </p:nvPr>
        </p:nvSpPr>
        <p:spPr>
          <a:xfrm>
            <a:off x="6934775" y="1473850"/>
            <a:ext cx="5039700" cy="5141700"/>
          </a:xfrm>
          <a:prstGeom prst="rect">
            <a:avLst/>
          </a:prstGeom>
          <a:noFill/>
          <a:ln>
            <a:noFill/>
          </a:ln>
        </p:spPr>
        <p:txBody>
          <a:bodyPr spcFirstLastPara="1" wrap="square" lIns="91425" tIns="45700" rIns="91425" bIns="45700" anchor="t" anchorCtr="0">
            <a:noAutofit/>
          </a:bodyPr>
          <a:lstStyle/>
          <a:p>
            <a:pPr marL="228600" lvl="0" indent="-203200" algn="l" rtl="0">
              <a:lnSpc>
                <a:spcPct val="80000"/>
              </a:lnSpc>
              <a:spcBef>
                <a:spcPts val="1000"/>
              </a:spcBef>
              <a:spcAft>
                <a:spcPts val="0"/>
              </a:spcAft>
              <a:buClr>
                <a:srgbClr val="FFA300"/>
              </a:buClr>
              <a:buSzPts val="2400"/>
              <a:buChar char="•"/>
            </a:pPr>
            <a:r>
              <a:rPr lang="es" sz="2400">
                <a:solidFill>
                  <a:srgbClr val="FFA300"/>
                </a:solidFill>
              </a:rPr>
              <a:t>El propietario o gerente del predio:</a:t>
            </a:r>
            <a:endParaRPr sz="2400">
              <a:solidFill>
                <a:srgbClr val="FFA300"/>
              </a:solidFill>
            </a:endParaRPr>
          </a:p>
          <a:p>
            <a:pPr marL="685800" lvl="1" indent="-228600" algn="l" rtl="0">
              <a:lnSpc>
                <a:spcPct val="80000"/>
              </a:lnSpc>
              <a:spcBef>
                <a:spcPts val="1000"/>
              </a:spcBef>
              <a:spcAft>
                <a:spcPts val="0"/>
              </a:spcAft>
              <a:buClr>
                <a:srgbClr val="FFA300"/>
              </a:buClr>
              <a:buSzPts val="2400"/>
              <a:buChar char="•"/>
            </a:pPr>
            <a:r>
              <a:rPr lang="es">
                <a:solidFill>
                  <a:srgbClr val="FFA300"/>
                </a:solidFill>
              </a:rPr>
              <a:t>Quiere que usted firme un nuevo contrato de renta con nuevos términos y la casa no ha cambiado de dueño</a:t>
            </a:r>
            <a:endParaRPr>
              <a:solidFill>
                <a:srgbClr val="FFA300"/>
              </a:solidFill>
            </a:endParaRPr>
          </a:p>
          <a:p>
            <a:pPr marL="685800" lvl="1" indent="-228600" algn="l" rtl="0">
              <a:lnSpc>
                <a:spcPct val="80000"/>
              </a:lnSpc>
              <a:spcBef>
                <a:spcPts val="1000"/>
              </a:spcBef>
              <a:spcAft>
                <a:spcPts val="0"/>
              </a:spcAft>
              <a:buClr>
                <a:srgbClr val="FFA300"/>
              </a:buClr>
              <a:buSzPts val="2400"/>
              <a:buChar char="•"/>
            </a:pPr>
            <a:r>
              <a:rPr lang="es">
                <a:solidFill>
                  <a:srgbClr val="FFA300"/>
                </a:solidFill>
              </a:rPr>
              <a:t>Quiere que usted acepte nuevas pólizas o reglamentos que usted no crea que se puedan hacer cumplir a todos y/o si el dueño o la gerencia quiere aumentará el pago mensual de la renta por un 10% o más. </a:t>
            </a:r>
            <a:endParaRPr>
              <a:solidFill>
                <a:srgbClr val="FFA300"/>
              </a:solidFill>
            </a:endParaRPr>
          </a:p>
        </p:txBody>
      </p:sp>
      <p:sp>
        <p:nvSpPr>
          <p:cNvPr id="730" name="Google Shape;730;p53"/>
          <p:cNvSpPr txBox="1">
            <a:spLocks noGrp="1"/>
          </p:cNvSpPr>
          <p:nvPr>
            <p:ph type="title"/>
          </p:nvPr>
        </p:nvSpPr>
        <p:spPr>
          <a:xfrm>
            <a:off x="7163375" y="167725"/>
            <a:ext cx="4672800" cy="1458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3300">
                <a:latin typeface="Barlow Condensed"/>
                <a:ea typeface="Barlow Condensed"/>
                <a:cs typeface="Barlow Condensed"/>
                <a:sym typeface="Barlow Condensed"/>
              </a:rPr>
              <a:t>¿En Qué Situación Debe Usted Contactar al Proyecto CPLP?</a:t>
            </a:r>
            <a:endParaRPr sz="3300">
              <a:latin typeface="Barlow Condensed"/>
              <a:ea typeface="Barlow Condensed"/>
              <a:cs typeface="Barlow Condensed"/>
              <a:sym typeface="Barlow Condense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54"/>
          <p:cNvSpPr txBox="1">
            <a:spLocks noGrp="1"/>
          </p:cNvSpPr>
          <p:nvPr>
            <p:ph type="title"/>
          </p:nvPr>
        </p:nvSpPr>
        <p:spPr>
          <a:xfrm>
            <a:off x="1520225" y="54075"/>
            <a:ext cx="5257500" cy="1585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WHEN TO CONTACT CPLP:</a:t>
            </a:r>
            <a:endParaRPr sz="4000"/>
          </a:p>
        </p:txBody>
      </p:sp>
      <p:sp>
        <p:nvSpPr>
          <p:cNvPr id="736" name="Google Shape;736;p54"/>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737" name="Google Shape;737;p54"/>
          <p:cNvSpPr txBox="1">
            <a:spLocks noGrp="1"/>
          </p:cNvSpPr>
          <p:nvPr>
            <p:ph type="body" idx="1"/>
          </p:nvPr>
        </p:nvSpPr>
        <p:spPr>
          <a:xfrm>
            <a:off x="1583100" y="1752925"/>
            <a:ext cx="5194500" cy="5092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1000"/>
              </a:spcBef>
              <a:spcAft>
                <a:spcPts val="0"/>
              </a:spcAft>
              <a:buSzPts val="2800"/>
              <a:buChar char="•"/>
            </a:pPr>
            <a:r>
              <a:rPr lang="es"/>
              <a:t>Landlord or park management:</a:t>
            </a:r>
            <a:endParaRPr/>
          </a:p>
          <a:p>
            <a:pPr marL="228600" lvl="0" indent="-203200" algn="l" rtl="0">
              <a:lnSpc>
                <a:spcPct val="80000"/>
              </a:lnSpc>
              <a:spcBef>
                <a:spcPts val="500"/>
              </a:spcBef>
              <a:spcAft>
                <a:spcPts val="0"/>
              </a:spcAft>
              <a:buSzPts val="2400"/>
              <a:buChar char="•"/>
            </a:pPr>
            <a:r>
              <a:rPr lang="es" sz="2400"/>
              <a:t>Does not provide agreed on utilities.</a:t>
            </a:r>
            <a:endParaRPr sz="2400"/>
          </a:p>
          <a:p>
            <a:pPr marL="228600" lvl="0" indent="-203200" algn="l" rtl="0">
              <a:lnSpc>
                <a:spcPct val="80000"/>
              </a:lnSpc>
              <a:spcBef>
                <a:spcPts val="500"/>
              </a:spcBef>
              <a:spcAft>
                <a:spcPts val="0"/>
              </a:spcAft>
              <a:buSzPts val="2400"/>
              <a:buChar char="•"/>
            </a:pPr>
            <a:r>
              <a:rPr lang="es" sz="2400"/>
              <a:t>Forces you to sell your home, leave the park in the middle of your lease, or interferes with your efforts to sell your home.</a:t>
            </a:r>
            <a:endParaRPr sz="2400"/>
          </a:p>
          <a:p>
            <a:pPr marL="228600" lvl="0" indent="-203200" algn="l" rtl="0">
              <a:lnSpc>
                <a:spcPct val="80000"/>
              </a:lnSpc>
              <a:spcBef>
                <a:spcPts val="500"/>
              </a:spcBef>
              <a:spcAft>
                <a:spcPts val="0"/>
              </a:spcAft>
              <a:buSzPts val="2400"/>
              <a:buChar char="•"/>
            </a:pPr>
            <a:r>
              <a:rPr lang="es" sz="2400"/>
              <a:t>Enters your lot without notice.</a:t>
            </a:r>
            <a:endParaRPr/>
          </a:p>
        </p:txBody>
      </p:sp>
      <p:sp>
        <p:nvSpPr>
          <p:cNvPr id="738" name="Google Shape;738;p54"/>
          <p:cNvSpPr txBox="1">
            <a:spLocks noGrp="1"/>
          </p:cNvSpPr>
          <p:nvPr>
            <p:ph type="body" idx="1"/>
          </p:nvPr>
        </p:nvSpPr>
        <p:spPr>
          <a:xfrm>
            <a:off x="6934775" y="1752850"/>
            <a:ext cx="5104500" cy="5015100"/>
          </a:xfrm>
          <a:prstGeom prst="rect">
            <a:avLst/>
          </a:prstGeom>
          <a:noFill/>
          <a:ln>
            <a:noFill/>
          </a:ln>
        </p:spPr>
        <p:txBody>
          <a:bodyPr spcFirstLastPara="1" wrap="square" lIns="91425" tIns="45700" rIns="91425" bIns="45700" anchor="t" anchorCtr="0">
            <a:noAutofit/>
          </a:bodyPr>
          <a:lstStyle/>
          <a:p>
            <a:pPr marL="228600" lvl="0" indent="-209550" algn="l" rtl="0">
              <a:lnSpc>
                <a:spcPct val="80000"/>
              </a:lnSpc>
              <a:spcBef>
                <a:spcPts val="1000"/>
              </a:spcBef>
              <a:spcAft>
                <a:spcPts val="0"/>
              </a:spcAft>
              <a:buClr>
                <a:srgbClr val="FFA300"/>
              </a:buClr>
              <a:buSzPts val="2500"/>
              <a:buChar char="•"/>
            </a:pPr>
            <a:r>
              <a:rPr lang="es" sz="2500">
                <a:solidFill>
                  <a:srgbClr val="FFA300"/>
                </a:solidFill>
              </a:rPr>
              <a:t>El propietario o gerente del predio:</a:t>
            </a:r>
            <a:endParaRPr sz="2500">
              <a:solidFill>
                <a:srgbClr val="FFA300"/>
              </a:solidFill>
            </a:endParaRPr>
          </a:p>
          <a:p>
            <a:pPr marL="685800" lvl="1" indent="-234950" algn="l" rtl="0">
              <a:lnSpc>
                <a:spcPct val="80000"/>
              </a:lnSpc>
              <a:spcBef>
                <a:spcPts val="1000"/>
              </a:spcBef>
              <a:spcAft>
                <a:spcPts val="0"/>
              </a:spcAft>
              <a:buClr>
                <a:srgbClr val="FFA300"/>
              </a:buClr>
              <a:buSzPts val="2500"/>
              <a:buChar char="•"/>
            </a:pPr>
            <a:r>
              <a:rPr lang="es" sz="2500">
                <a:solidFill>
                  <a:srgbClr val="FFA300"/>
                </a:solidFill>
              </a:rPr>
              <a:t>No le provee los servicios públicos acordados.</a:t>
            </a:r>
            <a:endParaRPr sz="2500">
              <a:solidFill>
                <a:srgbClr val="FFA300"/>
              </a:solidFill>
            </a:endParaRPr>
          </a:p>
          <a:p>
            <a:pPr marL="685800" lvl="1" indent="-234950" algn="l" rtl="0">
              <a:lnSpc>
                <a:spcPct val="80000"/>
              </a:lnSpc>
              <a:spcBef>
                <a:spcPts val="500"/>
              </a:spcBef>
              <a:spcAft>
                <a:spcPts val="0"/>
              </a:spcAft>
              <a:buClr>
                <a:srgbClr val="FFA300"/>
              </a:buClr>
              <a:buSzPts val="2500"/>
              <a:buChar char="•"/>
            </a:pPr>
            <a:r>
              <a:rPr lang="es" sz="2500">
                <a:solidFill>
                  <a:srgbClr val="FFA300"/>
                </a:solidFill>
              </a:rPr>
              <a:t>Lo obliga a vender su casa, dejar el predio a mitad del ciclo de su contrato de arrendamiento o interfiere con sus esfuerzos de vender su casa.</a:t>
            </a:r>
            <a:endParaRPr sz="2500">
              <a:solidFill>
                <a:srgbClr val="FFA300"/>
              </a:solidFill>
            </a:endParaRPr>
          </a:p>
          <a:p>
            <a:pPr marL="685800" lvl="1" indent="-234950" algn="l" rtl="0">
              <a:lnSpc>
                <a:spcPct val="80000"/>
              </a:lnSpc>
              <a:spcBef>
                <a:spcPts val="500"/>
              </a:spcBef>
              <a:spcAft>
                <a:spcPts val="0"/>
              </a:spcAft>
              <a:buClr>
                <a:srgbClr val="FFA300"/>
              </a:buClr>
              <a:buSzPts val="2500"/>
              <a:buChar char="•"/>
            </a:pPr>
            <a:r>
              <a:rPr lang="es" sz="2500">
                <a:solidFill>
                  <a:srgbClr val="FFA300"/>
                </a:solidFill>
              </a:rPr>
              <a:t>Entra a su lote sin avisar.</a:t>
            </a:r>
            <a:endParaRPr sz="2500">
              <a:solidFill>
                <a:srgbClr val="FFA300"/>
              </a:solidFill>
            </a:endParaRPr>
          </a:p>
        </p:txBody>
      </p:sp>
      <p:sp>
        <p:nvSpPr>
          <p:cNvPr id="739" name="Google Shape;739;p54"/>
          <p:cNvSpPr txBox="1">
            <a:spLocks noGrp="1"/>
          </p:cNvSpPr>
          <p:nvPr>
            <p:ph type="title"/>
          </p:nvPr>
        </p:nvSpPr>
        <p:spPr>
          <a:xfrm>
            <a:off x="7239575" y="167725"/>
            <a:ext cx="4672800" cy="1585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3300">
                <a:latin typeface="Barlow Condensed"/>
                <a:ea typeface="Barlow Condensed"/>
                <a:cs typeface="Barlow Condensed"/>
                <a:sym typeface="Barlow Condensed"/>
              </a:rPr>
              <a:t>¿En Qué Situación Debe Usted Contactar al Proyecto CPLP? Continuación </a:t>
            </a:r>
            <a:endParaRPr sz="3300">
              <a:latin typeface="Barlow Condensed"/>
              <a:ea typeface="Barlow Condensed"/>
              <a:cs typeface="Barlow Condensed"/>
              <a:sym typeface="Barlow Condense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55"/>
          <p:cNvSpPr txBox="1">
            <a:spLocks noGrp="1"/>
          </p:cNvSpPr>
          <p:nvPr>
            <p:ph type="title"/>
          </p:nvPr>
        </p:nvSpPr>
        <p:spPr>
          <a:xfrm>
            <a:off x="1520225" y="54075"/>
            <a:ext cx="4872300" cy="136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WHEN TO CONTACT CPLP:</a:t>
            </a:r>
            <a:endParaRPr sz="4000"/>
          </a:p>
        </p:txBody>
      </p:sp>
      <p:sp>
        <p:nvSpPr>
          <p:cNvPr id="745" name="Google Shape;745;p55"/>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746" name="Google Shape;746;p55"/>
          <p:cNvSpPr txBox="1">
            <a:spLocks noGrp="1"/>
          </p:cNvSpPr>
          <p:nvPr>
            <p:ph type="body" idx="1"/>
          </p:nvPr>
        </p:nvSpPr>
        <p:spPr>
          <a:xfrm>
            <a:off x="1473725" y="1298950"/>
            <a:ext cx="5194500" cy="5053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1000"/>
              </a:spcBef>
              <a:spcAft>
                <a:spcPts val="0"/>
              </a:spcAft>
              <a:buSzPts val="2800"/>
              <a:buChar char="•"/>
            </a:pPr>
            <a:r>
              <a:rPr lang="es"/>
              <a:t>Landlord or park management:</a:t>
            </a:r>
            <a:endParaRPr/>
          </a:p>
          <a:p>
            <a:pPr marL="685800" lvl="1" indent="-228600" algn="l" rtl="0">
              <a:lnSpc>
                <a:spcPct val="80000"/>
              </a:lnSpc>
              <a:spcBef>
                <a:spcPts val="500"/>
              </a:spcBef>
              <a:spcAft>
                <a:spcPts val="0"/>
              </a:spcAft>
              <a:buSzPts val="2400"/>
              <a:buChar char="•"/>
            </a:pPr>
            <a:r>
              <a:rPr lang="es" sz="2400"/>
              <a:t>Gives you a Notice to Quit </a:t>
            </a:r>
            <a:r>
              <a:rPr lang="es">
                <a:solidFill>
                  <a:srgbClr val="000000"/>
                </a:solidFill>
              </a:rPr>
              <a:t>f</a:t>
            </a:r>
            <a:r>
              <a:rPr lang="es" sz="2400">
                <a:solidFill>
                  <a:srgbClr val="000000"/>
                </a:solidFill>
              </a:rPr>
              <a:t>or Non-payment of Rent</a:t>
            </a:r>
            <a:endParaRPr sz="2400">
              <a:solidFill>
                <a:srgbClr val="000000"/>
              </a:solidFill>
            </a:endParaRPr>
          </a:p>
          <a:p>
            <a:pPr marL="685800" lvl="1" indent="-228600" algn="l" rtl="0">
              <a:lnSpc>
                <a:spcPct val="80000"/>
              </a:lnSpc>
              <a:spcBef>
                <a:spcPts val="500"/>
              </a:spcBef>
              <a:spcAft>
                <a:spcPts val="0"/>
              </a:spcAft>
              <a:buClr>
                <a:srgbClr val="000000"/>
              </a:buClr>
              <a:buSzPts val="2400"/>
              <a:buChar char="•"/>
            </a:pPr>
            <a:r>
              <a:rPr lang="es" sz="2400">
                <a:solidFill>
                  <a:srgbClr val="000000"/>
                </a:solidFill>
              </a:rPr>
              <a:t>Charges you late fees </a:t>
            </a:r>
            <a:r>
              <a:rPr lang="es">
                <a:solidFill>
                  <a:srgbClr val="000000"/>
                </a:solidFill>
              </a:rPr>
              <a:t>from May 1 - June 13, 2020</a:t>
            </a:r>
            <a:r>
              <a:rPr lang="es" sz="2400">
                <a:solidFill>
                  <a:srgbClr val="000000"/>
                </a:solidFill>
              </a:rPr>
              <a:t> </a:t>
            </a:r>
            <a:endParaRPr sz="2400">
              <a:solidFill>
                <a:srgbClr val="000000"/>
              </a:solidFill>
            </a:endParaRPr>
          </a:p>
          <a:p>
            <a:pPr marL="685800" marR="0" lvl="1" indent="-228600" algn="l" rtl="0">
              <a:lnSpc>
                <a:spcPct val="80000"/>
              </a:lnSpc>
              <a:spcBef>
                <a:spcPts val="500"/>
              </a:spcBef>
              <a:spcAft>
                <a:spcPts val="0"/>
              </a:spcAft>
              <a:buClr>
                <a:srgbClr val="000000"/>
              </a:buClr>
              <a:buSzPts val="2400"/>
              <a:buChar char="•"/>
            </a:pPr>
            <a:r>
              <a:rPr lang="es">
                <a:solidFill>
                  <a:srgbClr val="000000"/>
                </a:solidFill>
              </a:rPr>
              <a:t>Does</a:t>
            </a:r>
            <a:r>
              <a:rPr lang="es" sz="2400">
                <a:solidFill>
                  <a:srgbClr val="000000"/>
                </a:solidFill>
              </a:rPr>
              <a:t> not accept full rent payment within 10</a:t>
            </a:r>
            <a:r>
              <a:rPr lang="es">
                <a:solidFill>
                  <a:srgbClr val="000000"/>
                </a:solidFill>
              </a:rPr>
              <a:t>-</a:t>
            </a:r>
            <a:r>
              <a:rPr lang="es" sz="2400">
                <a:solidFill>
                  <a:srgbClr val="000000"/>
                </a:solidFill>
              </a:rPr>
              <a:t>day not</a:t>
            </a:r>
            <a:r>
              <a:rPr lang="es">
                <a:solidFill>
                  <a:srgbClr val="000000"/>
                </a:solidFill>
              </a:rPr>
              <a:t>ice period (</a:t>
            </a:r>
            <a:r>
              <a:rPr lang="es" u="sng">
                <a:solidFill>
                  <a:srgbClr val="000000"/>
                </a:solidFill>
              </a:rPr>
              <a:t>changed to 30 DAYS</a:t>
            </a:r>
            <a:r>
              <a:rPr lang="es">
                <a:solidFill>
                  <a:srgbClr val="000000"/>
                </a:solidFill>
              </a:rPr>
              <a:t> from June 13 - September 9, 2020)</a:t>
            </a:r>
            <a:endParaRPr>
              <a:solidFill>
                <a:srgbClr val="000000"/>
              </a:solidFill>
            </a:endParaRPr>
          </a:p>
          <a:p>
            <a:pPr marL="685800" marR="0" lvl="1" indent="-228600" algn="l" rtl="0">
              <a:lnSpc>
                <a:spcPct val="80000"/>
              </a:lnSpc>
              <a:spcBef>
                <a:spcPts val="500"/>
              </a:spcBef>
              <a:spcAft>
                <a:spcPts val="0"/>
              </a:spcAft>
              <a:buSzPts val="2400"/>
              <a:buChar char="•"/>
            </a:pPr>
            <a:r>
              <a:rPr lang="es"/>
              <a:t>Gave you an eviction complaint</a:t>
            </a:r>
            <a:endParaRPr/>
          </a:p>
          <a:p>
            <a:pPr marL="685800" lvl="1" indent="-228600" algn="l" rtl="0">
              <a:lnSpc>
                <a:spcPct val="80000"/>
              </a:lnSpc>
              <a:spcBef>
                <a:spcPts val="500"/>
              </a:spcBef>
              <a:spcAft>
                <a:spcPts val="0"/>
              </a:spcAft>
              <a:buSzPts val="2400"/>
              <a:buChar char="•"/>
            </a:pPr>
            <a:r>
              <a:rPr lang="es"/>
              <a:t>Threatened or retaliated against you.</a:t>
            </a:r>
            <a:endParaRPr/>
          </a:p>
        </p:txBody>
      </p:sp>
      <p:sp>
        <p:nvSpPr>
          <p:cNvPr id="747" name="Google Shape;747;p55"/>
          <p:cNvSpPr txBox="1">
            <a:spLocks noGrp="1"/>
          </p:cNvSpPr>
          <p:nvPr>
            <p:ph type="body" idx="1"/>
          </p:nvPr>
        </p:nvSpPr>
        <p:spPr>
          <a:xfrm>
            <a:off x="6668225" y="1420275"/>
            <a:ext cx="5368200" cy="5347500"/>
          </a:xfrm>
          <a:prstGeom prst="rect">
            <a:avLst/>
          </a:prstGeom>
          <a:noFill/>
          <a:ln>
            <a:noFill/>
          </a:ln>
        </p:spPr>
        <p:txBody>
          <a:bodyPr spcFirstLastPara="1" wrap="square" lIns="91425" tIns="45700" rIns="91425" bIns="45700" anchor="t" anchorCtr="0">
            <a:noAutofit/>
          </a:bodyPr>
          <a:lstStyle/>
          <a:p>
            <a:pPr marL="228600" lvl="0" indent="-184150" algn="l" rtl="0">
              <a:lnSpc>
                <a:spcPct val="80000"/>
              </a:lnSpc>
              <a:spcBef>
                <a:spcPts val="1000"/>
              </a:spcBef>
              <a:spcAft>
                <a:spcPts val="0"/>
              </a:spcAft>
              <a:buClr>
                <a:srgbClr val="FFA300"/>
              </a:buClr>
              <a:buSzPts val="2100"/>
              <a:buChar char="•"/>
            </a:pPr>
            <a:r>
              <a:rPr lang="es" sz="2100">
                <a:solidFill>
                  <a:srgbClr val="FFA300"/>
                </a:solidFill>
              </a:rPr>
              <a:t>El propietario o gerente del predio:</a:t>
            </a:r>
            <a:endParaRPr sz="2100">
              <a:solidFill>
                <a:srgbClr val="FFA300"/>
              </a:solidFill>
            </a:endParaRPr>
          </a:p>
          <a:p>
            <a:pPr marL="685800" lvl="1" indent="-209550" algn="l" rtl="0">
              <a:lnSpc>
                <a:spcPct val="80000"/>
              </a:lnSpc>
              <a:spcBef>
                <a:spcPts val="1000"/>
              </a:spcBef>
              <a:spcAft>
                <a:spcPts val="0"/>
              </a:spcAft>
              <a:buClr>
                <a:srgbClr val="FFA300"/>
              </a:buClr>
              <a:buSzPts val="2100"/>
              <a:buChar char="•"/>
            </a:pPr>
            <a:r>
              <a:rPr lang="es" sz="2100">
                <a:solidFill>
                  <a:srgbClr val="FFA300"/>
                </a:solidFill>
              </a:rPr>
              <a:t>Le da una notificación subsanar </a:t>
            </a:r>
            <a:r>
              <a:rPr lang="es" sz="2100">
                <a:solidFill>
                  <a:srgbClr val="FF9900"/>
                </a:solidFill>
              </a:rPr>
              <a:t>el incumplimiento de pago</a:t>
            </a:r>
            <a:endParaRPr sz="2100">
              <a:solidFill>
                <a:srgbClr val="FF9900"/>
              </a:solidFill>
            </a:endParaRPr>
          </a:p>
          <a:p>
            <a:pPr marL="685800" lvl="1" indent="-209550" algn="l" rtl="0">
              <a:lnSpc>
                <a:spcPct val="80000"/>
              </a:lnSpc>
              <a:spcBef>
                <a:spcPts val="1000"/>
              </a:spcBef>
              <a:spcAft>
                <a:spcPts val="0"/>
              </a:spcAft>
              <a:buClr>
                <a:srgbClr val="FF9900"/>
              </a:buClr>
              <a:buSzPts val="2100"/>
              <a:buChar char="•"/>
            </a:pPr>
            <a:r>
              <a:rPr lang="es" sz="2100">
                <a:solidFill>
                  <a:srgbClr val="FF9900"/>
                </a:solidFill>
              </a:rPr>
              <a:t>Le cobra cargos por retrasos de pagos del </a:t>
            </a:r>
            <a:r>
              <a:rPr lang="es" sz="2100" u="sng">
                <a:solidFill>
                  <a:srgbClr val="FF9900"/>
                </a:solidFill>
              </a:rPr>
              <a:t>1° de mayo al 13 de junio, 2020.</a:t>
            </a:r>
            <a:endParaRPr sz="2100" u="sng">
              <a:solidFill>
                <a:srgbClr val="FF9900"/>
              </a:solidFill>
            </a:endParaRPr>
          </a:p>
          <a:p>
            <a:pPr marL="685800" lvl="1" indent="-209550" algn="l" rtl="0">
              <a:lnSpc>
                <a:spcPct val="80000"/>
              </a:lnSpc>
              <a:spcBef>
                <a:spcPts val="500"/>
              </a:spcBef>
              <a:spcAft>
                <a:spcPts val="0"/>
              </a:spcAft>
              <a:buClr>
                <a:srgbClr val="FF9900"/>
              </a:buClr>
              <a:buSzPts val="2100"/>
              <a:buChar char="•"/>
            </a:pPr>
            <a:r>
              <a:rPr lang="es" sz="2100">
                <a:solidFill>
                  <a:srgbClr val="FF9900"/>
                </a:solidFill>
              </a:rPr>
              <a:t>no le acepta el pago del alquiler dentro del periodo de notificación por falta de pago; el periodo es 10 días del </a:t>
            </a:r>
            <a:r>
              <a:rPr lang="es" sz="2100" u="sng">
                <a:solidFill>
                  <a:srgbClr val="FF9900"/>
                </a:solidFill>
              </a:rPr>
              <a:t>1° de mayo al 13 de junio, 2020, y 30 días del 13 de junio al 9 de septiembre</a:t>
            </a:r>
            <a:endParaRPr sz="2100">
              <a:solidFill>
                <a:srgbClr val="FF9900"/>
              </a:solidFill>
            </a:endParaRPr>
          </a:p>
          <a:p>
            <a:pPr marL="685800" lvl="1" indent="-209550" algn="l" rtl="0">
              <a:lnSpc>
                <a:spcPct val="80000"/>
              </a:lnSpc>
              <a:spcBef>
                <a:spcPts val="500"/>
              </a:spcBef>
              <a:spcAft>
                <a:spcPts val="0"/>
              </a:spcAft>
              <a:buClr>
                <a:srgbClr val="FFA300"/>
              </a:buClr>
              <a:buSzPts val="2100"/>
              <a:buChar char="•"/>
            </a:pPr>
            <a:r>
              <a:rPr lang="es" sz="2100">
                <a:solidFill>
                  <a:srgbClr val="FF9900"/>
                </a:solidFill>
              </a:rPr>
              <a:t>Le da una notificació</a:t>
            </a:r>
            <a:r>
              <a:rPr lang="es" sz="2100">
                <a:solidFill>
                  <a:srgbClr val="FFA300"/>
                </a:solidFill>
              </a:rPr>
              <a:t>n de desalojo</a:t>
            </a:r>
            <a:endParaRPr sz="2100">
              <a:solidFill>
                <a:srgbClr val="FFA300"/>
              </a:solidFill>
            </a:endParaRPr>
          </a:p>
          <a:p>
            <a:pPr marL="685800" lvl="1" indent="-209550" algn="l" rtl="0">
              <a:lnSpc>
                <a:spcPct val="80000"/>
              </a:lnSpc>
              <a:spcBef>
                <a:spcPts val="500"/>
              </a:spcBef>
              <a:spcAft>
                <a:spcPts val="0"/>
              </a:spcAft>
              <a:buClr>
                <a:srgbClr val="FFA300"/>
              </a:buClr>
              <a:buSzPts val="2100"/>
              <a:buChar char="•"/>
            </a:pPr>
            <a:r>
              <a:rPr lang="es" sz="2100">
                <a:solidFill>
                  <a:srgbClr val="FFA300"/>
                </a:solidFill>
              </a:rPr>
              <a:t>Le amenaza o toma represalias en su contra</a:t>
            </a:r>
            <a:endParaRPr sz="2100">
              <a:solidFill>
                <a:srgbClr val="FFA300"/>
              </a:solidFill>
            </a:endParaRPr>
          </a:p>
        </p:txBody>
      </p:sp>
      <p:sp>
        <p:nvSpPr>
          <p:cNvPr id="748" name="Google Shape;748;p55"/>
          <p:cNvSpPr txBox="1">
            <a:spLocks noGrp="1"/>
          </p:cNvSpPr>
          <p:nvPr>
            <p:ph type="title"/>
          </p:nvPr>
        </p:nvSpPr>
        <p:spPr>
          <a:xfrm>
            <a:off x="6887675" y="167725"/>
            <a:ext cx="4872300" cy="125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2500">
                <a:latin typeface="Barlow Condensed"/>
                <a:ea typeface="Barlow Condensed"/>
                <a:cs typeface="Barlow Condensed"/>
                <a:sym typeface="Barlow Condensed"/>
              </a:rPr>
              <a:t>¿En Qué Situación Debe Usted Contactar al Proyecto CPLP?, Continuación </a:t>
            </a:r>
            <a:endParaRPr sz="2500">
              <a:latin typeface="Barlow Condensed"/>
              <a:ea typeface="Barlow Condensed"/>
              <a:cs typeface="Barlow Condensed"/>
              <a:sym typeface="Barlow Condense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56"/>
          <p:cNvSpPr txBox="1">
            <a:spLocks noGrp="1"/>
          </p:cNvSpPr>
          <p:nvPr>
            <p:ph type="title"/>
          </p:nvPr>
        </p:nvSpPr>
        <p:spPr>
          <a:xfrm>
            <a:off x="1520225" y="54075"/>
            <a:ext cx="5101500" cy="127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Why Lawyers Need You</a:t>
            </a:r>
            <a:endParaRPr sz="4000"/>
          </a:p>
        </p:txBody>
      </p:sp>
      <p:sp>
        <p:nvSpPr>
          <p:cNvPr id="754" name="Google Shape;754;p56"/>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755" name="Google Shape;755;p56"/>
          <p:cNvSpPr txBox="1">
            <a:spLocks noGrp="1"/>
          </p:cNvSpPr>
          <p:nvPr>
            <p:ph type="body" idx="1"/>
          </p:nvPr>
        </p:nvSpPr>
        <p:spPr>
          <a:xfrm>
            <a:off x="1583100" y="1324375"/>
            <a:ext cx="5194500" cy="55206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1000"/>
              </a:spcBef>
              <a:spcAft>
                <a:spcPts val="0"/>
              </a:spcAft>
              <a:buSzPts val="2800"/>
              <a:buChar char="•"/>
            </a:pPr>
            <a:r>
              <a:rPr lang="es"/>
              <a:t>Lawyers need good laws to win in court.</a:t>
            </a:r>
            <a:endParaRPr/>
          </a:p>
          <a:p>
            <a:pPr marL="228600" lvl="0" indent="-228600" algn="l" rtl="0">
              <a:lnSpc>
                <a:spcPct val="80000"/>
              </a:lnSpc>
              <a:spcBef>
                <a:spcPts val="1000"/>
              </a:spcBef>
              <a:spcAft>
                <a:spcPts val="0"/>
              </a:spcAft>
              <a:buSzPts val="2800"/>
              <a:buChar char="•"/>
            </a:pPr>
            <a:r>
              <a:rPr lang="es"/>
              <a:t>Laws are only created and enforced with lots of help.</a:t>
            </a:r>
            <a:endParaRPr/>
          </a:p>
          <a:p>
            <a:pPr marL="228600" lvl="0" indent="-228600" algn="l" rtl="0">
              <a:lnSpc>
                <a:spcPct val="80000"/>
              </a:lnSpc>
              <a:spcBef>
                <a:spcPts val="1000"/>
              </a:spcBef>
              <a:spcAft>
                <a:spcPts val="0"/>
              </a:spcAft>
              <a:buSzPts val="2800"/>
              <a:buChar char="•"/>
            </a:pPr>
            <a:r>
              <a:rPr lang="es"/>
              <a:t>Starts with your civil engagement to:</a:t>
            </a:r>
            <a:endParaRPr/>
          </a:p>
          <a:p>
            <a:pPr marL="685800" lvl="1" indent="-228600" algn="l" rtl="0">
              <a:lnSpc>
                <a:spcPct val="80000"/>
              </a:lnSpc>
              <a:spcBef>
                <a:spcPts val="500"/>
              </a:spcBef>
              <a:spcAft>
                <a:spcPts val="0"/>
              </a:spcAft>
              <a:buSzPts val="2400"/>
              <a:buChar char="•"/>
            </a:pPr>
            <a:r>
              <a:rPr lang="es"/>
              <a:t>Join organizations like 9to5 and CoCoMHO to support new protective laws</a:t>
            </a:r>
            <a:endParaRPr/>
          </a:p>
          <a:p>
            <a:pPr marL="685800" lvl="1" indent="-228600" algn="l" rtl="0">
              <a:lnSpc>
                <a:spcPct val="80000"/>
              </a:lnSpc>
              <a:spcBef>
                <a:spcPts val="500"/>
              </a:spcBef>
              <a:spcAft>
                <a:spcPts val="0"/>
              </a:spcAft>
              <a:buSzPts val="2400"/>
              <a:buChar char="•"/>
            </a:pPr>
            <a:r>
              <a:rPr lang="es"/>
              <a:t>Elect supportive politicians </a:t>
            </a:r>
            <a:endParaRPr/>
          </a:p>
          <a:p>
            <a:pPr marL="685800" lvl="1" indent="-228600" algn="l" rtl="0">
              <a:lnSpc>
                <a:spcPct val="80000"/>
              </a:lnSpc>
              <a:spcBef>
                <a:spcPts val="500"/>
              </a:spcBef>
              <a:spcAft>
                <a:spcPts val="0"/>
              </a:spcAft>
              <a:buSzPts val="2400"/>
              <a:buChar char="•"/>
            </a:pPr>
            <a:endParaRPr/>
          </a:p>
        </p:txBody>
      </p:sp>
      <p:sp>
        <p:nvSpPr>
          <p:cNvPr id="756" name="Google Shape;756;p56"/>
          <p:cNvSpPr txBox="1">
            <a:spLocks noGrp="1"/>
          </p:cNvSpPr>
          <p:nvPr>
            <p:ph type="body" idx="1"/>
          </p:nvPr>
        </p:nvSpPr>
        <p:spPr>
          <a:xfrm>
            <a:off x="6934775" y="1437925"/>
            <a:ext cx="4672800" cy="5329800"/>
          </a:xfrm>
          <a:prstGeom prst="rect">
            <a:avLst/>
          </a:prstGeom>
          <a:noFill/>
          <a:ln>
            <a:noFill/>
          </a:ln>
        </p:spPr>
        <p:txBody>
          <a:bodyPr spcFirstLastPara="1" wrap="square" lIns="91425" tIns="45700" rIns="91425" bIns="45700" anchor="t" anchorCtr="0">
            <a:noAutofit/>
          </a:bodyPr>
          <a:lstStyle/>
          <a:p>
            <a:pPr marL="228600" lvl="0" indent="-190500" algn="l" rtl="0">
              <a:lnSpc>
                <a:spcPct val="80000"/>
              </a:lnSpc>
              <a:spcBef>
                <a:spcPts val="1000"/>
              </a:spcBef>
              <a:spcAft>
                <a:spcPts val="0"/>
              </a:spcAft>
              <a:buClr>
                <a:srgbClr val="FFA300"/>
              </a:buClr>
              <a:buSzPts val="2200"/>
              <a:buChar char="•"/>
            </a:pPr>
            <a:r>
              <a:rPr lang="es" sz="2200">
                <a:solidFill>
                  <a:srgbClr val="FFA300"/>
                </a:solidFill>
              </a:rPr>
              <a:t>Los abogados necesitan buenas leyes para ganar en los tribunales.</a:t>
            </a:r>
            <a:endParaRPr sz="2200">
              <a:solidFill>
                <a:srgbClr val="FFA300"/>
              </a:solidFill>
            </a:endParaRPr>
          </a:p>
          <a:p>
            <a:pPr marL="228600" lvl="0" indent="-190500" algn="l" rtl="0">
              <a:lnSpc>
                <a:spcPct val="80000"/>
              </a:lnSpc>
              <a:spcBef>
                <a:spcPts val="1000"/>
              </a:spcBef>
              <a:spcAft>
                <a:spcPts val="0"/>
              </a:spcAft>
              <a:buClr>
                <a:srgbClr val="FFA300"/>
              </a:buClr>
              <a:buSzPts val="2200"/>
              <a:buChar char="•"/>
            </a:pPr>
            <a:r>
              <a:rPr lang="es" sz="2200">
                <a:solidFill>
                  <a:srgbClr val="FFA300"/>
                </a:solidFill>
              </a:rPr>
              <a:t>Las leyes son únicamente formadas y aplicadas con la ayuda de muchas partes interesadas.</a:t>
            </a:r>
            <a:endParaRPr sz="2200">
              <a:solidFill>
                <a:srgbClr val="FFA300"/>
              </a:solidFill>
            </a:endParaRPr>
          </a:p>
          <a:p>
            <a:pPr marL="228600" lvl="0" indent="-190500" algn="l" rtl="0">
              <a:lnSpc>
                <a:spcPct val="80000"/>
              </a:lnSpc>
              <a:spcBef>
                <a:spcPts val="1000"/>
              </a:spcBef>
              <a:spcAft>
                <a:spcPts val="0"/>
              </a:spcAft>
              <a:buClr>
                <a:srgbClr val="FFA300"/>
              </a:buClr>
              <a:buSzPts val="2200"/>
              <a:buChar char="•"/>
            </a:pPr>
            <a:r>
              <a:rPr lang="es" sz="2200">
                <a:solidFill>
                  <a:srgbClr val="FFA300"/>
                </a:solidFill>
              </a:rPr>
              <a:t>Este proceso comienza con el involucramiento civil de cada persona:</a:t>
            </a:r>
            <a:endParaRPr sz="2200">
              <a:solidFill>
                <a:srgbClr val="FFA300"/>
              </a:solidFill>
            </a:endParaRPr>
          </a:p>
          <a:p>
            <a:pPr marL="685800" lvl="1" indent="-203200" algn="l" rtl="0">
              <a:lnSpc>
                <a:spcPct val="80000"/>
              </a:lnSpc>
              <a:spcBef>
                <a:spcPts val="500"/>
              </a:spcBef>
              <a:spcAft>
                <a:spcPts val="0"/>
              </a:spcAft>
              <a:buClr>
                <a:srgbClr val="FFA300"/>
              </a:buClr>
              <a:buSzPts val="2000"/>
              <a:buChar char="•"/>
            </a:pPr>
            <a:r>
              <a:rPr lang="es" sz="2000">
                <a:solidFill>
                  <a:srgbClr val="FFA300"/>
                </a:solidFill>
              </a:rPr>
              <a:t>Únase como miembro a organizaciones como 9to5 y CoCoMHO para apoyar nuevas leyes de protección</a:t>
            </a:r>
            <a:endParaRPr sz="2000">
              <a:solidFill>
                <a:srgbClr val="FFA300"/>
              </a:solidFill>
            </a:endParaRPr>
          </a:p>
          <a:p>
            <a:pPr marL="685800" lvl="1" indent="-203200" algn="l" rtl="0">
              <a:lnSpc>
                <a:spcPct val="80000"/>
              </a:lnSpc>
              <a:spcBef>
                <a:spcPts val="500"/>
              </a:spcBef>
              <a:spcAft>
                <a:spcPts val="0"/>
              </a:spcAft>
              <a:buClr>
                <a:srgbClr val="FFA300"/>
              </a:buClr>
              <a:buSzPts val="2000"/>
              <a:buChar char="•"/>
            </a:pPr>
            <a:r>
              <a:rPr lang="es" sz="2000">
                <a:solidFill>
                  <a:srgbClr val="FFA300"/>
                </a:solidFill>
              </a:rPr>
              <a:t>Elija políticos que apoyen dichas leyes </a:t>
            </a:r>
            <a:endParaRPr sz="2000">
              <a:solidFill>
                <a:srgbClr val="FFA300"/>
              </a:solidFill>
            </a:endParaRPr>
          </a:p>
        </p:txBody>
      </p:sp>
      <p:sp>
        <p:nvSpPr>
          <p:cNvPr id="757" name="Google Shape;757;p56"/>
          <p:cNvSpPr txBox="1">
            <a:spLocks noGrp="1"/>
          </p:cNvSpPr>
          <p:nvPr>
            <p:ph type="title"/>
          </p:nvPr>
        </p:nvSpPr>
        <p:spPr>
          <a:xfrm>
            <a:off x="7239575" y="167725"/>
            <a:ext cx="4672800" cy="127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3400">
                <a:latin typeface="Barlow Condensed"/>
                <a:ea typeface="Barlow Condensed"/>
                <a:cs typeface="Barlow Condensed"/>
                <a:sym typeface="Barlow Condensed"/>
              </a:rPr>
              <a:t>¿Por Qué Necesitan los Licenciados de Su Ayuda?</a:t>
            </a:r>
            <a:endParaRPr sz="3400">
              <a:latin typeface="Barlow Condensed"/>
              <a:ea typeface="Barlow Condensed"/>
              <a:cs typeface="Barlow Condensed"/>
              <a:sym typeface="Barlow Condensed"/>
            </a:endParaRPr>
          </a:p>
        </p:txBody>
      </p:sp>
      <p:pic>
        <p:nvPicPr>
          <p:cNvPr id="758" name="Google Shape;758;p5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46899" y="5210001"/>
            <a:ext cx="1399025" cy="1391175"/>
          </a:xfrm>
          <a:prstGeom prst="rect">
            <a:avLst/>
          </a:prstGeom>
          <a:noFill/>
          <a:ln>
            <a:noFill/>
          </a:ln>
        </p:spPr>
      </p:pic>
      <p:pic>
        <p:nvPicPr>
          <p:cNvPr id="759" name="Google Shape;759;p5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48700" y="5233388"/>
            <a:ext cx="2151000" cy="13443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57"/>
          <p:cNvSpPr txBox="1">
            <a:spLocks noGrp="1"/>
          </p:cNvSpPr>
          <p:nvPr>
            <p:ph type="title"/>
          </p:nvPr>
        </p:nvSpPr>
        <p:spPr>
          <a:xfrm>
            <a:off x="1520225" y="54075"/>
            <a:ext cx="5101500" cy="2097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Why Lawyers Need You</a:t>
            </a:r>
            <a:endParaRPr sz="4000"/>
          </a:p>
        </p:txBody>
      </p:sp>
      <p:sp>
        <p:nvSpPr>
          <p:cNvPr id="765" name="Google Shape;765;p57"/>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766" name="Google Shape;766;p57"/>
          <p:cNvSpPr txBox="1">
            <a:spLocks noGrp="1"/>
          </p:cNvSpPr>
          <p:nvPr>
            <p:ph type="body" idx="1"/>
          </p:nvPr>
        </p:nvSpPr>
        <p:spPr>
          <a:xfrm>
            <a:off x="1583100" y="2152100"/>
            <a:ext cx="5194500" cy="46929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1000"/>
              </a:spcBef>
              <a:spcAft>
                <a:spcPts val="0"/>
              </a:spcAft>
              <a:buSzPts val="2800"/>
              <a:buChar char="•"/>
            </a:pPr>
            <a:r>
              <a:rPr lang="es"/>
              <a:t>Lawyers use protective laws to advocate for your rights.</a:t>
            </a:r>
            <a:endParaRPr/>
          </a:p>
          <a:p>
            <a:pPr marL="228600" lvl="0" indent="-228600" algn="l" rtl="0">
              <a:lnSpc>
                <a:spcPct val="80000"/>
              </a:lnSpc>
              <a:spcBef>
                <a:spcPts val="1000"/>
              </a:spcBef>
              <a:spcAft>
                <a:spcPts val="0"/>
              </a:spcAft>
              <a:buSzPts val="2800"/>
              <a:buChar char="•"/>
            </a:pPr>
            <a:r>
              <a:rPr lang="es"/>
              <a:t>Tenant victories create case law to protect others.</a:t>
            </a:r>
            <a:endParaRPr/>
          </a:p>
        </p:txBody>
      </p:sp>
      <p:sp>
        <p:nvSpPr>
          <p:cNvPr id="767" name="Google Shape;767;p57"/>
          <p:cNvSpPr txBox="1">
            <a:spLocks noGrp="1"/>
          </p:cNvSpPr>
          <p:nvPr>
            <p:ph type="body" idx="1"/>
          </p:nvPr>
        </p:nvSpPr>
        <p:spPr>
          <a:xfrm>
            <a:off x="6934775" y="2152100"/>
            <a:ext cx="4672800" cy="4615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1000"/>
              </a:spcBef>
              <a:spcAft>
                <a:spcPts val="0"/>
              </a:spcAft>
              <a:buClr>
                <a:srgbClr val="FFA300"/>
              </a:buClr>
              <a:buSzPts val="2800"/>
              <a:buChar char="•"/>
            </a:pPr>
            <a:r>
              <a:rPr lang="es">
                <a:solidFill>
                  <a:srgbClr val="FFA300"/>
                </a:solidFill>
              </a:rPr>
              <a:t>Los abogados usan leyes protectivas para para abogar por sus derechos.</a:t>
            </a:r>
            <a:endParaRPr>
              <a:solidFill>
                <a:srgbClr val="FFA300"/>
              </a:solidFill>
            </a:endParaRPr>
          </a:p>
          <a:p>
            <a:pPr marL="228600" lvl="0" indent="-228600" algn="l" rtl="0">
              <a:lnSpc>
                <a:spcPct val="80000"/>
              </a:lnSpc>
              <a:spcBef>
                <a:spcPts val="1000"/>
              </a:spcBef>
              <a:spcAft>
                <a:spcPts val="0"/>
              </a:spcAft>
              <a:buClr>
                <a:srgbClr val="FFA300"/>
              </a:buClr>
              <a:buSzPts val="2800"/>
              <a:buChar char="•"/>
            </a:pPr>
            <a:r>
              <a:rPr lang="es">
                <a:solidFill>
                  <a:srgbClr val="FFA300"/>
                </a:solidFill>
              </a:rPr>
              <a:t>Las victorias de los inquilinos crean jurisprudencia para proteger a otros</a:t>
            </a:r>
            <a:endParaRPr>
              <a:solidFill>
                <a:srgbClr val="FFA300"/>
              </a:solidFill>
            </a:endParaRPr>
          </a:p>
        </p:txBody>
      </p:sp>
      <p:sp>
        <p:nvSpPr>
          <p:cNvPr id="768" name="Google Shape;768;p57"/>
          <p:cNvSpPr txBox="1">
            <a:spLocks noGrp="1"/>
          </p:cNvSpPr>
          <p:nvPr>
            <p:ph type="title"/>
          </p:nvPr>
        </p:nvSpPr>
        <p:spPr>
          <a:xfrm>
            <a:off x="6934775" y="167725"/>
            <a:ext cx="4672800" cy="2042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4000">
                <a:latin typeface="Barlow Condensed"/>
                <a:ea typeface="Barlow Condensed"/>
                <a:cs typeface="Barlow Condensed"/>
                <a:sym typeface="Barlow Condensed"/>
              </a:rPr>
              <a:t>¿Por Qué Necesitan los Licenciados de Su Ayuda?</a:t>
            </a:r>
            <a:endParaRPr sz="4000">
              <a:latin typeface="Barlow Condensed"/>
              <a:ea typeface="Barlow Condensed"/>
              <a:cs typeface="Barlow Condensed"/>
              <a:sym typeface="Barlow Condense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58"/>
          <p:cNvSpPr txBox="1">
            <a:spLocks noGrp="1"/>
          </p:cNvSpPr>
          <p:nvPr>
            <p:ph type="title"/>
          </p:nvPr>
        </p:nvSpPr>
        <p:spPr>
          <a:xfrm>
            <a:off x="1520225" y="54075"/>
            <a:ext cx="5101500" cy="1661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Civic Engagement Resources</a:t>
            </a:r>
            <a:endParaRPr sz="4000"/>
          </a:p>
        </p:txBody>
      </p:sp>
      <p:sp>
        <p:nvSpPr>
          <p:cNvPr id="774" name="Google Shape;774;p58"/>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775" name="Google Shape;775;p58"/>
          <p:cNvSpPr txBox="1">
            <a:spLocks noGrp="1"/>
          </p:cNvSpPr>
          <p:nvPr>
            <p:ph type="body" idx="1"/>
          </p:nvPr>
        </p:nvSpPr>
        <p:spPr>
          <a:xfrm>
            <a:off x="1583100" y="1466350"/>
            <a:ext cx="5194500" cy="4942200"/>
          </a:xfrm>
          <a:prstGeom prst="rect">
            <a:avLst/>
          </a:prstGeom>
          <a:noFill/>
          <a:ln>
            <a:noFill/>
          </a:ln>
        </p:spPr>
        <p:txBody>
          <a:bodyPr spcFirstLastPara="1" wrap="square" lIns="91425" tIns="45700" rIns="91425" bIns="45700" anchor="t" anchorCtr="0">
            <a:noAutofit/>
          </a:bodyPr>
          <a:lstStyle/>
          <a:p>
            <a:pPr marL="228600" lvl="0" indent="-215900" algn="l" rtl="0">
              <a:lnSpc>
                <a:spcPct val="80000"/>
              </a:lnSpc>
              <a:spcBef>
                <a:spcPts val="1000"/>
              </a:spcBef>
              <a:spcAft>
                <a:spcPts val="0"/>
              </a:spcAft>
              <a:buSzPts val="2600"/>
              <a:buChar char="•"/>
            </a:pPr>
            <a:r>
              <a:rPr lang="es" sz="2600"/>
              <a:t>Come to 9to5 Colorado’s Civil Engagement training on: </a:t>
            </a:r>
            <a:r>
              <a:rPr lang="es" sz="2600" b="1"/>
              <a:t>September 24 at 6 pm</a:t>
            </a:r>
            <a:endParaRPr sz="2600" b="1">
              <a:solidFill>
                <a:srgbClr val="FF0000"/>
              </a:solidFill>
            </a:endParaRPr>
          </a:p>
          <a:p>
            <a:pPr marL="228600" lvl="0" indent="-215900" algn="l" rtl="0">
              <a:lnSpc>
                <a:spcPct val="80000"/>
              </a:lnSpc>
              <a:spcBef>
                <a:spcPts val="1000"/>
              </a:spcBef>
              <a:spcAft>
                <a:spcPts val="0"/>
              </a:spcAft>
              <a:buClr>
                <a:srgbClr val="000000"/>
              </a:buClr>
              <a:buSzPts val="2600"/>
              <a:buChar char="•"/>
            </a:pPr>
            <a:r>
              <a:rPr lang="es" sz="2600">
                <a:solidFill>
                  <a:srgbClr val="000000"/>
                </a:solidFill>
              </a:rPr>
              <a:t>Shape your future! </a:t>
            </a:r>
            <a:endParaRPr sz="2600">
              <a:solidFill>
                <a:srgbClr val="000000"/>
              </a:solidFill>
            </a:endParaRPr>
          </a:p>
          <a:p>
            <a:pPr marL="228600" lvl="0" indent="0" algn="l" rtl="0">
              <a:lnSpc>
                <a:spcPct val="80000"/>
              </a:lnSpc>
              <a:spcBef>
                <a:spcPts val="1000"/>
              </a:spcBef>
              <a:spcAft>
                <a:spcPts val="0"/>
              </a:spcAft>
              <a:buSzPts val="2800"/>
              <a:buNone/>
            </a:pPr>
            <a:r>
              <a:rPr lang="es" sz="2600" u="sng">
                <a:solidFill>
                  <a:schemeClr val="hlink"/>
                </a:solidFill>
                <a:latin typeface="Arial"/>
                <a:ea typeface="Arial"/>
                <a:cs typeface="Arial"/>
                <a:sym typeface="Arial"/>
                <a:hlinkClick r:id="rId3"/>
              </a:rPr>
              <a:t>Take the 2020 Census | US Census Bureau</a:t>
            </a:r>
            <a:endParaRPr sz="2600"/>
          </a:p>
          <a:p>
            <a:pPr marL="228600" lvl="0" indent="-215900" algn="l" rtl="0">
              <a:lnSpc>
                <a:spcPct val="80000"/>
              </a:lnSpc>
              <a:spcBef>
                <a:spcPts val="1000"/>
              </a:spcBef>
              <a:spcAft>
                <a:spcPts val="0"/>
              </a:spcAft>
              <a:buSzPts val="2600"/>
              <a:buChar char="•"/>
            </a:pPr>
            <a:r>
              <a:rPr lang="es" sz="2600"/>
              <a:t>Tell everyone you know who is eligible to vote this November!</a:t>
            </a:r>
            <a:endParaRPr sz="2600"/>
          </a:p>
          <a:p>
            <a:pPr marL="228600" lvl="0" indent="-215900" algn="l" rtl="0">
              <a:lnSpc>
                <a:spcPct val="80000"/>
              </a:lnSpc>
              <a:spcBef>
                <a:spcPts val="1000"/>
              </a:spcBef>
              <a:spcAft>
                <a:spcPts val="0"/>
              </a:spcAft>
              <a:buSzPts val="2600"/>
              <a:buChar char="•"/>
            </a:pPr>
            <a:r>
              <a:rPr lang="es" sz="2600"/>
              <a:t>Contact CPLP if you don’t know if you are eligible to vote or what ID is needed. </a:t>
            </a:r>
            <a:endParaRPr sz="2600"/>
          </a:p>
        </p:txBody>
      </p:sp>
      <p:sp>
        <p:nvSpPr>
          <p:cNvPr id="776" name="Google Shape;776;p58"/>
          <p:cNvSpPr txBox="1">
            <a:spLocks noGrp="1"/>
          </p:cNvSpPr>
          <p:nvPr>
            <p:ph type="body" idx="1"/>
          </p:nvPr>
        </p:nvSpPr>
        <p:spPr>
          <a:xfrm>
            <a:off x="6934775" y="1466350"/>
            <a:ext cx="4672800" cy="4615500"/>
          </a:xfrm>
          <a:prstGeom prst="rect">
            <a:avLst/>
          </a:prstGeom>
          <a:noFill/>
          <a:ln>
            <a:noFill/>
          </a:ln>
        </p:spPr>
        <p:txBody>
          <a:bodyPr spcFirstLastPara="1" wrap="square" lIns="91425" tIns="45700" rIns="91425" bIns="45700" anchor="t" anchorCtr="0">
            <a:noAutofit/>
          </a:bodyPr>
          <a:lstStyle/>
          <a:p>
            <a:pPr marL="228600" lvl="0" indent="-190500" algn="l" rtl="0">
              <a:lnSpc>
                <a:spcPct val="80000"/>
              </a:lnSpc>
              <a:spcBef>
                <a:spcPts val="1000"/>
              </a:spcBef>
              <a:spcAft>
                <a:spcPts val="0"/>
              </a:spcAft>
              <a:buClr>
                <a:srgbClr val="FFA300"/>
              </a:buClr>
              <a:buSzPts val="2200"/>
              <a:buChar char="•"/>
            </a:pPr>
            <a:r>
              <a:rPr lang="es" sz="2200">
                <a:solidFill>
                  <a:srgbClr val="FFA300"/>
                </a:solidFill>
              </a:rPr>
              <a:t>¡Asista al entrenamiento de participación cívica de   9to5 Colorado, el </a:t>
            </a:r>
            <a:r>
              <a:rPr lang="es" sz="2200" b="1">
                <a:solidFill>
                  <a:srgbClr val="FFA300"/>
                </a:solidFill>
              </a:rPr>
              <a:t>24 de septiembre a las 6 pm!</a:t>
            </a:r>
            <a:endParaRPr sz="2200" b="1">
              <a:solidFill>
                <a:srgbClr val="FFA300"/>
              </a:solidFill>
            </a:endParaRPr>
          </a:p>
          <a:p>
            <a:pPr marL="228600" lvl="0" indent="-190500" algn="l" rtl="0">
              <a:lnSpc>
                <a:spcPct val="80000"/>
              </a:lnSpc>
              <a:spcBef>
                <a:spcPts val="1000"/>
              </a:spcBef>
              <a:spcAft>
                <a:spcPts val="0"/>
              </a:spcAft>
              <a:buClr>
                <a:srgbClr val="FF0000"/>
              </a:buClr>
              <a:buSzPts val="2200"/>
              <a:buChar char="•"/>
            </a:pPr>
            <a:r>
              <a:rPr lang="es" sz="2200">
                <a:solidFill>
                  <a:srgbClr val="FF0000"/>
                </a:solidFill>
              </a:rPr>
              <a:t>¡Hágase contar! Responda al  Censo en el sitio web del Censo 2020 en</a:t>
            </a:r>
            <a:r>
              <a:rPr lang="es" sz="2200" u="sng">
                <a:solidFill>
                  <a:srgbClr val="FF0000"/>
                </a:solidFill>
              </a:rPr>
              <a:t> </a:t>
            </a:r>
            <a:r>
              <a:rPr lang="es" sz="2200" u="sng">
                <a:solidFill>
                  <a:schemeClr val="hlink"/>
                </a:solidFill>
                <a:hlinkClick r:id="rId4"/>
              </a:rPr>
              <a:t>Español</a:t>
            </a:r>
            <a:endParaRPr sz="2200" u="sng">
              <a:solidFill>
                <a:srgbClr val="FFA300"/>
              </a:solidFill>
            </a:endParaRPr>
          </a:p>
          <a:p>
            <a:pPr marL="228600" lvl="0" indent="-190500" algn="l" rtl="0">
              <a:lnSpc>
                <a:spcPct val="80000"/>
              </a:lnSpc>
              <a:spcBef>
                <a:spcPts val="1000"/>
              </a:spcBef>
              <a:spcAft>
                <a:spcPts val="0"/>
              </a:spcAft>
              <a:buClr>
                <a:srgbClr val="FFA300"/>
              </a:buClr>
              <a:buSzPts val="2200"/>
              <a:buChar char="•"/>
            </a:pPr>
            <a:r>
              <a:rPr lang="es" sz="2200">
                <a:solidFill>
                  <a:srgbClr val="FFA300"/>
                </a:solidFill>
              </a:rPr>
              <a:t>Dígale a todos sus amigos que son elegibles para votar, que voten este noviembre!</a:t>
            </a:r>
            <a:endParaRPr sz="2200">
              <a:solidFill>
                <a:srgbClr val="FFA300"/>
              </a:solidFill>
            </a:endParaRPr>
          </a:p>
          <a:p>
            <a:pPr marL="228600" lvl="0" indent="-190500" algn="l" rtl="0">
              <a:lnSpc>
                <a:spcPct val="80000"/>
              </a:lnSpc>
              <a:spcBef>
                <a:spcPts val="1000"/>
              </a:spcBef>
              <a:spcAft>
                <a:spcPts val="0"/>
              </a:spcAft>
              <a:buClr>
                <a:srgbClr val="FFA300"/>
              </a:buClr>
              <a:buSzPts val="2200"/>
              <a:buChar char="•"/>
            </a:pPr>
            <a:r>
              <a:rPr lang="es" sz="2200">
                <a:solidFill>
                  <a:srgbClr val="FFA300"/>
                </a:solidFill>
              </a:rPr>
              <a:t>Póngase en contacto con el proyecto CPLP si usted no sabe quién es elegible para votar o que tipo de identificación se necesita.</a:t>
            </a:r>
            <a:endParaRPr sz="2200">
              <a:solidFill>
                <a:srgbClr val="FFA300"/>
              </a:solidFill>
            </a:endParaRPr>
          </a:p>
        </p:txBody>
      </p:sp>
      <p:sp>
        <p:nvSpPr>
          <p:cNvPr id="777" name="Google Shape;777;p58"/>
          <p:cNvSpPr txBox="1">
            <a:spLocks noGrp="1"/>
          </p:cNvSpPr>
          <p:nvPr>
            <p:ph type="title"/>
          </p:nvPr>
        </p:nvSpPr>
        <p:spPr>
          <a:xfrm>
            <a:off x="6934775" y="167725"/>
            <a:ext cx="4672800" cy="1437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4000">
                <a:latin typeface="Barlow Condensed"/>
                <a:ea typeface="Barlow Condensed"/>
                <a:cs typeface="Barlow Condensed"/>
                <a:sym typeface="Barlow Condensed"/>
              </a:rPr>
              <a:t>Recursos de Participación Cívica </a:t>
            </a:r>
            <a:endParaRPr sz="4000">
              <a:latin typeface="Barlow Condensed"/>
              <a:ea typeface="Barlow Condensed"/>
              <a:cs typeface="Barlow Condensed"/>
              <a:sym typeface="Barlow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
          <p:cNvSpPr txBox="1">
            <a:spLocks noGrp="1"/>
          </p:cNvSpPr>
          <p:nvPr>
            <p:ph type="title"/>
          </p:nvPr>
        </p:nvSpPr>
        <p:spPr>
          <a:xfrm>
            <a:off x="677334" y="185775"/>
            <a:ext cx="8596800" cy="1320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orbel"/>
              <a:buNone/>
            </a:pPr>
            <a:r>
              <a:rPr lang="es" sz="4000" b="1">
                <a:solidFill>
                  <a:srgbClr val="262262"/>
                </a:solidFill>
              </a:rPr>
              <a:t>National Context: Mobile Homes</a:t>
            </a:r>
            <a:endParaRPr sz="4000" b="1">
              <a:solidFill>
                <a:srgbClr val="262262"/>
              </a:solidFill>
            </a:endParaRPr>
          </a:p>
          <a:p>
            <a:pPr marL="0" marR="0" lvl="0" indent="0" algn="ctr" rtl="0">
              <a:lnSpc>
                <a:spcPct val="100000"/>
              </a:lnSpc>
              <a:spcBef>
                <a:spcPts val="0"/>
              </a:spcBef>
              <a:spcAft>
                <a:spcPts val="0"/>
              </a:spcAft>
              <a:buClr>
                <a:schemeClr val="dk1"/>
              </a:buClr>
              <a:buSzPts val="4000"/>
              <a:buFont typeface="Corbel"/>
              <a:buNone/>
            </a:pPr>
            <a:r>
              <a:rPr lang="es" sz="4000" b="1" i="1">
                <a:solidFill>
                  <a:srgbClr val="F1592A"/>
                </a:solidFill>
              </a:rPr>
              <a:t>Contexto National</a:t>
            </a:r>
            <a:r>
              <a:rPr lang="es" sz="4000" b="1" i="1" u="none" strike="noStrike" cap="none">
                <a:solidFill>
                  <a:srgbClr val="F1592A"/>
                </a:solidFill>
              </a:rPr>
              <a:t>: </a:t>
            </a:r>
            <a:r>
              <a:rPr lang="es" sz="4000" b="1" i="1">
                <a:solidFill>
                  <a:srgbClr val="F1592A"/>
                </a:solidFill>
              </a:rPr>
              <a:t>Casas Moviles </a:t>
            </a:r>
            <a:endParaRPr sz="4000" b="1" i="1" u="none" strike="noStrike" cap="none">
              <a:solidFill>
                <a:srgbClr val="F1592A"/>
              </a:solidFill>
            </a:endParaRPr>
          </a:p>
        </p:txBody>
      </p:sp>
      <p:sp>
        <p:nvSpPr>
          <p:cNvPr id="330" name="Google Shape;330;p6"/>
          <p:cNvSpPr txBox="1">
            <a:spLocks noGrp="1"/>
          </p:cNvSpPr>
          <p:nvPr>
            <p:ph type="body" idx="1"/>
          </p:nvPr>
        </p:nvSpPr>
        <p:spPr>
          <a:xfrm>
            <a:off x="6747700" y="2295075"/>
            <a:ext cx="3526500" cy="3911100"/>
          </a:xfrm>
          <a:prstGeom prst="rect">
            <a:avLst/>
          </a:prstGeom>
          <a:noFill/>
          <a:ln>
            <a:noFill/>
          </a:ln>
        </p:spPr>
        <p:txBody>
          <a:bodyPr spcFirstLastPara="1" wrap="square" lIns="91425" tIns="45700" rIns="91425" bIns="45700" anchor="t" anchorCtr="0">
            <a:noAutofit/>
          </a:bodyPr>
          <a:lstStyle/>
          <a:p>
            <a:pPr marL="285750" lvl="0" indent="-204470" algn="l" rtl="0">
              <a:lnSpc>
                <a:spcPct val="80000"/>
              </a:lnSpc>
              <a:spcBef>
                <a:spcPts val="0"/>
              </a:spcBef>
              <a:spcAft>
                <a:spcPts val="0"/>
              </a:spcAft>
              <a:buClr>
                <a:srgbClr val="FF5B38"/>
              </a:buClr>
              <a:buSzPts val="2200"/>
              <a:buFont typeface="Trebuchet MS"/>
              <a:buChar char="●"/>
            </a:pPr>
            <a:r>
              <a:rPr lang="es" sz="2200" i="1">
                <a:solidFill>
                  <a:srgbClr val="FF5B38"/>
                </a:solidFill>
              </a:rPr>
              <a:t>Aumento de alquileres y tarifas a nivel nacional</a:t>
            </a:r>
            <a:endParaRPr sz="2200" i="1">
              <a:solidFill>
                <a:srgbClr val="FF5B38"/>
              </a:solidFill>
            </a:endParaRPr>
          </a:p>
          <a:p>
            <a:pPr marL="285750" lvl="0" indent="0" algn="l" rtl="0">
              <a:lnSpc>
                <a:spcPct val="80000"/>
              </a:lnSpc>
              <a:spcBef>
                <a:spcPts val="0"/>
              </a:spcBef>
              <a:spcAft>
                <a:spcPts val="0"/>
              </a:spcAft>
              <a:buSzPts val="1500"/>
              <a:buNone/>
            </a:pPr>
            <a:endParaRPr sz="2200" i="1">
              <a:solidFill>
                <a:srgbClr val="FF5B38"/>
              </a:solidFill>
            </a:endParaRPr>
          </a:p>
          <a:p>
            <a:pPr marL="285750" lvl="0" indent="-204470" algn="l" rtl="0">
              <a:lnSpc>
                <a:spcPct val="80000"/>
              </a:lnSpc>
              <a:spcBef>
                <a:spcPts val="0"/>
              </a:spcBef>
              <a:spcAft>
                <a:spcPts val="0"/>
              </a:spcAft>
              <a:buClr>
                <a:srgbClr val="FF5B38"/>
              </a:buClr>
              <a:buSzPts val="2200"/>
              <a:buFont typeface="Trebuchet MS"/>
              <a:buChar char="●"/>
            </a:pPr>
            <a:r>
              <a:rPr lang="es" sz="2200" i="1">
                <a:solidFill>
                  <a:srgbClr val="FF5B38"/>
                </a:solidFill>
              </a:rPr>
              <a:t>Clayton Homes → Warren Buffett</a:t>
            </a:r>
            <a:endParaRPr sz="2200" i="1">
              <a:solidFill>
                <a:srgbClr val="FF5B38"/>
              </a:solidFill>
            </a:endParaRPr>
          </a:p>
          <a:p>
            <a:pPr marL="285750" lvl="0" indent="-204470" algn="l" rtl="0">
              <a:lnSpc>
                <a:spcPct val="80000"/>
              </a:lnSpc>
              <a:spcBef>
                <a:spcPts val="0"/>
              </a:spcBef>
              <a:spcAft>
                <a:spcPts val="0"/>
              </a:spcAft>
              <a:buClr>
                <a:srgbClr val="FF5B38"/>
              </a:buClr>
              <a:buSzPts val="2200"/>
              <a:buFont typeface="Trebuchet MS"/>
              <a:buChar char="●"/>
            </a:pPr>
            <a:r>
              <a:rPr lang="es" sz="2200" i="1">
                <a:solidFill>
                  <a:srgbClr val="FF5B38"/>
                </a:solidFill>
              </a:rPr>
              <a:t>¡Sí! Comunidades</a:t>
            </a:r>
            <a:endParaRPr sz="2200" i="1">
              <a:solidFill>
                <a:srgbClr val="FF5B38"/>
              </a:solidFill>
            </a:endParaRPr>
          </a:p>
          <a:p>
            <a:pPr marL="285750" lvl="0" indent="-204470" algn="l" rtl="0">
              <a:lnSpc>
                <a:spcPct val="80000"/>
              </a:lnSpc>
              <a:spcBef>
                <a:spcPts val="0"/>
              </a:spcBef>
              <a:spcAft>
                <a:spcPts val="0"/>
              </a:spcAft>
              <a:buClr>
                <a:srgbClr val="FF5B38"/>
              </a:buClr>
              <a:buSzPts val="2200"/>
              <a:buFont typeface="Trebuchet MS"/>
              <a:buChar char="●"/>
            </a:pPr>
            <a:r>
              <a:rPr lang="es" sz="2200" i="1">
                <a:solidFill>
                  <a:srgbClr val="FF5B38"/>
                </a:solidFill>
              </a:rPr>
              <a:t>Horizontes de RV</a:t>
            </a:r>
            <a:endParaRPr sz="2200" i="1">
              <a:solidFill>
                <a:srgbClr val="FF5B38"/>
              </a:solidFill>
            </a:endParaRPr>
          </a:p>
          <a:p>
            <a:pPr marL="285750" lvl="0" indent="-204470" algn="l" rtl="0">
              <a:lnSpc>
                <a:spcPct val="80000"/>
              </a:lnSpc>
              <a:spcBef>
                <a:spcPts val="0"/>
              </a:spcBef>
              <a:spcAft>
                <a:spcPts val="0"/>
              </a:spcAft>
              <a:buClr>
                <a:srgbClr val="FF5B38"/>
              </a:buClr>
              <a:buSzPts val="2200"/>
              <a:buFont typeface="Trebuchet MS"/>
              <a:buChar char="●"/>
            </a:pPr>
            <a:r>
              <a:rPr lang="es" sz="2200" i="1">
                <a:solidFill>
                  <a:srgbClr val="FF5B38"/>
                </a:solidFill>
              </a:rPr>
              <a:t>Más de 30,000 sitios de casas en 25 estados</a:t>
            </a:r>
            <a:endParaRPr/>
          </a:p>
          <a:p>
            <a:pPr marL="0" lvl="0" indent="0" algn="l" rtl="0">
              <a:lnSpc>
                <a:spcPct val="100000"/>
              </a:lnSpc>
              <a:spcBef>
                <a:spcPts val="0"/>
              </a:spcBef>
              <a:spcAft>
                <a:spcPts val="0"/>
              </a:spcAft>
              <a:buClr>
                <a:schemeClr val="dk1"/>
              </a:buClr>
              <a:buSzPts val="1100"/>
              <a:buFont typeface="Arial"/>
              <a:buNone/>
            </a:pPr>
            <a:endParaRPr sz="2300"/>
          </a:p>
          <a:p>
            <a:pPr marL="0" lvl="0" indent="0" algn="l" rtl="0">
              <a:lnSpc>
                <a:spcPct val="100000"/>
              </a:lnSpc>
              <a:spcBef>
                <a:spcPts val="0"/>
              </a:spcBef>
              <a:spcAft>
                <a:spcPts val="0"/>
              </a:spcAft>
              <a:buClr>
                <a:schemeClr val="dk1"/>
              </a:buClr>
              <a:buSzPts val="1100"/>
              <a:buFont typeface="Arial"/>
              <a:buNone/>
            </a:pPr>
            <a:r>
              <a:rPr lang="es" sz="2300"/>
              <a:t>Kingsley Management</a:t>
            </a:r>
            <a:endParaRPr sz="2300"/>
          </a:p>
          <a:p>
            <a:pPr marL="0" lvl="0" indent="0" algn="l" rtl="0">
              <a:lnSpc>
                <a:spcPct val="100000"/>
              </a:lnSpc>
              <a:spcBef>
                <a:spcPts val="0"/>
              </a:spcBef>
              <a:spcAft>
                <a:spcPts val="0"/>
              </a:spcAft>
              <a:buClr>
                <a:schemeClr val="dk1"/>
              </a:buClr>
              <a:buSzPts val="1100"/>
              <a:buFont typeface="Arial"/>
              <a:buNone/>
            </a:pPr>
            <a:r>
              <a:rPr lang="es" sz="2300"/>
              <a:t>RV Horizons-  Greenwood Village</a:t>
            </a:r>
            <a:endParaRPr sz="2200" i="1">
              <a:solidFill>
                <a:srgbClr val="FF5B38"/>
              </a:solidFill>
            </a:endParaRPr>
          </a:p>
          <a:p>
            <a:pPr marL="285750" marR="0" lvl="0" indent="0" algn="l" rtl="0">
              <a:lnSpc>
                <a:spcPct val="80000"/>
              </a:lnSpc>
              <a:spcBef>
                <a:spcPts val="0"/>
              </a:spcBef>
              <a:spcAft>
                <a:spcPts val="0"/>
              </a:spcAft>
              <a:buSzPts val="1500"/>
              <a:buNone/>
            </a:pPr>
            <a:endParaRPr sz="2200"/>
          </a:p>
          <a:p>
            <a:pPr marL="285750" marR="0" lvl="0" indent="0" algn="l" rtl="0">
              <a:lnSpc>
                <a:spcPct val="80000"/>
              </a:lnSpc>
              <a:spcBef>
                <a:spcPts val="0"/>
              </a:spcBef>
              <a:spcAft>
                <a:spcPts val="0"/>
              </a:spcAft>
              <a:buSzPts val="1500"/>
              <a:buNone/>
            </a:pPr>
            <a:endParaRPr sz="1679"/>
          </a:p>
          <a:p>
            <a:pPr marL="285750" marR="0" lvl="0" indent="0" algn="l" rtl="0">
              <a:lnSpc>
                <a:spcPct val="80000"/>
              </a:lnSpc>
              <a:spcBef>
                <a:spcPts val="0"/>
              </a:spcBef>
              <a:spcAft>
                <a:spcPts val="0"/>
              </a:spcAft>
              <a:buSzPts val="1500"/>
              <a:buNone/>
            </a:pPr>
            <a:endParaRPr sz="1679"/>
          </a:p>
          <a:p>
            <a:pPr marL="742950" marR="0" lvl="1" indent="-156844" algn="l" rtl="0">
              <a:lnSpc>
                <a:spcPct val="80000"/>
              </a:lnSpc>
              <a:spcBef>
                <a:spcPts val="880"/>
              </a:spcBef>
              <a:spcAft>
                <a:spcPts val="0"/>
              </a:spcAft>
              <a:buClr>
                <a:srgbClr val="1186C3"/>
              </a:buClr>
              <a:buSzPts val="2030"/>
              <a:buFont typeface="Arial"/>
              <a:buNone/>
            </a:pPr>
            <a:endParaRPr sz="1400" i="0" u="none" strike="noStrike" cap="none">
              <a:solidFill>
                <a:schemeClr val="dk1"/>
              </a:solidFill>
            </a:endParaRPr>
          </a:p>
        </p:txBody>
      </p:sp>
      <p:sp>
        <p:nvSpPr>
          <p:cNvPr id="331" name="Google Shape;331;p6"/>
          <p:cNvSpPr txBox="1"/>
          <p:nvPr/>
        </p:nvSpPr>
        <p:spPr>
          <a:xfrm>
            <a:off x="482850" y="1588875"/>
            <a:ext cx="4142100" cy="30963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2200"/>
              <a:buFont typeface="Arial"/>
              <a:buNone/>
            </a:pPr>
            <a:endParaRPr sz="2200" b="0" i="0" u="none" strike="noStrike" cap="none">
              <a:solidFill>
                <a:srgbClr val="3F3F3F"/>
              </a:solidFill>
              <a:latin typeface="Trebuchet MS"/>
              <a:ea typeface="Trebuchet MS"/>
              <a:cs typeface="Trebuchet MS"/>
              <a:sym typeface="Trebuchet MS"/>
            </a:endParaRPr>
          </a:p>
          <a:p>
            <a:pPr marL="285750" marR="0" lvl="0" indent="0" algn="l" rtl="0">
              <a:lnSpc>
                <a:spcPct val="80000"/>
              </a:lnSpc>
              <a:spcBef>
                <a:spcPts val="0"/>
              </a:spcBef>
              <a:spcAft>
                <a:spcPts val="0"/>
              </a:spcAft>
              <a:buClr>
                <a:srgbClr val="000000"/>
              </a:buClr>
              <a:buSzPts val="2200"/>
              <a:buFont typeface="Arial"/>
              <a:buNone/>
            </a:pPr>
            <a:endParaRPr sz="2200" b="0" i="0" u="none" strike="noStrike" cap="none">
              <a:solidFill>
                <a:srgbClr val="3F3F3F"/>
              </a:solidFill>
              <a:latin typeface="Trebuchet MS"/>
              <a:ea typeface="Trebuchet MS"/>
              <a:cs typeface="Trebuchet MS"/>
              <a:sym typeface="Trebuchet MS"/>
            </a:endParaRPr>
          </a:p>
          <a:p>
            <a:pPr marL="285750" marR="0" lvl="0" indent="-204470" algn="l" rtl="0">
              <a:lnSpc>
                <a:spcPct val="80000"/>
              </a:lnSpc>
              <a:spcBef>
                <a:spcPts val="0"/>
              </a:spcBef>
              <a:spcAft>
                <a:spcPts val="0"/>
              </a:spcAft>
              <a:buClr>
                <a:schemeClr val="accent1"/>
              </a:buClr>
              <a:buSzPts val="2200"/>
              <a:buFont typeface="Arial"/>
              <a:buChar char="●"/>
            </a:pPr>
            <a:r>
              <a:rPr lang="es" sz="2200" b="0" i="0" u="none" strike="noStrike" cap="none">
                <a:solidFill>
                  <a:srgbClr val="3F3F3F"/>
                </a:solidFill>
                <a:latin typeface="Trebuchet MS"/>
                <a:ea typeface="Trebuchet MS"/>
                <a:cs typeface="Trebuchet MS"/>
                <a:sym typeface="Trebuchet MS"/>
              </a:rPr>
              <a:t>Rise of rents &amp; fees nationally</a:t>
            </a:r>
            <a:endParaRPr sz="2200" b="0" i="0" u="none" strike="noStrike" cap="none">
              <a:solidFill>
                <a:srgbClr val="3F3F3F"/>
              </a:solidFill>
              <a:latin typeface="Trebuchet MS"/>
              <a:ea typeface="Trebuchet MS"/>
              <a:cs typeface="Trebuchet MS"/>
              <a:sym typeface="Trebuchet MS"/>
            </a:endParaRPr>
          </a:p>
          <a:p>
            <a:pPr marL="285750" marR="0" lvl="0" indent="-204470" algn="l" rtl="0">
              <a:lnSpc>
                <a:spcPct val="80000"/>
              </a:lnSpc>
              <a:spcBef>
                <a:spcPts val="0"/>
              </a:spcBef>
              <a:spcAft>
                <a:spcPts val="0"/>
              </a:spcAft>
              <a:buClr>
                <a:schemeClr val="accent1"/>
              </a:buClr>
              <a:buSzPts val="2200"/>
              <a:buFont typeface="Arial"/>
              <a:buChar char="●"/>
            </a:pPr>
            <a:r>
              <a:rPr lang="es" sz="2200" b="0" i="0" u="none" strike="noStrike" cap="none">
                <a:solidFill>
                  <a:srgbClr val="3F3F3F"/>
                </a:solidFill>
                <a:latin typeface="Trebuchet MS"/>
                <a:ea typeface="Trebuchet MS"/>
                <a:cs typeface="Trebuchet MS"/>
                <a:sym typeface="Trebuchet MS"/>
              </a:rPr>
              <a:t>Clayton Homes→ Warren Buffett</a:t>
            </a:r>
            <a:endParaRPr sz="2200" b="0" i="0" u="none" strike="noStrike" cap="none">
              <a:solidFill>
                <a:srgbClr val="3F3F3F"/>
              </a:solidFill>
              <a:latin typeface="Trebuchet MS"/>
              <a:ea typeface="Trebuchet MS"/>
              <a:cs typeface="Trebuchet MS"/>
              <a:sym typeface="Trebuchet MS"/>
            </a:endParaRPr>
          </a:p>
          <a:p>
            <a:pPr marL="285750" marR="0" lvl="0" indent="-204470" algn="l" rtl="0">
              <a:lnSpc>
                <a:spcPct val="80000"/>
              </a:lnSpc>
              <a:spcBef>
                <a:spcPts val="0"/>
              </a:spcBef>
              <a:spcAft>
                <a:spcPts val="0"/>
              </a:spcAft>
              <a:buClr>
                <a:schemeClr val="accent1"/>
              </a:buClr>
              <a:buSzPts val="2200"/>
              <a:buFont typeface="Arial"/>
              <a:buChar char="●"/>
            </a:pPr>
            <a:r>
              <a:rPr lang="es" sz="2200" b="0" i="0" u="none" strike="noStrike" cap="none">
                <a:solidFill>
                  <a:srgbClr val="3F3F3F"/>
                </a:solidFill>
                <a:latin typeface="Trebuchet MS"/>
                <a:ea typeface="Trebuchet MS"/>
                <a:cs typeface="Trebuchet MS"/>
                <a:sym typeface="Trebuchet MS"/>
              </a:rPr>
              <a:t>Yes! Communities</a:t>
            </a:r>
            <a:endParaRPr sz="2200" b="0" i="0" u="none" strike="noStrike" cap="none">
              <a:solidFill>
                <a:srgbClr val="3F3F3F"/>
              </a:solidFill>
              <a:latin typeface="Trebuchet MS"/>
              <a:ea typeface="Trebuchet MS"/>
              <a:cs typeface="Trebuchet MS"/>
              <a:sym typeface="Trebuchet MS"/>
            </a:endParaRPr>
          </a:p>
          <a:p>
            <a:pPr marL="285750" marR="0" lvl="0" indent="-204470" algn="l" rtl="0">
              <a:lnSpc>
                <a:spcPct val="80000"/>
              </a:lnSpc>
              <a:spcBef>
                <a:spcPts val="0"/>
              </a:spcBef>
              <a:spcAft>
                <a:spcPts val="0"/>
              </a:spcAft>
              <a:buClr>
                <a:schemeClr val="accent1"/>
              </a:buClr>
              <a:buSzPts val="2200"/>
              <a:buFont typeface="Arial"/>
              <a:buChar char="●"/>
            </a:pPr>
            <a:r>
              <a:rPr lang="es" sz="2200" b="0" i="0" u="none" strike="noStrike" cap="none">
                <a:solidFill>
                  <a:srgbClr val="3F3F3F"/>
                </a:solidFill>
                <a:latin typeface="Trebuchet MS"/>
                <a:ea typeface="Trebuchet MS"/>
                <a:cs typeface="Trebuchet MS"/>
                <a:sym typeface="Trebuchet MS"/>
              </a:rPr>
              <a:t>RV Horizons</a:t>
            </a:r>
            <a:endParaRPr sz="2200" b="0" i="0" u="none" strike="noStrike" cap="none">
              <a:solidFill>
                <a:srgbClr val="3F3F3F"/>
              </a:solidFill>
              <a:latin typeface="Trebuchet MS"/>
              <a:ea typeface="Trebuchet MS"/>
              <a:cs typeface="Trebuchet MS"/>
              <a:sym typeface="Trebuchet MS"/>
            </a:endParaRPr>
          </a:p>
          <a:p>
            <a:pPr marL="742950" marR="0" lvl="1" indent="-241300" algn="l" rtl="0">
              <a:lnSpc>
                <a:spcPct val="80000"/>
              </a:lnSpc>
              <a:spcBef>
                <a:spcPts val="0"/>
              </a:spcBef>
              <a:spcAft>
                <a:spcPts val="0"/>
              </a:spcAft>
              <a:buClr>
                <a:srgbClr val="1186C3"/>
              </a:buClr>
              <a:buSzPts val="2200"/>
              <a:buFont typeface="Arial"/>
              <a:buChar char="○"/>
            </a:pPr>
            <a:r>
              <a:rPr lang="es" sz="2200" b="0" i="0" u="none" strike="noStrike" cap="none">
                <a:solidFill>
                  <a:srgbClr val="3F3F3F"/>
                </a:solidFill>
                <a:latin typeface="Trebuchet MS"/>
                <a:ea typeface="Trebuchet MS"/>
                <a:cs typeface="Trebuchet MS"/>
                <a:sym typeface="Trebuchet MS"/>
              </a:rPr>
              <a:t>Over 30,000 home sites in 25 states</a:t>
            </a:r>
            <a:endParaRPr sz="2200" b="0" i="0" u="none" strike="noStrike" cap="none">
              <a:solidFill>
                <a:srgbClr val="262262"/>
              </a:solidFill>
              <a:latin typeface="Trebuchet MS"/>
              <a:ea typeface="Trebuchet MS"/>
              <a:cs typeface="Trebuchet MS"/>
              <a:sym typeface="Trebuchet MS"/>
            </a:endParaRPr>
          </a:p>
        </p:txBody>
      </p:sp>
      <p:pic>
        <p:nvPicPr>
          <p:cNvPr id="332" name="Google Shape;332;p6"/>
          <p:cNvPicPr preferRelativeResize="0"/>
          <p:nvPr/>
        </p:nvPicPr>
        <p:blipFill rotWithShape="1">
          <a:blip r:embed="rId3">
            <a:alphaModFix/>
          </a:blip>
          <a:srcRect/>
          <a:stretch/>
        </p:blipFill>
        <p:spPr>
          <a:xfrm>
            <a:off x="4565200" y="1660838"/>
            <a:ext cx="2114600" cy="2114600"/>
          </a:xfrm>
          <a:prstGeom prst="rect">
            <a:avLst/>
          </a:prstGeom>
          <a:noFill/>
          <a:ln>
            <a:noFill/>
          </a:ln>
        </p:spPr>
      </p:pic>
      <p:pic>
        <p:nvPicPr>
          <p:cNvPr id="333" name="Google Shape;333;p6"/>
          <p:cNvPicPr preferRelativeResize="0"/>
          <p:nvPr/>
        </p:nvPicPr>
        <p:blipFill rotWithShape="1">
          <a:blip r:embed="rId4">
            <a:alphaModFix/>
          </a:blip>
          <a:srcRect/>
          <a:stretch/>
        </p:blipFill>
        <p:spPr>
          <a:xfrm>
            <a:off x="4517600" y="3775453"/>
            <a:ext cx="2209800" cy="1590675"/>
          </a:xfrm>
          <a:prstGeom prst="rect">
            <a:avLst/>
          </a:prstGeom>
          <a:noFill/>
          <a:ln>
            <a:noFill/>
          </a:ln>
        </p:spPr>
      </p:pic>
      <p:pic>
        <p:nvPicPr>
          <p:cNvPr id="334" name="Google Shape;334;p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6966" y="4583400"/>
            <a:ext cx="3173876" cy="21146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59"/>
          <p:cNvSpPr txBox="1">
            <a:spLocks noGrp="1"/>
          </p:cNvSpPr>
          <p:nvPr>
            <p:ph type="title"/>
          </p:nvPr>
        </p:nvSpPr>
        <p:spPr>
          <a:xfrm>
            <a:off x="1520225" y="54075"/>
            <a:ext cx="5101500" cy="2097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Civic Engagement Resources</a:t>
            </a:r>
            <a:endParaRPr sz="4000"/>
          </a:p>
        </p:txBody>
      </p:sp>
      <p:sp>
        <p:nvSpPr>
          <p:cNvPr id="783" name="Google Shape;783;p59"/>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784" name="Google Shape;784;p59"/>
          <p:cNvSpPr txBox="1">
            <a:spLocks noGrp="1"/>
          </p:cNvSpPr>
          <p:nvPr>
            <p:ph type="body" idx="1"/>
          </p:nvPr>
        </p:nvSpPr>
        <p:spPr>
          <a:xfrm>
            <a:off x="1583100" y="2152100"/>
            <a:ext cx="5194500" cy="46929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1000"/>
              </a:spcBef>
              <a:spcAft>
                <a:spcPts val="0"/>
              </a:spcAft>
              <a:buSzPts val="2800"/>
              <a:buChar char="•"/>
            </a:pPr>
            <a:r>
              <a:rPr lang="es"/>
              <a:t>Check voter registration status online: </a:t>
            </a:r>
            <a:r>
              <a:rPr lang="es" sz="2400" u="sng">
                <a:solidFill>
                  <a:schemeClr val="hlink"/>
                </a:solidFill>
                <a:latin typeface="Arial"/>
                <a:ea typeface="Arial"/>
                <a:cs typeface="Arial"/>
                <a:sym typeface="Arial"/>
                <a:hlinkClick r:id="rId3"/>
              </a:rPr>
              <a:t>https://www.sos.state.co.us/voter/pages/pub/olvr/findVoterReg.xhtml</a:t>
            </a:r>
            <a:endParaRPr sz="4100"/>
          </a:p>
          <a:p>
            <a:pPr marL="228600" lvl="0" indent="-228600" algn="l" rtl="0">
              <a:lnSpc>
                <a:spcPct val="80000"/>
              </a:lnSpc>
              <a:spcBef>
                <a:spcPts val="1000"/>
              </a:spcBef>
              <a:spcAft>
                <a:spcPts val="0"/>
              </a:spcAft>
              <a:buSzPts val="2800"/>
              <a:buChar char="•"/>
            </a:pPr>
            <a:r>
              <a:rPr lang="es"/>
              <a:t>Register by October 26th to receive a mail in ballot.</a:t>
            </a:r>
            <a:endParaRPr/>
          </a:p>
        </p:txBody>
      </p:sp>
      <p:sp>
        <p:nvSpPr>
          <p:cNvPr id="785" name="Google Shape;785;p59"/>
          <p:cNvSpPr txBox="1">
            <a:spLocks noGrp="1"/>
          </p:cNvSpPr>
          <p:nvPr>
            <p:ph type="body" idx="1"/>
          </p:nvPr>
        </p:nvSpPr>
        <p:spPr>
          <a:xfrm>
            <a:off x="6934775" y="2152100"/>
            <a:ext cx="4672800" cy="4615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1000"/>
              </a:spcBef>
              <a:spcAft>
                <a:spcPts val="0"/>
              </a:spcAft>
              <a:buSzPts val="2800"/>
              <a:buChar char="•"/>
            </a:pPr>
            <a:r>
              <a:rPr lang="es">
                <a:solidFill>
                  <a:srgbClr val="FFA300"/>
                </a:solidFill>
              </a:rPr>
              <a:t>Revise su estado inscripción para votar en linea en:</a:t>
            </a:r>
            <a:r>
              <a:rPr lang="es" sz="2700">
                <a:solidFill>
                  <a:srgbClr val="FFA300"/>
                </a:solidFill>
              </a:rPr>
              <a:t> </a:t>
            </a:r>
            <a:r>
              <a:rPr lang="es" sz="2100" u="sng">
                <a:solidFill>
                  <a:schemeClr val="hlink"/>
                </a:solidFill>
                <a:latin typeface="Arial"/>
                <a:ea typeface="Arial"/>
                <a:cs typeface="Arial"/>
                <a:sym typeface="Arial"/>
                <a:hlinkClick r:id="rId3"/>
              </a:rPr>
              <a:t>https://www.sos.state.co.us/voter/pages/pub/olvr/findVoterReg.xhtml</a:t>
            </a:r>
            <a:endParaRPr sz="2100"/>
          </a:p>
          <a:p>
            <a:pPr marL="228600" lvl="0" indent="-228600" algn="l" rtl="0">
              <a:lnSpc>
                <a:spcPct val="80000"/>
              </a:lnSpc>
              <a:spcBef>
                <a:spcPts val="1000"/>
              </a:spcBef>
              <a:spcAft>
                <a:spcPts val="0"/>
              </a:spcAft>
              <a:buClr>
                <a:srgbClr val="FFA300"/>
              </a:buClr>
              <a:buSzPts val="2800"/>
              <a:buChar char="•"/>
            </a:pPr>
            <a:r>
              <a:rPr lang="es">
                <a:solidFill>
                  <a:srgbClr val="FFA300"/>
                </a:solidFill>
              </a:rPr>
              <a:t>Regístrese para votar antes del 26 de octubre, para asegurar que recibirá una boleta que se puede regresar por el correo.</a:t>
            </a:r>
            <a:endParaRPr>
              <a:solidFill>
                <a:srgbClr val="FFA300"/>
              </a:solidFill>
            </a:endParaRPr>
          </a:p>
        </p:txBody>
      </p:sp>
      <p:sp>
        <p:nvSpPr>
          <p:cNvPr id="786" name="Google Shape;786;p59"/>
          <p:cNvSpPr txBox="1">
            <a:spLocks noGrp="1"/>
          </p:cNvSpPr>
          <p:nvPr>
            <p:ph type="title"/>
          </p:nvPr>
        </p:nvSpPr>
        <p:spPr>
          <a:xfrm>
            <a:off x="6934775" y="167725"/>
            <a:ext cx="4672800" cy="198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4000">
                <a:latin typeface="Barlow Condensed"/>
                <a:ea typeface="Barlow Condensed"/>
                <a:cs typeface="Barlow Condensed"/>
                <a:sym typeface="Barlow Condensed"/>
              </a:rPr>
              <a:t>Recursos de Participación Cívica </a:t>
            </a:r>
            <a:endParaRPr sz="4000">
              <a:latin typeface="Barlow Condensed"/>
              <a:ea typeface="Barlow Condensed"/>
              <a:cs typeface="Barlow Condensed"/>
              <a:sym typeface="Barlow Condense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60"/>
          <p:cNvSpPr txBox="1">
            <a:spLocks noGrp="1"/>
          </p:cNvSpPr>
          <p:nvPr>
            <p:ph type="title"/>
          </p:nvPr>
        </p:nvSpPr>
        <p:spPr>
          <a:xfrm>
            <a:off x="1520225" y="54075"/>
            <a:ext cx="5644800" cy="103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Barlow Condensed"/>
              <a:buNone/>
            </a:pPr>
            <a:r>
              <a:rPr lang="es" sz="4000"/>
              <a:t>HOW TO CONTACT CPLP:</a:t>
            </a:r>
            <a:endParaRPr sz="4000"/>
          </a:p>
        </p:txBody>
      </p:sp>
      <p:sp>
        <p:nvSpPr>
          <p:cNvPr id="792" name="Google Shape;792;p60"/>
          <p:cNvSpPr txBox="1">
            <a:spLocks noGrp="1"/>
          </p:cNvSpPr>
          <p:nvPr>
            <p:ph type="body" idx="1"/>
          </p:nvPr>
        </p:nvSpPr>
        <p:spPr>
          <a:xfrm>
            <a:off x="6934775" y="946750"/>
            <a:ext cx="5194500" cy="575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2800"/>
              <a:buNone/>
            </a:pPr>
            <a:endParaRPr sz="2800"/>
          </a:p>
          <a:p>
            <a:pPr marL="228600" lvl="0" indent="0" algn="l" rtl="0">
              <a:lnSpc>
                <a:spcPct val="90000"/>
              </a:lnSpc>
              <a:spcBef>
                <a:spcPts val="1000"/>
              </a:spcBef>
              <a:spcAft>
                <a:spcPts val="0"/>
              </a:spcAft>
              <a:buSzPts val="2800"/>
              <a:buNone/>
            </a:pPr>
            <a:endParaRPr/>
          </a:p>
        </p:txBody>
      </p:sp>
      <p:sp>
        <p:nvSpPr>
          <p:cNvPr id="793" name="Google Shape;793;p60"/>
          <p:cNvSpPr txBox="1">
            <a:spLocks noGrp="1"/>
          </p:cNvSpPr>
          <p:nvPr>
            <p:ph type="body" idx="1"/>
          </p:nvPr>
        </p:nvSpPr>
        <p:spPr>
          <a:xfrm>
            <a:off x="1583100" y="1087575"/>
            <a:ext cx="5194500" cy="57576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1000"/>
              </a:spcBef>
              <a:spcAft>
                <a:spcPts val="0"/>
              </a:spcAft>
              <a:buSzPts val="2800"/>
              <a:buChar char="•"/>
            </a:pPr>
            <a:r>
              <a:rPr lang="es"/>
              <a:t>Online Intake Form:</a:t>
            </a:r>
            <a:endParaRPr/>
          </a:p>
          <a:p>
            <a:pPr marL="228600" lvl="0" indent="0" algn="l" rtl="0">
              <a:lnSpc>
                <a:spcPct val="80000"/>
              </a:lnSpc>
              <a:spcBef>
                <a:spcPts val="1000"/>
              </a:spcBef>
              <a:spcAft>
                <a:spcPts val="0"/>
              </a:spcAft>
              <a:buSzPts val="2800"/>
              <a:buNone/>
            </a:pPr>
            <a:r>
              <a:rPr lang="es" sz="2200" u="sng">
                <a:solidFill>
                  <a:schemeClr val="hlink"/>
                </a:solidFill>
                <a:latin typeface="Arial"/>
                <a:ea typeface="Arial"/>
                <a:cs typeface="Arial"/>
                <a:sym typeface="Arial"/>
                <a:hlinkClick r:id="rId3"/>
              </a:rPr>
              <a:t>CPLP Intake Form Just Housing and Mobile Home Initiatives</a:t>
            </a:r>
            <a:endParaRPr sz="3900"/>
          </a:p>
          <a:p>
            <a:pPr marL="228600" lvl="0" indent="-228600" algn="l" rtl="0">
              <a:lnSpc>
                <a:spcPct val="80000"/>
              </a:lnSpc>
              <a:spcBef>
                <a:spcPts val="1000"/>
              </a:spcBef>
              <a:spcAft>
                <a:spcPts val="0"/>
              </a:spcAft>
              <a:buSzPts val="2800"/>
              <a:buChar char="•"/>
            </a:pPr>
            <a:r>
              <a:rPr lang="es"/>
              <a:t>Email:</a:t>
            </a:r>
            <a:endParaRPr/>
          </a:p>
          <a:p>
            <a:pPr marL="228600" lvl="0" indent="0" algn="l" rtl="0">
              <a:lnSpc>
                <a:spcPct val="80000"/>
              </a:lnSpc>
              <a:spcBef>
                <a:spcPts val="1000"/>
              </a:spcBef>
              <a:spcAft>
                <a:spcPts val="0"/>
              </a:spcAft>
              <a:buSzPts val="2800"/>
              <a:buNone/>
            </a:pPr>
            <a:r>
              <a:rPr lang="es" u="sng">
                <a:solidFill>
                  <a:schemeClr val="hlink"/>
                </a:solidFill>
                <a:hlinkClick r:id="rId4"/>
              </a:rPr>
              <a:t>contact@copovertylawproject.org</a:t>
            </a:r>
            <a:endParaRPr/>
          </a:p>
          <a:p>
            <a:pPr marL="228600" lvl="0" indent="0" algn="l" rtl="0">
              <a:lnSpc>
                <a:spcPct val="80000"/>
              </a:lnSpc>
              <a:spcBef>
                <a:spcPts val="1000"/>
              </a:spcBef>
              <a:spcAft>
                <a:spcPts val="0"/>
              </a:spcAft>
              <a:buSzPts val="2800"/>
              <a:buNone/>
            </a:pPr>
            <a:endParaRPr sz="2600"/>
          </a:p>
          <a:p>
            <a:pPr marL="228600" lvl="0" indent="-215900" algn="l" rtl="0">
              <a:lnSpc>
                <a:spcPct val="80000"/>
              </a:lnSpc>
              <a:spcBef>
                <a:spcPts val="1000"/>
              </a:spcBef>
              <a:spcAft>
                <a:spcPts val="0"/>
              </a:spcAft>
              <a:buSzPts val="2600"/>
              <a:buChar char="•"/>
            </a:pPr>
            <a:r>
              <a:rPr lang="es" sz="2600"/>
              <a:t>Phone number (English):</a:t>
            </a:r>
            <a:endParaRPr sz="2600"/>
          </a:p>
          <a:p>
            <a:pPr marL="228600" lvl="0" indent="0" algn="l" rtl="0">
              <a:lnSpc>
                <a:spcPct val="80000"/>
              </a:lnSpc>
              <a:spcBef>
                <a:spcPts val="1000"/>
              </a:spcBef>
              <a:spcAft>
                <a:spcPts val="0"/>
              </a:spcAft>
              <a:buSzPts val="2800"/>
              <a:buNone/>
            </a:pPr>
            <a:r>
              <a:rPr lang="es" sz="2600" b="1"/>
              <a:t>(720) 515-6130</a:t>
            </a:r>
            <a:endParaRPr sz="2600" b="1"/>
          </a:p>
          <a:p>
            <a:pPr marL="228600" lvl="0" indent="-215900" algn="l" rtl="0">
              <a:lnSpc>
                <a:spcPct val="80000"/>
              </a:lnSpc>
              <a:spcBef>
                <a:spcPts val="1000"/>
              </a:spcBef>
              <a:spcAft>
                <a:spcPts val="0"/>
              </a:spcAft>
              <a:buSzPts val="2600"/>
              <a:buChar char="•"/>
            </a:pPr>
            <a:r>
              <a:rPr lang="es" sz="2600"/>
              <a:t>Phone number (Spanish):</a:t>
            </a:r>
            <a:endParaRPr sz="2600"/>
          </a:p>
          <a:p>
            <a:pPr marL="228600" lvl="0" indent="0" algn="l" rtl="0">
              <a:lnSpc>
                <a:spcPct val="80000"/>
              </a:lnSpc>
              <a:spcBef>
                <a:spcPts val="1000"/>
              </a:spcBef>
              <a:spcAft>
                <a:spcPts val="0"/>
              </a:spcAft>
              <a:buSzPts val="2800"/>
              <a:buNone/>
            </a:pPr>
            <a:r>
              <a:rPr lang="es" sz="2200" b="1">
                <a:solidFill>
                  <a:schemeClr val="dk2"/>
                </a:solidFill>
              </a:rPr>
              <a:t>(720) 500-2587</a:t>
            </a:r>
            <a:endParaRPr sz="2600" b="1"/>
          </a:p>
          <a:p>
            <a:pPr marL="228600" lvl="0" indent="-215900" algn="l" rtl="0">
              <a:lnSpc>
                <a:spcPct val="80000"/>
              </a:lnSpc>
              <a:spcBef>
                <a:spcPts val="1000"/>
              </a:spcBef>
              <a:spcAft>
                <a:spcPts val="0"/>
              </a:spcAft>
              <a:buSzPts val="2600"/>
              <a:buChar char="•"/>
            </a:pPr>
            <a:r>
              <a:rPr lang="es" sz="2600"/>
              <a:t>We use Language Line to help in other languages.</a:t>
            </a:r>
            <a:endParaRPr sz="2600"/>
          </a:p>
          <a:p>
            <a:pPr marL="228600" lvl="0" indent="0" algn="l" rtl="0">
              <a:lnSpc>
                <a:spcPct val="8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a:p>
            <a:pPr marL="228600" lvl="0" indent="0" algn="l" rtl="0">
              <a:lnSpc>
                <a:spcPct val="90000"/>
              </a:lnSpc>
              <a:spcBef>
                <a:spcPts val="1000"/>
              </a:spcBef>
              <a:spcAft>
                <a:spcPts val="0"/>
              </a:spcAft>
              <a:buSzPts val="2800"/>
              <a:buNone/>
            </a:pPr>
            <a:endParaRPr/>
          </a:p>
        </p:txBody>
      </p:sp>
      <p:sp>
        <p:nvSpPr>
          <p:cNvPr id="794" name="Google Shape;794;p60"/>
          <p:cNvSpPr txBox="1">
            <a:spLocks noGrp="1"/>
          </p:cNvSpPr>
          <p:nvPr>
            <p:ph type="body" idx="1"/>
          </p:nvPr>
        </p:nvSpPr>
        <p:spPr>
          <a:xfrm>
            <a:off x="6934775" y="946750"/>
            <a:ext cx="4672800" cy="58206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1000"/>
              </a:spcBef>
              <a:spcAft>
                <a:spcPts val="0"/>
              </a:spcAft>
              <a:buClr>
                <a:srgbClr val="FFA300"/>
              </a:buClr>
              <a:buSzPts val="2800"/>
              <a:buChar char="•"/>
            </a:pPr>
            <a:r>
              <a:rPr lang="es">
                <a:solidFill>
                  <a:srgbClr val="FFA300"/>
                </a:solidFill>
              </a:rPr>
              <a:t>Formulario de inscripción en español :</a:t>
            </a:r>
            <a:endParaRPr>
              <a:solidFill>
                <a:srgbClr val="FFA300"/>
              </a:solidFill>
            </a:endParaRPr>
          </a:p>
          <a:p>
            <a:pPr marL="228600" lvl="0" indent="0" algn="l" rtl="0">
              <a:lnSpc>
                <a:spcPct val="80000"/>
              </a:lnSpc>
              <a:spcBef>
                <a:spcPts val="1000"/>
              </a:spcBef>
              <a:spcAft>
                <a:spcPts val="0"/>
              </a:spcAft>
              <a:buSzPts val="2800"/>
              <a:buNone/>
            </a:pPr>
            <a:r>
              <a:rPr lang="es" sz="2300" u="sng">
                <a:solidFill>
                  <a:schemeClr val="hlink"/>
                </a:solidFill>
                <a:latin typeface="Calibri"/>
                <a:ea typeface="Calibri"/>
                <a:cs typeface="Calibri"/>
                <a:sym typeface="Calibri"/>
                <a:hlinkClick r:id="rId5"/>
              </a:rPr>
              <a:t>CPLP Formulario de inscripción en español</a:t>
            </a:r>
            <a:endParaRPr sz="4700"/>
          </a:p>
          <a:p>
            <a:pPr marL="228600" lvl="0" indent="-228600" algn="l" rtl="0">
              <a:lnSpc>
                <a:spcPct val="80000"/>
              </a:lnSpc>
              <a:spcBef>
                <a:spcPts val="1000"/>
              </a:spcBef>
              <a:spcAft>
                <a:spcPts val="0"/>
              </a:spcAft>
              <a:buClr>
                <a:srgbClr val="FFA300"/>
              </a:buClr>
              <a:buSzPts val="2800"/>
              <a:buChar char="•"/>
            </a:pPr>
            <a:r>
              <a:rPr lang="es">
                <a:solidFill>
                  <a:srgbClr val="FFA300"/>
                </a:solidFill>
              </a:rPr>
              <a:t>Email:</a:t>
            </a:r>
            <a:endParaRPr>
              <a:solidFill>
                <a:srgbClr val="FFA300"/>
              </a:solidFill>
            </a:endParaRPr>
          </a:p>
          <a:p>
            <a:pPr marL="228600" lvl="0" indent="0" algn="l" rtl="0">
              <a:lnSpc>
                <a:spcPct val="80000"/>
              </a:lnSpc>
              <a:spcBef>
                <a:spcPts val="1000"/>
              </a:spcBef>
              <a:spcAft>
                <a:spcPts val="0"/>
              </a:spcAft>
              <a:buSzPts val="2800"/>
              <a:buNone/>
            </a:pPr>
            <a:r>
              <a:rPr lang="es" u="sng">
                <a:solidFill>
                  <a:schemeClr val="hlink"/>
                </a:solidFill>
                <a:hlinkClick r:id="rId4"/>
              </a:rPr>
              <a:t>contact@copovertylawproject.org</a:t>
            </a:r>
            <a:endParaRPr/>
          </a:p>
          <a:p>
            <a:pPr marL="228600" lvl="0" indent="0" algn="l" rtl="0">
              <a:lnSpc>
                <a:spcPct val="80000"/>
              </a:lnSpc>
              <a:spcBef>
                <a:spcPts val="1000"/>
              </a:spcBef>
              <a:spcAft>
                <a:spcPts val="0"/>
              </a:spcAft>
              <a:buSzPts val="2800"/>
              <a:buNone/>
            </a:pPr>
            <a:endParaRPr/>
          </a:p>
          <a:p>
            <a:pPr marL="228600" lvl="0" indent="-203200" algn="l" rtl="0">
              <a:lnSpc>
                <a:spcPct val="80000"/>
              </a:lnSpc>
              <a:spcBef>
                <a:spcPts val="1000"/>
              </a:spcBef>
              <a:spcAft>
                <a:spcPts val="0"/>
              </a:spcAft>
              <a:buClr>
                <a:srgbClr val="FFA300"/>
              </a:buClr>
              <a:buSzPts val="2400"/>
              <a:buChar char="•"/>
            </a:pPr>
            <a:r>
              <a:rPr lang="es" sz="2400">
                <a:solidFill>
                  <a:srgbClr val="FFA300"/>
                </a:solidFill>
              </a:rPr>
              <a:t>Número de teléfono (inglés): </a:t>
            </a:r>
            <a:r>
              <a:rPr lang="es" sz="2400" b="1"/>
              <a:t>(720) 515-6130</a:t>
            </a:r>
            <a:endParaRPr sz="2000" b="1">
              <a:solidFill>
                <a:srgbClr val="FFA300"/>
              </a:solidFill>
            </a:endParaRPr>
          </a:p>
          <a:p>
            <a:pPr marL="228600" lvl="0" indent="-203200" algn="l" rtl="0">
              <a:lnSpc>
                <a:spcPct val="80000"/>
              </a:lnSpc>
              <a:spcBef>
                <a:spcPts val="1000"/>
              </a:spcBef>
              <a:spcAft>
                <a:spcPts val="0"/>
              </a:spcAft>
              <a:buClr>
                <a:srgbClr val="FFA300"/>
              </a:buClr>
              <a:buSzPts val="2400"/>
              <a:buChar char="•"/>
            </a:pPr>
            <a:r>
              <a:rPr lang="es" sz="2400">
                <a:solidFill>
                  <a:srgbClr val="FFA300"/>
                </a:solidFill>
              </a:rPr>
              <a:t>Número de teléfono (español): </a:t>
            </a:r>
            <a:r>
              <a:rPr lang="es" sz="2400" b="1">
                <a:solidFill>
                  <a:srgbClr val="FFA300"/>
                </a:solidFill>
              </a:rPr>
              <a:t>(720) 500-2587</a:t>
            </a:r>
            <a:endParaRPr sz="2400" b="1">
              <a:solidFill>
                <a:srgbClr val="FFA300"/>
              </a:solidFill>
            </a:endParaRPr>
          </a:p>
          <a:p>
            <a:pPr marL="228600" lvl="0" indent="-190500" algn="l" rtl="0">
              <a:lnSpc>
                <a:spcPct val="80000"/>
              </a:lnSpc>
              <a:spcBef>
                <a:spcPts val="1000"/>
              </a:spcBef>
              <a:spcAft>
                <a:spcPts val="0"/>
              </a:spcAft>
              <a:buClr>
                <a:srgbClr val="FFA300"/>
              </a:buClr>
              <a:buSzPts val="2200"/>
              <a:buChar char="•"/>
            </a:pPr>
            <a:r>
              <a:rPr lang="es" sz="2200">
                <a:solidFill>
                  <a:srgbClr val="FFA300"/>
                </a:solidFill>
              </a:rPr>
              <a:t>También, usamos la empresa de interpretación </a:t>
            </a:r>
            <a:r>
              <a:rPr lang="es" sz="2200" i="1">
                <a:solidFill>
                  <a:srgbClr val="FFA300"/>
                </a:solidFill>
              </a:rPr>
              <a:t>Language Line</a:t>
            </a:r>
            <a:r>
              <a:rPr lang="es" sz="2200">
                <a:solidFill>
                  <a:srgbClr val="FFA300"/>
                </a:solidFill>
              </a:rPr>
              <a:t> para otros idiomas </a:t>
            </a:r>
            <a:endParaRPr sz="2200">
              <a:solidFill>
                <a:srgbClr val="FFA300"/>
              </a:solidFill>
            </a:endParaRPr>
          </a:p>
        </p:txBody>
      </p:sp>
      <p:sp>
        <p:nvSpPr>
          <p:cNvPr id="795" name="Google Shape;795;p60"/>
          <p:cNvSpPr txBox="1">
            <a:spLocks noGrp="1"/>
          </p:cNvSpPr>
          <p:nvPr>
            <p:ph type="title"/>
          </p:nvPr>
        </p:nvSpPr>
        <p:spPr>
          <a:xfrm>
            <a:off x="6934775" y="110925"/>
            <a:ext cx="4672800" cy="91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 sz="4000">
                <a:latin typeface="Barlow Condensed"/>
                <a:ea typeface="Barlow Condensed"/>
                <a:cs typeface="Barlow Condensed"/>
                <a:sym typeface="Barlow Condensed"/>
              </a:rPr>
              <a:t>Cómo Contactar a CPLP</a:t>
            </a:r>
            <a:endParaRPr sz="4000">
              <a:latin typeface="Barlow Condensed"/>
              <a:ea typeface="Barlow Condensed"/>
              <a:cs typeface="Barlow Condensed"/>
              <a:sym typeface="Barlow Condense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61"/>
          <p:cNvSpPr txBox="1">
            <a:spLocks noGrp="1"/>
          </p:cNvSpPr>
          <p:nvPr>
            <p:ph type="title"/>
          </p:nvPr>
        </p:nvSpPr>
        <p:spPr>
          <a:xfrm>
            <a:off x="838200" y="796171"/>
            <a:ext cx="10515600" cy="2792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7919"/>
              <a:buFont typeface="Barlow Condensed"/>
              <a:buNone/>
            </a:pPr>
            <a:r>
              <a:rPr lang="es" sz="7919"/>
              <a:t>Thank you for joining!</a:t>
            </a:r>
            <a:endParaRPr sz="7919"/>
          </a:p>
          <a:p>
            <a:pPr marL="0" lvl="0" indent="0" algn="ctr" rtl="0">
              <a:lnSpc>
                <a:spcPct val="90000"/>
              </a:lnSpc>
              <a:spcBef>
                <a:spcPts val="0"/>
              </a:spcBef>
              <a:spcAft>
                <a:spcPts val="0"/>
              </a:spcAft>
              <a:buClr>
                <a:schemeClr val="dk2"/>
              </a:buClr>
              <a:buSzPts val="7919"/>
              <a:buFont typeface="Barlow Condensed"/>
              <a:buNone/>
            </a:pPr>
            <a:r>
              <a:rPr lang="es" sz="7919">
                <a:latin typeface="Barlow Condensed"/>
                <a:ea typeface="Barlow Condensed"/>
                <a:cs typeface="Barlow Condensed"/>
                <a:sym typeface="Barlow Condensed"/>
              </a:rPr>
              <a:t>¡Gracias por acompañarnos!</a:t>
            </a:r>
            <a:endParaRPr sz="7919">
              <a:latin typeface="Barlow Condensed"/>
              <a:ea typeface="Barlow Condensed"/>
              <a:cs typeface="Barlow Condensed"/>
              <a:sym typeface="Barlow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7"/>
          <p:cNvSpPr txBox="1">
            <a:spLocks noGrp="1"/>
          </p:cNvSpPr>
          <p:nvPr>
            <p:ph type="title"/>
          </p:nvPr>
        </p:nvSpPr>
        <p:spPr>
          <a:xfrm>
            <a:off x="677334" y="185775"/>
            <a:ext cx="8596800" cy="1320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Corbel"/>
              <a:buNone/>
            </a:pPr>
            <a:r>
              <a:rPr lang="es" sz="4000" b="1">
                <a:solidFill>
                  <a:srgbClr val="262262"/>
                </a:solidFill>
              </a:rPr>
              <a:t> Colorado </a:t>
            </a:r>
            <a:r>
              <a:rPr lang="es" sz="4000" b="1" i="0" u="none" strike="noStrike" cap="none">
                <a:solidFill>
                  <a:srgbClr val="262262"/>
                </a:solidFill>
              </a:rPr>
              <a:t>Context: </a:t>
            </a:r>
            <a:r>
              <a:rPr lang="es" sz="4000" b="1">
                <a:solidFill>
                  <a:srgbClr val="262262"/>
                </a:solidFill>
              </a:rPr>
              <a:t>Mobile Homes</a:t>
            </a:r>
            <a:r>
              <a:rPr lang="es" sz="4000" b="1"/>
              <a:t> Contexto de Colorado:</a:t>
            </a:r>
            <a:endParaRPr sz="4000" b="1"/>
          </a:p>
          <a:p>
            <a:pPr marL="0" lvl="0" indent="0" algn="ctr" rtl="0">
              <a:lnSpc>
                <a:spcPct val="100000"/>
              </a:lnSpc>
              <a:spcBef>
                <a:spcPts val="0"/>
              </a:spcBef>
              <a:spcAft>
                <a:spcPts val="0"/>
              </a:spcAft>
              <a:buClr>
                <a:schemeClr val="dk1"/>
              </a:buClr>
              <a:buSzPts val="4000"/>
              <a:buFont typeface="Corbel"/>
              <a:buNone/>
            </a:pPr>
            <a:r>
              <a:rPr lang="es" sz="4000" b="1"/>
              <a:t> Casas Móviles</a:t>
            </a:r>
            <a:endParaRPr sz="4000" b="1"/>
          </a:p>
        </p:txBody>
      </p:sp>
      <p:sp>
        <p:nvSpPr>
          <p:cNvPr id="340" name="Google Shape;340;p7"/>
          <p:cNvSpPr txBox="1">
            <a:spLocks noGrp="1"/>
          </p:cNvSpPr>
          <p:nvPr>
            <p:ph type="body" idx="1"/>
          </p:nvPr>
        </p:nvSpPr>
        <p:spPr>
          <a:xfrm>
            <a:off x="677325" y="1842925"/>
            <a:ext cx="5737800" cy="4614900"/>
          </a:xfrm>
          <a:prstGeom prst="rect">
            <a:avLst/>
          </a:prstGeom>
          <a:noFill/>
          <a:ln>
            <a:noFill/>
          </a:ln>
        </p:spPr>
        <p:txBody>
          <a:bodyPr spcFirstLastPara="1" wrap="square" lIns="91425" tIns="45700" rIns="91425" bIns="45700" anchor="t" anchorCtr="0">
            <a:noAutofit/>
          </a:bodyPr>
          <a:lstStyle/>
          <a:p>
            <a:pPr marL="285750" marR="0" lvl="0" indent="-204470" algn="l" rtl="0">
              <a:lnSpc>
                <a:spcPct val="80000"/>
              </a:lnSpc>
              <a:spcBef>
                <a:spcPts val="0"/>
              </a:spcBef>
              <a:spcAft>
                <a:spcPts val="0"/>
              </a:spcAft>
              <a:buSzPts val="2200"/>
              <a:buFont typeface="Arial"/>
              <a:buChar char="●"/>
            </a:pPr>
            <a:r>
              <a:rPr lang="es" sz="2200" b="1"/>
              <a:t>Who?</a:t>
            </a:r>
            <a:r>
              <a:rPr lang="es" sz="2200"/>
              <a:t> Immigrant &amp; Refugee Populations, Seniors on Fixed Income</a:t>
            </a:r>
            <a:endParaRPr sz="2200"/>
          </a:p>
          <a:p>
            <a:pPr marL="285750" marR="0" lvl="0" indent="0" algn="l" rtl="0">
              <a:lnSpc>
                <a:spcPct val="80000"/>
              </a:lnSpc>
              <a:spcBef>
                <a:spcPts val="0"/>
              </a:spcBef>
              <a:spcAft>
                <a:spcPts val="0"/>
              </a:spcAft>
              <a:buSzPts val="1500"/>
              <a:buNone/>
            </a:pPr>
            <a:endParaRPr sz="2200"/>
          </a:p>
          <a:p>
            <a:pPr marL="285750" marR="0" lvl="0" indent="-204470" algn="l" rtl="0">
              <a:lnSpc>
                <a:spcPct val="80000"/>
              </a:lnSpc>
              <a:spcBef>
                <a:spcPts val="0"/>
              </a:spcBef>
              <a:spcAft>
                <a:spcPts val="0"/>
              </a:spcAft>
              <a:buSzPts val="2200"/>
              <a:buFont typeface="Arial"/>
              <a:buChar char="●"/>
            </a:pPr>
            <a:r>
              <a:rPr lang="es" sz="2200"/>
              <a:t>*40% of manufactured home owners are Latinx in the Denver metro area*</a:t>
            </a:r>
            <a:endParaRPr sz="2200"/>
          </a:p>
          <a:p>
            <a:pPr marL="285750" marR="0" lvl="0" indent="0" algn="l" rtl="0">
              <a:lnSpc>
                <a:spcPct val="80000"/>
              </a:lnSpc>
              <a:spcBef>
                <a:spcPts val="0"/>
              </a:spcBef>
              <a:spcAft>
                <a:spcPts val="0"/>
              </a:spcAft>
              <a:buSzPts val="1500"/>
              <a:buNone/>
            </a:pPr>
            <a:endParaRPr sz="2200"/>
          </a:p>
          <a:p>
            <a:pPr marL="0" marR="0" lvl="0" indent="0" algn="l" rtl="0">
              <a:lnSpc>
                <a:spcPct val="80000"/>
              </a:lnSpc>
              <a:spcBef>
                <a:spcPts val="0"/>
              </a:spcBef>
              <a:spcAft>
                <a:spcPts val="0"/>
              </a:spcAft>
              <a:buSzPts val="1500"/>
              <a:buNone/>
            </a:pPr>
            <a:endParaRPr sz="2200"/>
          </a:p>
          <a:p>
            <a:pPr marL="285750" lvl="0" indent="-204470" algn="l" rtl="0">
              <a:lnSpc>
                <a:spcPct val="80000"/>
              </a:lnSpc>
              <a:spcBef>
                <a:spcPts val="0"/>
              </a:spcBef>
              <a:spcAft>
                <a:spcPts val="0"/>
              </a:spcAft>
              <a:buClr>
                <a:srgbClr val="F1592A"/>
              </a:buClr>
              <a:buSzPts val="2200"/>
              <a:buFont typeface="Arial"/>
              <a:buChar char="●"/>
            </a:pPr>
            <a:r>
              <a:rPr lang="es" sz="2200" b="1" i="1">
                <a:solidFill>
                  <a:srgbClr val="F1592A"/>
                </a:solidFill>
              </a:rPr>
              <a:t>¿Quien?</a:t>
            </a:r>
            <a:r>
              <a:rPr lang="es" sz="2200" i="1">
                <a:solidFill>
                  <a:srgbClr val="F1592A"/>
                </a:solidFill>
              </a:rPr>
              <a:t> Comunidades inmigrantes y refugiados, personas mayores con ingresos fijos</a:t>
            </a:r>
            <a:endParaRPr sz="2200" i="1">
              <a:solidFill>
                <a:srgbClr val="F1592A"/>
              </a:solidFill>
            </a:endParaRPr>
          </a:p>
          <a:p>
            <a:pPr marL="285750" lvl="0" indent="0" algn="l" rtl="0">
              <a:lnSpc>
                <a:spcPct val="80000"/>
              </a:lnSpc>
              <a:spcBef>
                <a:spcPts val="0"/>
              </a:spcBef>
              <a:spcAft>
                <a:spcPts val="0"/>
              </a:spcAft>
              <a:buClr>
                <a:schemeClr val="dk1"/>
              </a:buClr>
              <a:buSzPts val="1100"/>
              <a:buFont typeface="Arial"/>
              <a:buNone/>
            </a:pPr>
            <a:endParaRPr sz="2200" i="1">
              <a:solidFill>
                <a:srgbClr val="F1592A"/>
              </a:solidFill>
            </a:endParaRPr>
          </a:p>
          <a:p>
            <a:pPr marL="285750" lvl="0" indent="-204470" algn="l" rtl="0">
              <a:lnSpc>
                <a:spcPct val="80000"/>
              </a:lnSpc>
              <a:spcBef>
                <a:spcPts val="0"/>
              </a:spcBef>
              <a:spcAft>
                <a:spcPts val="0"/>
              </a:spcAft>
              <a:buClr>
                <a:srgbClr val="F1592A"/>
              </a:buClr>
              <a:buSzPts val="2200"/>
              <a:buFont typeface="Arial"/>
              <a:buChar char="●"/>
            </a:pPr>
            <a:r>
              <a:rPr lang="es" sz="2200" i="1">
                <a:solidFill>
                  <a:srgbClr val="F1592A"/>
                </a:solidFill>
              </a:rPr>
              <a:t>* En el área metropolitana de Denver 40% de los propietarios de casas móviles son latinx*</a:t>
            </a:r>
            <a:endParaRPr sz="2200" b="1" i="1">
              <a:solidFill>
                <a:srgbClr val="F1592A"/>
              </a:solidFill>
            </a:endParaRPr>
          </a:p>
          <a:p>
            <a:pPr marL="0" marR="0" lvl="0" indent="0" algn="l" rtl="0">
              <a:lnSpc>
                <a:spcPct val="80000"/>
              </a:lnSpc>
              <a:spcBef>
                <a:spcPts val="0"/>
              </a:spcBef>
              <a:spcAft>
                <a:spcPts val="0"/>
              </a:spcAft>
              <a:buSzPts val="1500"/>
              <a:buNone/>
            </a:pPr>
            <a:endParaRPr sz="2300"/>
          </a:p>
          <a:p>
            <a:pPr marL="0" marR="0" lvl="0" indent="0" algn="l" rtl="0">
              <a:lnSpc>
                <a:spcPct val="80000"/>
              </a:lnSpc>
              <a:spcBef>
                <a:spcPts val="0"/>
              </a:spcBef>
              <a:spcAft>
                <a:spcPts val="0"/>
              </a:spcAft>
              <a:buSzPts val="1500"/>
              <a:buNone/>
            </a:pPr>
            <a:endParaRPr sz="2300"/>
          </a:p>
          <a:p>
            <a:pPr marL="285750" marR="0" lvl="0" indent="0" algn="l" rtl="0">
              <a:lnSpc>
                <a:spcPct val="80000"/>
              </a:lnSpc>
              <a:spcBef>
                <a:spcPts val="0"/>
              </a:spcBef>
              <a:spcAft>
                <a:spcPts val="0"/>
              </a:spcAft>
              <a:buSzPts val="1500"/>
              <a:buNone/>
            </a:pPr>
            <a:endParaRPr sz="2300"/>
          </a:p>
          <a:p>
            <a:pPr marL="742950" marR="0" lvl="1" indent="-156844" algn="l" rtl="0">
              <a:lnSpc>
                <a:spcPct val="80000"/>
              </a:lnSpc>
              <a:spcBef>
                <a:spcPts val="880"/>
              </a:spcBef>
              <a:spcAft>
                <a:spcPts val="0"/>
              </a:spcAft>
              <a:buClr>
                <a:srgbClr val="1186C3"/>
              </a:buClr>
              <a:buSzPts val="2030"/>
              <a:buFont typeface="Arial"/>
              <a:buNone/>
            </a:pPr>
            <a:endParaRPr sz="2300" i="0" u="none" strike="noStrike" cap="none">
              <a:solidFill>
                <a:schemeClr val="dk1"/>
              </a:solidFill>
            </a:endParaRPr>
          </a:p>
        </p:txBody>
      </p:sp>
      <p:pic>
        <p:nvPicPr>
          <p:cNvPr id="341" name="Google Shape;341;p7"/>
          <p:cNvPicPr preferRelativeResize="0"/>
          <p:nvPr/>
        </p:nvPicPr>
        <p:blipFill rotWithShape="1">
          <a:blip r:embed="rId3">
            <a:alphaModFix/>
          </a:blip>
          <a:srcRect/>
          <a:stretch/>
        </p:blipFill>
        <p:spPr>
          <a:xfrm>
            <a:off x="6848274" y="2417650"/>
            <a:ext cx="4374625" cy="263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8"/>
          <p:cNvSpPr txBox="1">
            <a:spLocks noGrp="1"/>
          </p:cNvSpPr>
          <p:nvPr>
            <p:ph type="title"/>
          </p:nvPr>
        </p:nvSpPr>
        <p:spPr>
          <a:xfrm>
            <a:off x="677334" y="185775"/>
            <a:ext cx="8596800" cy="1320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Corbel"/>
              <a:buNone/>
            </a:pPr>
            <a:r>
              <a:rPr lang="es" sz="4000" b="1">
                <a:solidFill>
                  <a:srgbClr val="262262"/>
                </a:solidFill>
              </a:rPr>
              <a:t> Colorado </a:t>
            </a:r>
            <a:r>
              <a:rPr lang="es" sz="4000" b="1" i="0" u="none" strike="noStrike" cap="none">
                <a:solidFill>
                  <a:srgbClr val="262262"/>
                </a:solidFill>
              </a:rPr>
              <a:t>Context: </a:t>
            </a:r>
            <a:r>
              <a:rPr lang="es" sz="4000" b="1">
                <a:solidFill>
                  <a:srgbClr val="262262"/>
                </a:solidFill>
              </a:rPr>
              <a:t>Mobile Homes</a:t>
            </a:r>
            <a:r>
              <a:rPr lang="es" sz="4000" b="1"/>
              <a:t> Contexto de Colorado:</a:t>
            </a:r>
            <a:endParaRPr sz="4000" b="1"/>
          </a:p>
          <a:p>
            <a:pPr marL="0" lvl="0" indent="0" algn="ctr" rtl="0">
              <a:lnSpc>
                <a:spcPct val="100000"/>
              </a:lnSpc>
              <a:spcBef>
                <a:spcPts val="0"/>
              </a:spcBef>
              <a:spcAft>
                <a:spcPts val="0"/>
              </a:spcAft>
              <a:buClr>
                <a:schemeClr val="dk1"/>
              </a:buClr>
              <a:buSzPts val="4000"/>
              <a:buFont typeface="Corbel"/>
              <a:buNone/>
            </a:pPr>
            <a:r>
              <a:rPr lang="es" sz="4000" b="1"/>
              <a:t> Casas Móviles</a:t>
            </a:r>
            <a:endParaRPr sz="4000" b="1"/>
          </a:p>
        </p:txBody>
      </p:sp>
      <p:sp>
        <p:nvSpPr>
          <p:cNvPr id="347" name="Google Shape;347;p8"/>
          <p:cNvSpPr txBox="1">
            <a:spLocks noGrp="1"/>
          </p:cNvSpPr>
          <p:nvPr>
            <p:ph type="body" idx="1"/>
          </p:nvPr>
        </p:nvSpPr>
        <p:spPr>
          <a:xfrm>
            <a:off x="482850" y="1689975"/>
            <a:ext cx="6407400" cy="47679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500"/>
              <a:buNone/>
            </a:pPr>
            <a:endParaRPr sz="2100" b="1"/>
          </a:p>
          <a:p>
            <a:pPr marL="285750" lvl="0" indent="-198120" algn="l" rtl="0">
              <a:lnSpc>
                <a:spcPct val="80000"/>
              </a:lnSpc>
              <a:spcBef>
                <a:spcPts val="0"/>
              </a:spcBef>
              <a:spcAft>
                <a:spcPts val="0"/>
              </a:spcAft>
              <a:buSzPts val="2100"/>
              <a:buFont typeface="Arial"/>
              <a:buChar char="●"/>
            </a:pPr>
            <a:r>
              <a:rPr lang="es" sz="2100" b="1"/>
              <a:t>Where &amp; How Many?</a:t>
            </a:r>
            <a:r>
              <a:rPr lang="es" sz="2100"/>
              <a:t> Over 1,300 parks in Colorado in 64 counties ~ 98,000 units</a:t>
            </a:r>
            <a:endParaRPr sz="2100"/>
          </a:p>
          <a:p>
            <a:pPr marL="285750" lvl="0" indent="0" algn="l" rtl="0">
              <a:lnSpc>
                <a:spcPct val="80000"/>
              </a:lnSpc>
              <a:spcBef>
                <a:spcPts val="0"/>
              </a:spcBef>
              <a:spcAft>
                <a:spcPts val="0"/>
              </a:spcAft>
              <a:buSzPts val="1500"/>
              <a:buNone/>
            </a:pPr>
            <a:endParaRPr sz="2100"/>
          </a:p>
          <a:p>
            <a:pPr marL="285750" lvl="0" indent="-198120" algn="l" rtl="0">
              <a:lnSpc>
                <a:spcPct val="80000"/>
              </a:lnSpc>
              <a:spcBef>
                <a:spcPts val="0"/>
              </a:spcBef>
              <a:spcAft>
                <a:spcPts val="0"/>
              </a:spcAft>
              <a:buSzPts val="2100"/>
              <a:buFont typeface="Trebuchet MS"/>
              <a:buChar char="●"/>
            </a:pPr>
            <a:r>
              <a:rPr lang="es" sz="2100" b="1"/>
              <a:t>Displacement</a:t>
            </a:r>
            <a:endParaRPr sz="2100" b="1"/>
          </a:p>
          <a:p>
            <a:pPr marL="285750" lvl="0" indent="0" algn="l" rtl="0">
              <a:lnSpc>
                <a:spcPct val="80000"/>
              </a:lnSpc>
              <a:spcBef>
                <a:spcPts val="0"/>
              </a:spcBef>
              <a:spcAft>
                <a:spcPts val="0"/>
              </a:spcAft>
              <a:buSzPts val="1500"/>
              <a:buNone/>
            </a:pPr>
            <a:r>
              <a:rPr lang="es" sz="2100"/>
              <a:t>From the 98,000 or so units across Colorado, almost 40,000 units are in threat of being lost to the market because of redevelopment and/or loss of zoning approval. </a:t>
            </a:r>
            <a:endParaRPr sz="2100"/>
          </a:p>
          <a:p>
            <a:pPr marL="0" marR="0" lvl="0" indent="0" algn="l" rtl="0">
              <a:lnSpc>
                <a:spcPct val="80000"/>
              </a:lnSpc>
              <a:spcBef>
                <a:spcPts val="0"/>
              </a:spcBef>
              <a:spcAft>
                <a:spcPts val="0"/>
              </a:spcAft>
              <a:buSzPts val="1500"/>
              <a:buNone/>
            </a:pPr>
            <a:endParaRPr sz="2100"/>
          </a:p>
          <a:p>
            <a:pPr marL="285750" lvl="0" indent="-198120" algn="l" rtl="0">
              <a:lnSpc>
                <a:spcPct val="80000"/>
              </a:lnSpc>
              <a:spcBef>
                <a:spcPts val="0"/>
              </a:spcBef>
              <a:spcAft>
                <a:spcPts val="0"/>
              </a:spcAft>
              <a:buClr>
                <a:srgbClr val="F1592A"/>
              </a:buClr>
              <a:buSzPts val="2100"/>
              <a:buFont typeface="Arial"/>
              <a:buChar char="●"/>
            </a:pPr>
            <a:r>
              <a:rPr lang="es" sz="2100" b="1" i="1">
                <a:solidFill>
                  <a:srgbClr val="F1592A"/>
                </a:solidFill>
              </a:rPr>
              <a:t>¿Dónde y cuántos? </a:t>
            </a:r>
            <a:r>
              <a:rPr lang="es" sz="2100" i="1">
                <a:solidFill>
                  <a:srgbClr val="F1592A"/>
                </a:solidFill>
              </a:rPr>
              <a:t>Más de 1,300 parques en Colorado en 64 condados ~ 98,000 unidades</a:t>
            </a:r>
            <a:endParaRPr sz="2100" i="1">
              <a:solidFill>
                <a:srgbClr val="F1592A"/>
              </a:solidFill>
            </a:endParaRPr>
          </a:p>
          <a:p>
            <a:pPr marL="285750" lvl="0" indent="0" algn="l" rtl="0">
              <a:lnSpc>
                <a:spcPct val="80000"/>
              </a:lnSpc>
              <a:spcBef>
                <a:spcPts val="0"/>
              </a:spcBef>
              <a:spcAft>
                <a:spcPts val="0"/>
              </a:spcAft>
              <a:buSzPts val="1500"/>
              <a:buNone/>
            </a:pPr>
            <a:endParaRPr sz="2100" i="1">
              <a:solidFill>
                <a:srgbClr val="F1592A"/>
              </a:solidFill>
            </a:endParaRPr>
          </a:p>
          <a:p>
            <a:pPr marL="285750" lvl="0" indent="-198120" algn="l" rtl="0">
              <a:lnSpc>
                <a:spcPct val="80000"/>
              </a:lnSpc>
              <a:spcBef>
                <a:spcPts val="0"/>
              </a:spcBef>
              <a:spcAft>
                <a:spcPts val="0"/>
              </a:spcAft>
              <a:buClr>
                <a:srgbClr val="F1592A"/>
              </a:buClr>
              <a:buSzPts val="2100"/>
              <a:buFont typeface="Arial"/>
              <a:buChar char="●"/>
            </a:pPr>
            <a:r>
              <a:rPr lang="es" sz="2100" b="1" i="1">
                <a:solidFill>
                  <a:srgbClr val="F1592A"/>
                </a:solidFill>
              </a:rPr>
              <a:t>Desplazamiento</a:t>
            </a:r>
            <a:endParaRPr sz="2100" b="1" i="1">
              <a:solidFill>
                <a:srgbClr val="F1592A"/>
              </a:solidFill>
            </a:endParaRPr>
          </a:p>
          <a:p>
            <a:pPr marL="285750" lvl="0" indent="0" algn="l" rtl="0">
              <a:lnSpc>
                <a:spcPct val="80000"/>
              </a:lnSpc>
              <a:spcBef>
                <a:spcPts val="0"/>
              </a:spcBef>
              <a:spcAft>
                <a:spcPts val="0"/>
              </a:spcAft>
              <a:buSzPts val="1500"/>
              <a:buNone/>
            </a:pPr>
            <a:r>
              <a:rPr lang="es" sz="2100" i="1">
                <a:solidFill>
                  <a:srgbClr val="F1592A"/>
                </a:solidFill>
              </a:rPr>
              <a:t>De las aproximadamente 98,000 unidades en Colorado, casi 40,000 unidades están en peligro de ser desplazadas debido a la reurbanización y / o la pérdida de la zonas para casas moviles</a:t>
            </a:r>
            <a:endParaRPr sz="2100" b="1" i="1">
              <a:solidFill>
                <a:srgbClr val="F1592A"/>
              </a:solidFill>
            </a:endParaRPr>
          </a:p>
          <a:p>
            <a:pPr marL="0" marR="0" lvl="0" indent="0" algn="l" rtl="0">
              <a:lnSpc>
                <a:spcPct val="80000"/>
              </a:lnSpc>
              <a:spcBef>
                <a:spcPts val="0"/>
              </a:spcBef>
              <a:spcAft>
                <a:spcPts val="0"/>
              </a:spcAft>
              <a:buSzPts val="1500"/>
              <a:buNone/>
            </a:pPr>
            <a:endParaRPr sz="2200"/>
          </a:p>
          <a:p>
            <a:pPr marL="0" marR="0" lvl="0" indent="0" algn="l" rtl="0">
              <a:lnSpc>
                <a:spcPct val="80000"/>
              </a:lnSpc>
              <a:spcBef>
                <a:spcPts val="0"/>
              </a:spcBef>
              <a:spcAft>
                <a:spcPts val="0"/>
              </a:spcAft>
              <a:buSzPts val="1500"/>
              <a:buNone/>
            </a:pPr>
            <a:endParaRPr sz="2200"/>
          </a:p>
          <a:p>
            <a:pPr marL="285750" marR="0" lvl="0" indent="0" algn="l" rtl="0">
              <a:lnSpc>
                <a:spcPct val="80000"/>
              </a:lnSpc>
              <a:spcBef>
                <a:spcPts val="0"/>
              </a:spcBef>
              <a:spcAft>
                <a:spcPts val="0"/>
              </a:spcAft>
              <a:buSzPts val="1500"/>
              <a:buNone/>
            </a:pPr>
            <a:endParaRPr sz="2200"/>
          </a:p>
          <a:p>
            <a:pPr marL="742950" marR="0" lvl="1" indent="-156844" algn="l" rtl="0">
              <a:lnSpc>
                <a:spcPct val="80000"/>
              </a:lnSpc>
              <a:spcBef>
                <a:spcPts val="880"/>
              </a:spcBef>
              <a:spcAft>
                <a:spcPts val="0"/>
              </a:spcAft>
              <a:buClr>
                <a:srgbClr val="1186C3"/>
              </a:buClr>
              <a:buSzPts val="2030"/>
              <a:buFont typeface="Arial"/>
              <a:buNone/>
            </a:pPr>
            <a:endParaRPr sz="2200" i="0" u="none" strike="noStrike" cap="none">
              <a:solidFill>
                <a:schemeClr val="dk1"/>
              </a:solidFill>
            </a:endParaRPr>
          </a:p>
        </p:txBody>
      </p:sp>
      <p:pic>
        <p:nvPicPr>
          <p:cNvPr id="348" name="Google Shape;348;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90250" y="2578025"/>
            <a:ext cx="4441300" cy="22691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9"/>
          <p:cNvSpPr txBox="1">
            <a:spLocks noGrp="1"/>
          </p:cNvSpPr>
          <p:nvPr>
            <p:ph type="title"/>
          </p:nvPr>
        </p:nvSpPr>
        <p:spPr>
          <a:xfrm>
            <a:off x="415600" y="392200"/>
            <a:ext cx="8673600" cy="1710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500"/>
              <a:buFont typeface="Arial"/>
              <a:buNone/>
            </a:pPr>
            <a:r>
              <a:rPr lang="es" sz="4000" b="1">
                <a:solidFill>
                  <a:srgbClr val="262262"/>
                </a:solidFill>
                <a:latin typeface="Trebuchet MS"/>
                <a:ea typeface="Trebuchet MS"/>
                <a:cs typeface="Trebuchet MS"/>
                <a:sym typeface="Trebuchet MS"/>
              </a:rPr>
              <a:t>What is Organizing?</a:t>
            </a:r>
            <a:endParaRPr sz="4000" b="1">
              <a:solidFill>
                <a:srgbClr val="262262"/>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r>
              <a:rPr lang="es" sz="4000" b="1">
                <a:solidFill>
                  <a:srgbClr val="F1592A"/>
                </a:solidFill>
                <a:latin typeface="Trebuchet MS"/>
                <a:ea typeface="Trebuchet MS"/>
                <a:cs typeface="Trebuchet MS"/>
                <a:sym typeface="Trebuchet MS"/>
              </a:rPr>
              <a:t>¿Qué es organizar?</a:t>
            </a:r>
            <a:endParaRPr sz="4000" b="1">
              <a:solidFill>
                <a:srgbClr val="F1592A"/>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endParaRPr sz="4000" b="1">
              <a:solidFill>
                <a:srgbClr val="F1592A"/>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500"/>
              <a:buFont typeface="Arial"/>
              <a:buNone/>
            </a:pPr>
            <a:endParaRPr sz="4000" b="1">
              <a:solidFill>
                <a:srgbClr val="F1592A"/>
              </a:solidFill>
              <a:latin typeface="Trebuchet MS"/>
              <a:ea typeface="Trebuchet MS"/>
              <a:cs typeface="Trebuchet MS"/>
              <a:sym typeface="Trebuchet MS"/>
            </a:endParaRPr>
          </a:p>
          <a:p>
            <a:pPr marL="0" lvl="0" indent="0" algn="l" rtl="0">
              <a:lnSpc>
                <a:spcPct val="100000"/>
              </a:lnSpc>
              <a:spcBef>
                <a:spcPts val="0"/>
              </a:spcBef>
              <a:spcAft>
                <a:spcPts val="0"/>
              </a:spcAft>
              <a:buSzPts val="4800"/>
              <a:buNone/>
            </a:pPr>
            <a:endParaRPr>
              <a:latin typeface="Trebuchet MS"/>
              <a:ea typeface="Trebuchet MS"/>
              <a:cs typeface="Trebuchet MS"/>
              <a:sym typeface="Trebuchet MS"/>
            </a:endParaRPr>
          </a:p>
        </p:txBody>
      </p:sp>
      <p:sp>
        <p:nvSpPr>
          <p:cNvPr id="354" name="Google Shape;354;p9"/>
          <p:cNvSpPr txBox="1">
            <a:spLocks noGrp="1"/>
          </p:cNvSpPr>
          <p:nvPr>
            <p:ph type="body" idx="1"/>
          </p:nvPr>
        </p:nvSpPr>
        <p:spPr>
          <a:xfrm>
            <a:off x="415600" y="1842200"/>
            <a:ext cx="3782700" cy="4555200"/>
          </a:xfrm>
          <a:prstGeom prst="rect">
            <a:avLst/>
          </a:prstGeom>
          <a:noFill/>
          <a:ln>
            <a:noFill/>
          </a:ln>
        </p:spPr>
        <p:txBody>
          <a:bodyPr spcFirstLastPara="1" wrap="square" lIns="121900" tIns="121900" rIns="121900" bIns="121900" anchor="t" anchorCtr="0">
            <a:noAutofit/>
          </a:bodyPr>
          <a:lstStyle/>
          <a:p>
            <a:pPr marL="609600" lvl="0" indent="-457200" algn="l" rtl="0">
              <a:lnSpc>
                <a:spcPct val="115000"/>
              </a:lnSpc>
              <a:spcBef>
                <a:spcPts val="0"/>
              </a:spcBef>
              <a:spcAft>
                <a:spcPts val="0"/>
              </a:spcAft>
              <a:buSzPts val="2400"/>
              <a:buFont typeface="Trebuchet MS"/>
              <a:buChar char="●"/>
            </a:pPr>
            <a:r>
              <a:rPr lang="es">
                <a:latin typeface="Trebuchet MS"/>
                <a:ea typeface="Trebuchet MS"/>
                <a:cs typeface="Trebuchet MS"/>
                <a:sym typeface="Trebuchet MS"/>
              </a:rPr>
              <a:t>Brings a mass amount of people together</a:t>
            </a:r>
            <a:endParaRPr>
              <a:latin typeface="Trebuchet MS"/>
              <a:ea typeface="Trebuchet MS"/>
              <a:cs typeface="Trebuchet MS"/>
              <a:sym typeface="Trebuchet MS"/>
            </a:endParaRPr>
          </a:p>
          <a:p>
            <a:pPr marL="609600" lvl="0" indent="-457200" algn="l" rtl="0">
              <a:lnSpc>
                <a:spcPct val="115000"/>
              </a:lnSpc>
              <a:spcBef>
                <a:spcPts val="0"/>
              </a:spcBef>
              <a:spcAft>
                <a:spcPts val="0"/>
              </a:spcAft>
              <a:buSzPts val="2400"/>
              <a:buFont typeface="Trebuchet MS"/>
              <a:buChar char="●"/>
            </a:pPr>
            <a:r>
              <a:rPr lang="es">
                <a:latin typeface="Trebuchet MS"/>
                <a:ea typeface="Trebuchet MS"/>
                <a:cs typeface="Trebuchet MS"/>
                <a:sym typeface="Trebuchet MS"/>
              </a:rPr>
              <a:t>Work together towards a shared goal</a:t>
            </a:r>
            <a:endParaRPr>
              <a:latin typeface="Trebuchet MS"/>
              <a:ea typeface="Trebuchet MS"/>
              <a:cs typeface="Trebuchet MS"/>
              <a:sym typeface="Trebuchet MS"/>
            </a:endParaRPr>
          </a:p>
          <a:p>
            <a:pPr marL="609600" lvl="0" indent="-457200" algn="l" rtl="0">
              <a:lnSpc>
                <a:spcPct val="115000"/>
              </a:lnSpc>
              <a:spcBef>
                <a:spcPts val="0"/>
              </a:spcBef>
              <a:spcAft>
                <a:spcPts val="0"/>
              </a:spcAft>
              <a:buSzPts val="2400"/>
              <a:buFont typeface="Trebuchet MS"/>
              <a:buChar char="●"/>
            </a:pPr>
            <a:r>
              <a:rPr lang="es">
                <a:latin typeface="Trebuchet MS"/>
                <a:ea typeface="Trebuchet MS"/>
                <a:cs typeface="Trebuchet MS"/>
                <a:sym typeface="Trebuchet MS"/>
              </a:rPr>
              <a:t>Shifts power and creates long lasting structural change</a:t>
            </a:r>
            <a:endParaRPr>
              <a:latin typeface="Trebuchet MS"/>
              <a:ea typeface="Trebuchet MS"/>
              <a:cs typeface="Trebuchet MS"/>
              <a:sym typeface="Trebuchet MS"/>
            </a:endParaRPr>
          </a:p>
          <a:p>
            <a:pPr marL="0" lvl="0" indent="0" algn="l" rtl="0">
              <a:lnSpc>
                <a:spcPct val="115000"/>
              </a:lnSpc>
              <a:spcBef>
                <a:spcPts val="2100"/>
              </a:spcBef>
              <a:spcAft>
                <a:spcPts val="2100"/>
              </a:spcAft>
              <a:buSzPts val="2400"/>
              <a:buNone/>
            </a:pPr>
            <a:endParaRPr>
              <a:latin typeface="Trebuchet MS"/>
              <a:ea typeface="Trebuchet MS"/>
              <a:cs typeface="Trebuchet MS"/>
              <a:sym typeface="Trebuchet MS"/>
            </a:endParaRPr>
          </a:p>
        </p:txBody>
      </p:sp>
      <p:pic>
        <p:nvPicPr>
          <p:cNvPr id="355" name="Google Shape;355;p9"/>
          <p:cNvPicPr preferRelativeResize="0"/>
          <p:nvPr/>
        </p:nvPicPr>
        <p:blipFill rotWithShape="1">
          <a:blip r:embed="rId3" cstate="screen">
            <a:alphaModFix/>
            <a:extLst>
              <a:ext uri="{28A0092B-C50C-407E-A947-70E740481C1C}">
                <a14:useLocalDpi xmlns:a14="http://schemas.microsoft.com/office/drawing/2010/main"/>
              </a:ext>
            </a:extLst>
          </a:blip>
          <a:srcRect b="-7331"/>
          <a:stretch/>
        </p:blipFill>
        <p:spPr>
          <a:xfrm>
            <a:off x="4470358" y="2011663"/>
            <a:ext cx="3782732" cy="3508232"/>
          </a:xfrm>
          <a:prstGeom prst="rect">
            <a:avLst/>
          </a:prstGeom>
          <a:noFill/>
          <a:ln>
            <a:noFill/>
          </a:ln>
        </p:spPr>
      </p:pic>
      <p:sp>
        <p:nvSpPr>
          <p:cNvPr id="356" name="Google Shape;356;p9"/>
          <p:cNvSpPr txBox="1"/>
          <p:nvPr/>
        </p:nvSpPr>
        <p:spPr>
          <a:xfrm>
            <a:off x="8253100" y="1827175"/>
            <a:ext cx="3250200" cy="3877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F1592A"/>
              </a:buClr>
              <a:buSzPts val="2400"/>
              <a:buFont typeface="Trebuchet MS"/>
              <a:buChar char="●"/>
            </a:pPr>
            <a:r>
              <a:rPr lang="es" sz="2400" b="0" i="1" u="none" strike="noStrike" cap="none">
                <a:solidFill>
                  <a:srgbClr val="F1592A"/>
                </a:solidFill>
                <a:latin typeface="Trebuchet MS"/>
                <a:ea typeface="Trebuchet MS"/>
                <a:cs typeface="Trebuchet MS"/>
                <a:sym typeface="Trebuchet MS"/>
              </a:rPr>
              <a:t>Une un grupo de gente en masa </a:t>
            </a:r>
            <a:endParaRPr sz="2400" b="0" i="1" u="none" strike="noStrike" cap="none">
              <a:solidFill>
                <a:srgbClr val="F1592A"/>
              </a:solidFill>
              <a:latin typeface="Trebuchet MS"/>
              <a:ea typeface="Trebuchet MS"/>
              <a:cs typeface="Trebuchet MS"/>
              <a:sym typeface="Trebuchet MS"/>
            </a:endParaRPr>
          </a:p>
          <a:p>
            <a:pPr marL="457200" marR="0" lvl="0" indent="-381000" algn="l" rtl="0">
              <a:lnSpc>
                <a:spcPct val="115000"/>
              </a:lnSpc>
              <a:spcBef>
                <a:spcPts val="0"/>
              </a:spcBef>
              <a:spcAft>
                <a:spcPts val="0"/>
              </a:spcAft>
              <a:buClr>
                <a:srgbClr val="F1592A"/>
              </a:buClr>
              <a:buSzPts val="2400"/>
              <a:buFont typeface="Trebuchet MS"/>
              <a:buChar char="●"/>
            </a:pPr>
            <a:r>
              <a:rPr lang="es" sz="2400" b="0" i="1" u="none" strike="noStrike" cap="none">
                <a:solidFill>
                  <a:srgbClr val="F1592A"/>
                </a:solidFill>
                <a:latin typeface="Trebuchet MS"/>
                <a:ea typeface="Trebuchet MS"/>
                <a:cs typeface="Trebuchet MS"/>
                <a:sym typeface="Trebuchet MS"/>
              </a:rPr>
              <a:t>Trabaja juntos hacia un objetivo común</a:t>
            </a:r>
            <a:endParaRPr sz="2400" b="0" i="1" u="none" strike="noStrike" cap="none">
              <a:solidFill>
                <a:srgbClr val="F1592A"/>
              </a:solidFill>
              <a:latin typeface="Trebuchet MS"/>
              <a:ea typeface="Trebuchet MS"/>
              <a:cs typeface="Trebuchet MS"/>
              <a:sym typeface="Trebuchet MS"/>
            </a:endParaRPr>
          </a:p>
          <a:p>
            <a:pPr marL="457200" marR="0" lvl="0" indent="-381000" algn="l" rtl="0">
              <a:lnSpc>
                <a:spcPct val="115000"/>
              </a:lnSpc>
              <a:spcBef>
                <a:spcPts val="0"/>
              </a:spcBef>
              <a:spcAft>
                <a:spcPts val="0"/>
              </a:spcAft>
              <a:buClr>
                <a:srgbClr val="F1592A"/>
              </a:buClr>
              <a:buSzPts val="2400"/>
              <a:buFont typeface="Trebuchet MS"/>
              <a:buChar char="●"/>
            </a:pPr>
            <a:r>
              <a:rPr lang="es" sz="2400" b="0" i="1" u="none" strike="noStrike" cap="none">
                <a:solidFill>
                  <a:srgbClr val="F1592A"/>
                </a:solidFill>
                <a:latin typeface="Trebuchet MS"/>
                <a:ea typeface="Trebuchet MS"/>
                <a:cs typeface="Trebuchet MS"/>
                <a:sym typeface="Trebuchet MS"/>
              </a:rPr>
              <a:t>Cambia poder y crea cambio estructural duradero </a:t>
            </a:r>
            <a:endParaRPr sz="2400" b="0" i="1" u="none" strike="noStrike" cap="none">
              <a:solidFill>
                <a:srgbClr val="F1592A"/>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Facet">
  <a:themeElements>
    <a:clrScheme name="Custom 3">
      <a:dk1>
        <a:srgbClr val="000000"/>
      </a:dk1>
      <a:lt1>
        <a:srgbClr val="FFFFFF"/>
      </a:lt1>
      <a:dk2>
        <a:srgbClr val="696464"/>
      </a:dk2>
      <a:lt2>
        <a:srgbClr val="E9E5DC"/>
      </a:lt2>
      <a:accent1>
        <a:srgbClr val="BF0000"/>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to5 Simpl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Custom 3">
      <a:dk1>
        <a:srgbClr val="000000"/>
      </a:dk1>
      <a:lt1>
        <a:srgbClr val="FFFFFF"/>
      </a:lt1>
      <a:dk2>
        <a:srgbClr val="696464"/>
      </a:dk2>
      <a:lt2>
        <a:srgbClr val="E9E5DC"/>
      </a:lt2>
      <a:accent1>
        <a:srgbClr val="BF0000"/>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PLP Colors">
      <a:dk1>
        <a:srgbClr val="003348"/>
      </a:dk1>
      <a:lt1>
        <a:srgbClr val="007095"/>
      </a:lt1>
      <a:dk2>
        <a:srgbClr val="FFA300"/>
      </a:dk2>
      <a:lt2>
        <a:srgbClr val="FFFFFF"/>
      </a:lt2>
      <a:accent1>
        <a:srgbClr val="F7DF8E"/>
      </a:accent1>
      <a:accent2>
        <a:srgbClr val="FF5C38"/>
      </a:accent2>
      <a:accent3>
        <a:srgbClr val="007096"/>
      </a:accent3>
      <a:accent4>
        <a:srgbClr val="FFC000"/>
      </a:accent4>
      <a:accent5>
        <a:srgbClr val="75232F"/>
      </a:accent5>
      <a:accent6>
        <a:srgbClr val="B1B3B3"/>
      </a:accent6>
      <a:hlink>
        <a:srgbClr val="FF5B39"/>
      </a:hlink>
      <a:folHlink>
        <a:srgbClr val="0033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PLP Colors">
      <a:dk1>
        <a:srgbClr val="003348"/>
      </a:dk1>
      <a:lt1>
        <a:srgbClr val="007095"/>
      </a:lt1>
      <a:dk2>
        <a:srgbClr val="FFA300"/>
      </a:dk2>
      <a:lt2>
        <a:srgbClr val="FFFFFF"/>
      </a:lt2>
      <a:accent1>
        <a:srgbClr val="F7DF8E"/>
      </a:accent1>
      <a:accent2>
        <a:srgbClr val="FF5C38"/>
      </a:accent2>
      <a:accent3>
        <a:srgbClr val="007096"/>
      </a:accent3>
      <a:accent4>
        <a:srgbClr val="FFC000"/>
      </a:accent4>
      <a:accent5>
        <a:srgbClr val="75232F"/>
      </a:accent5>
      <a:accent6>
        <a:srgbClr val="B1B3B3"/>
      </a:accent6>
      <a:hlink>
        <a:srgbClr val="FF5B39"/>
      </a:hlink>
      <a:folHlink>
        <a:srgbClr val="0033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9944</Words>
  <Application>Microsoft Office PowerPoint</Application>
  <PresentationFormat>Widescreen</PresentationFormat>
  <Paragraphs>724</Paragraphs>
  <Slides>62</Slides>
  <Notes>62</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62</vt:i4>
      </vt:variant>
    </vt:vector>
  </HeadingPairs>
  <TitlesOfParts>
    <vt:vector size="79" baseType="lpstr">
      <vt:lpstr>Times New Roman</vt:lpstr>
      <vt:lpstr>Barlow Condensed</vt:lpstr>
      <vt:lpstr>Trebuchet MS</vt:lpstr>
      <vt:lpstr>Impact</vt:lpstr>
      <vt:lpstr>Calibri</vt:lpstr>
      <vt:lpstr>Barlow SemiBold</vt:lpstr>
      <vt:lpstr>Barlow</vt:lpstr>
      <vt:lpstr>Corbel</vt:lpstr>
      <vt:lpstr>Barlow Condensed SemiBold</vt:lpstr>
      <vt:lpstr>Arial</vt:lpstr>
      <vt:lpstr>Noto Sans Symbols</vt:lpstr>
      <vt:lpstr>Montserrat</vt:lpstr>
      <vt:lpstr>Facet</vt:lpstr>
      <vt:lpstr>9to5 Simple</vt:lpstr>
      <vt:lpstr>Facet</vt:lpstr>
      <vt:lpstr>Office Theme</vt:lpstr>
      <vt:lpstr>Office Theme</vt:lpstr>
      <vt:lpstr>9to5 Colorado &amp;  The Movement for Housing Justice 9to5 Colorado y  el Movimiento para Justicia de Vivienda</vt:lpstr>
      <vt:lpstr>Community Agreements  Acuerdos Comunitarios  </vt:lpstr>
      <vt:lpstr>What is 9to5 Colorado? ¿Qué es 9to5 Colorado? </vt:lpstr>
      <vt:lpstr>Background Historia </vt:lpstr>
      <vt:lpstr>National Context: Mobile Homes Contexto National: Casas Moviles </vt:lpstr>
      <vt:lpstr>National Context: Mobile Homes Contexto National: Casas Moviles </vt:lpstr>
      <vt:lpstr> Colorado Context: Mobile Homes Contexto de Colorado:  Casas Móviles</vt:lpstr>
      <vt:lpstr> Colorado Context: Mobile Homes Contexto de Colorado:  Casas Móviles</vt:lpstr>
      <vt:lpstr>What is Organizing? ¿Qué es organizar?   </vt:lpstr>
      <vt:lpstr>What is Organizing? ¿Qué es organizar?</vt:lpstr>
      <vt:lpstr>What is Organizing? ¿Qué es organizar?</vt:lpstr>
      <vt:lpstr>What is Power? ¿Qué es poder?</vt:lpstr>
      <vt:lpstr>PowerPoint Presentation</vt:lpstr>
      <vt:lpstr>PowerPoint Presentation</vt:lpstr>
      <vt:lpstr>PowerPoint Presentation</vt:lpstr>
      <vt:lpstr>Denver Meadows</vt:lpstr>
      <vt:lpstr>PowerPoint Presentation</vt:lpstr>
      <vt:lpstr>Denver Meadows</vt:lpstr>
      <vt:lpstr>Porque estamos Aqui?  Why are we Here?</vt:lpstr>
      <vt:lpstr>Principles of Organizing Principios de organizar   </vt:lpstr>
      <vt:lpstr>What Happens when we organize? Que pasa cuando nos organizamos?   </vt:lpstr>
      <vt:lpstr>Tactics &amp; Activities</vt:lpstr>
      <vt:lpstr>How can I become a 9to5 member? Como puedo ser miembro de 9to5?</vt:lpstr>
      <vt:lpstr> Mobile Home Park Act (MHPA) Overview Reseña de la Ley de Predios de Casas Móviles</vt:lpstr>
      <vt:lpstr>Colorado Poverty Law Project</vt:lpstr>
      <vt:lpstr>CPLP Mobile Home Initiative</vt:lpstr>
      <vt:lpstr>Legal Disclaimer</vt:lpstr>
      <vt:lpstr>Background on the MHPA  Antecedentes sobre MHPA</vt:lpstr>
      <vt:lpstr>MHPA vs. Colorado Landlord/Tenant (L/T) Laws</vt:lpstr>
      <vt:lpstr>MHPA vs. Colorado Landlord/Tenant Laws</vt:lpstr>
      <vt:lpstr>MHPA Dispute Resolution and Enforcement Program (DREP)</vt:lpstr>
      <vt:lpstr>MHPA Dispute Resolution and Enforcement Program (DREP), Cnt’d</vt:lpstr>
      <vt:lpstr>MHPA Dispute Resolution and Enforcement Program (DREP), Cnt’d</vt:lpstr>
      <vt:lpstr>MHPA Dispute Resolution and Enforcement Program (DREP), Cnt’d</vt:lpstr>
      <vt:lpstr>Online Resources on Colorado Mobile Home Laws</vt:lpstr>
      <vt:lpstr>Rental Agreements under the MHPA (Current as of June 30, 2020)  Convenios de Renta Bajo el Proyecto de Ley de Casas Móviles (Actualizada y Vigente Desde el 30 de Junio de 2020)</vt:lpstr>
      <vt:lpstr>MHPA &amp; Rental Agreements </vt:lpstr>
      <vt:lpstr>MHPA &amp; Rental Agreements </vt:lpstr>
      <vt:lpstr>MHPA &amp; Rental Agreements </vt:lpstr>
      <vt:lpstr>MHPA &amp; Rental Agreements </vt:lpstr>
      <vt:lpstr>MHPA &amp; Rental Agreements </vt:lpstr>
      <vt:lpstr>The Eviction Process under the MHPA  (Current as of June 30, 2020)  El Proceso de Desalojo Bajo la Ley de Predios de Casas Móviles  (Actualizado y Vigente Desde el 30 de Junio, 2020)</vt:lpstr>
      <vt:lpstr>Evictions Under the MHPA </vt:lpstr>
      <vt:lpstr>Evictions Under the MHPA </vt:lpstr>
      <vt:lpstr>Evictions Under the MHPA </vt:lpstr>
      <vt:lpstr>MHPA Notice Requirements </vt:lpstr>
      <vt:lpstr>Time Periods to Quit/Cure</vt:lpstr>
      <vt:lpstr>Time Periods to Quit/Cure</vt:lpstr>
      <vt:lpstr>Time Period to Cure Non-Payment of Rent</vt:lpstr>
      <vt:lpstr>Time Period to Move if Eviction Entered</vt:lpstr>
      <vt:lpstr>COVID-19 Executive Orders</vt:lpstr>
      <vt:lpstr>COVID-19 Executive Orders</vt:lpstr>
      <vt:lpstr>WHEN TO CONTACT CPLP:</vt:lpstr>
      <vt:lpstr>WHEN TO CONTACT CPLP:</vt:lpstr>
      <vt:lpstr>WHEN TO CONTACT CPLP:</vt:lpstr>
      <vt:lpstr>WHEN TO CONTACT CPLP:</vt:lpstr>
      <vt:lpstr>Why Lawyers Need You</vt:lpstr>
      <vt:lpstr>Why Lawyers Need You</vt:lpstr>
      <vt:lpstr>Civic Engagement Resources</vt:lpstr>
      <vt:lpstr>Civic Engagement Resources</vt:lpstr>
      <vt:lpstr>HOW TO CONTACT CPLP:</vt:lpstr>
      <vt:lpstr>Thank you for joining! ¡Gracias por acompañarnos!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9to5 Colorado &amp;  The Movement for Housing Justice 9to5 Colorado y  el Movimiento para Justicia de Vivienda</dc:title>
  <dc:creator>Paolo Diaz</dc:creator>
  <cp:lastModifiedBy>Paolo Diaz</cp:lastModifiedBy>
  <cp:revision>2</cp:revision>
  <dcterms:modified xsi:type="dcterms:W3CDTF">2021-06-16T19:30:43Z</dcterms:modified>
</cp:coreProperties>
</file>