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6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12192000" cy="6858000"/>
  <p:notesSz cx="6858000" cy="9144000"/>
  <p:embeddedFontLst>
    <p:embeddedFont>
      <p:font typeface="Barlow" panose="020B0604020202020204" charset="0"/>
      <p:regular r:id="rId64"/>
      <p:bold r:id="rId65"/>
      <p:italic r:id="rId66"/>
      <p:boldItalic r:id="rId67"/>
    </p:embeddedFont>
    <p:embeddedFont>
      <p:font typeface="Barlow Condensed" panose="020B0604020202020204" charset="0"/>
      <p:regular r:id="rId68"/>
      <p:bold r:id="rId69"/>
      <p:italic r:id="rId70"/>
      <p:boldItalic r:id="rId71"/>
    </p:embeddedFont>
    <p:embeddedFont>
      <p:font typeface="Barlow Light" panose="020B0604020202020204" charset="0"/>
      <p:regular r:id="rId72"/>
      <p:bold r:id="rId73"/>
      <p:italic r:id="rId74"/>
      <p:boldItalic r:id="rId75"/>
    </p:embeddedFont>
    <p:embeddedFont>
      <p:font typeface="Barlow Medium" panose="020B0604020202020204" charset="0"/>
      <p:regular r:id="rId76"/>
      <p:bold r:id="rId77"/>
      <p:italic r:id="rId78"/>
      <p:boldItalic r:id="rId79"/>
    </p:embeddedFont>
    <p:embeddedFont>
      <p:font typeface="Barlow SemiBold" panose="020B060402020202020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Montserrat" panose="020B0604020202020204" charset="0"/>
      <p:regular r:id="rId88"/>
      <p:bold r:id="rId89"/>
      <p:italic r:id="rId90"/>
      <p:boldItalic r:id="rId91"/>
    </p:embeddedFont>
    <p:embeddedFont>
      <p:font typeface="Montserrat Medium" panose="020B060402020202020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hTYC46s8l1k0WVLosB4Y4qmeEu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89" Type="http://schemas.openxmlformats.org/officeDocument/2006/relationships/font" Target="fonts/font26.fntdata"/><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8.fntdata"/><Relationship Id="rId92" Type="http://schemas.openxmlformats.org/officeDocument/2006/relationships/font" Target="fonts/font2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9.fntdata"/><Relationship Id="rId90" Type="http://schemas.openxmlformats.org/officeDocument/2006/relationships/font" Target="fonts/font27.fntdata"/><Relationship Id="rId95" Type="http://schemas.openxmlformats.org/officeDocument/2006/relationships/font" Target="fonts/font3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font" Target="fonts/font30.fntdata"/><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font" Target="fonts/font28.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font" Target="fonts/font31.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0" name="Google Shape;1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8" name="Google Shape;1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6" name="Google Shape;1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4" name="Google Shape;1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2" name="Google Shape;1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0" name="Google Shape;1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8" name="Google Shape;1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6" name="Google Shape;1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 name="Google Shape;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0" name="Google Shape;2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7" name="Google Shape;2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1" name="Google Shape;22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4" name="Google Shape;23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2" name="Google Shape;2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0" name="Google Shape;2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8" name="Google Shape;2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6" name="Google Shape;2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0" name="Google Shape;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4" name="Google Shape;27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2" name="Google Shape;2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0" name="Google Shape;2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7" name="Google Shape;29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4" name="Google Shape;30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2" name="Google Shape;31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0" name="Google Shape;3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8" name="Google Shape;32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6" name="Google Shape;33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4" name="Google Shape;3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7" name="Google Shape;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2" name="Google Shape;35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0" name="Google Shape;36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8" name="Google Shape;36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6" name="Google Shape;37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4" name="Google Shape;38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2" name="Google Shape;3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0" name="Google Shape;4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8" name="Google Shape;40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6" name="Google Shape;41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4" name="Google Shape;42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 name="Google Shape;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2" name="Google Shape;4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0" name="Google Shape;44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8" name="Google Shape;44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6" name="Google Shape;45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4" name="Google Shape;46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2" name="Google Shape;4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0" name="Google Shape;48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8" name="Google Shape;48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6" name="Google Shape;49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4" name="Google Shape;50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 name="Google Shape;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4" name="Google Shape;51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 name="Google Shape;1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2" name="Google Shape;1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4"/>
        <p:cNvGrpSpPr/>
        <p:nvPr/>
      </p:nvGrpSpPr>
      <p:grpSpPr>
        <a:xfrm>
          <a:off x="0" y="0"/>
          <a:ext cx="0" cy="0"/>
          <a:chOff x="0" y="0"/>
          <a:chExt cx="0" cy="0"/>
        </a:xfrm>
      </p:grpSpPr>
      <p:sp>
        <p:nvSpPr>
          <p:cNvPr id="15" name="Google Shape;15;p71"/>
          <p:cNvSpPr txBox="1">
            <a:spLocks noGrp="1"/>
          </p:cNvSpPr>
          <p:nvPr>
            <p:ph type="ctrTitle"/>
          </p:nvPr>
        </p:nvSpPr>
        <p:spPr>
          <a:xfrm>
            <a:off x="838200" y="4422912"/>
            <a:ext cx="10515600" cy="10003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Barlow Condensed"/>
              <a:buNone/>
              <a:defRPr sz="6000" b="1" i="0">
                <a:solidFill>
                  <a:schemeClr val="dk1"/>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1"/>
          <p:cNvSpPr txBox="1">
            <a:spLocks noGrp="1"/>
          </p:cNvSpPr>
          <p:nvPr>
            <p:ph type="subTitle" idx="1"/>
          </p:nvPr>
        </p:nvSpPr>
        <p:spPr>
          <a:xfrm>
            <a:off x="838200" y="5423278"/>
            <a:ext cx="10515600" cy="43818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400"/>
              <a:buNone/>
              <a:defRPr sz="2400" b="1" i="0">
                <a:solidFill>
                  <a:schemeClr val="lt2"/>
                </a:solidFill>
                <a:latin typeface="Barlow Condensed"/>
                <a:ea typeface="Barlow Condensed"/>
                <a:cs typeface="Barlow Condensed"/>
                <a:sym typeface="Barlow Condensed"/>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71"/>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1400"/>
              <a:buFont typeface="Barlow"/>
              <a:buNone/>
              <a:defRPr/>
            </a:lvl1pPr>
            <a:lvl2pPr lvl="1" algn="l">
              <a:lnSpc>
                <a:spcPct val="100000"/>
              </a:lnSpc>
              <a:spcBef>
                <a:spcPts val="0"/>
              </a:spcBef>
              <a:spcAft>
                <a:spcPts val="0"/>
              </a:spcAft>
              <a:buClr>
                <a:schemeClr val="lt1"/>
              </a:buClr>
              <a:buSzPts val="1400"/>
              <a:buFont typeface="Montserrat"/>
              <a:buNone/>
              <a:defRPr/>
            </a:lvl2pPr>
            <a:lvl3pPr lvl="2" algn="l">
              <a:lnSpc>
                <a:spcPct val="100000"/>
              </a:lnSpc>
              <a:spcBef>
                <a:spcPts val="0"/>
              </a:spcBef>
              <a:spcAft>
                <a:spcPts val="0"/>
              </a:spcAft>
              <a:buClr>
                <a:schemeClr val="lt1"/>
              </a:buClr>
              <a:buSzPts val="1400"/>
              <a:buFont typeface="Montserrat"/>
              <a:buNone/>
              <a:defRPr/>
            </a:lvl3pPr>
            <a:lvl4pPr lvl="3" algn="l">
              <a:lnSpc>
                <a:spcPct val="100000"/>
              </a:lnSpc>
              <a:spcBef>
                <a:spcPts val="0"/>
              </a:spcBef>
              <a:spcAft>
                <a:spcPts val="0"/>
              </a:spcAft>
              <a:buClr>
                <a:schemeClr val="lt1"/>
              </a:buClr>
              <a:buSzPts val="1400"/>
              <a:buFont typeface="Montserrat"/>
              <a:buNone/>
              <a:defRPr/>
            </a:lvl4pPr>
            <a:lvl5pPr lvl="4" algn="l">
              <a:lnSpc>
                <a:spcPct val="100000"/>
              </a:lnSpc>
              <a:spcBef>
                <a:spcPts val="0"/>
              </a:spcBef>
              <a:spcAft>
                <a:spcPts val="0"/>
              </a:spcAft>
              <a:buClr>
                <a:schemeClr val="lt1"/>
              </a:buClr>
              <a:buSzPts val="1400"/>
              <a:buFont typeface="Montserrat"/>
              <a:buNone/>
              <a:defRPr/>
            </a:lvl5pPr>
            <a:lvl6pPr lvl="5" algn="l">
              <a:lnSpc>
                <a:spcPct val="100000"/>
              </a:lnSpc>
              <a:spcBef>
                <a:spcPts val="0"/>
              </a:spcBef>
              <a:spcAft>
                <a:spcPts val="0"/>
              </a:spcAft>
              <a:buClr>
                <a:schemeClr val="lt1"/>
              </a:buClr>
              <a:buSzPts val="1400"/>
              <a:buFont typeface="Montserrat"/>
              <a:buNone/>
              <a:defRPr/>
            </a:lvl6pPr>
            <a:lvl7pPr lvl="6" algn="l">
              <a:lnSpc>
                <a:spcPct val="100000"/>
              </a:lnSpc>
              <a:spcBef>
                <a:spcPts val="0"/>
              </a:spcBef>
              <a:spcAft>
                <a:spcPts val="0"/>
              </a:spcAft>
              <a:buClr>
                <a:schemeClr val="lt1"/>
              </a:buClr>
              <a:buSzPts val="1400"/>
              <a:buFont typeface="Montserrat"/>
              <a:buNone/>
              <a:defRPr/>
            </a:lvl7pPr>
            <a:lvl8pPr lvl="7" algn="l">
              <a:lnSpc>
                <a:spcPct val="100000"/>
              </a:lnSpc>
              <a:spcBef>
                <a:spcPts val="0"/>
              </a:spcBef>
              <a:spcAft>
                <a:spcPts val="0"/>
              </a:spcAft>
              <a:buClr>
                <a:schemeClr val="lt1"/>
              </a:buClr>
              <a:buSzPts val="1400"/>
              <a:buFont typeface="Montserrat"/>
              <a:buNone/>
              <a:defRPr/>
            </a:lvl8pPr>
            <a:lvl9pPr lvl="8" algn="l">
              <a:lnSpc>
                <a:spcPct val="100000"/>
              </a:lnSpc>
              <a:spcBef>
                <a:spcPts val="0"/>
              </a:spcBef>
              <a:spcAft>
                <a:spcPts val="0"/>
              </a:spcAft>
              <a:buClr>
                <a:schemeClr val="lt1"/>
              </a:buClr>
              <a:buSzPts val="1400"/>
              <a:buFont typeface="Montserrat"/>
              <a:buNone/>
              <a:defRPr/>
            </a:lvl9pPr>
          </a:lstStyle>
          <a:p>
            <a:endParaRPr/>
          </a:p>
        </p:txBody>
      </p:sp>
      <p:sp>
        <p:nvSpPr>
          <p:cNvPr id="18" name="Google Shape;1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r>
              <a:rPr lang="en-US"/>
              <a:t>1</a:t>
            </a:r>
            <a:endParaRPr/>
          </a:p>
        </p:txBody>
      </p:sp>
      <p:pic>
        <p:nvPicPr>
          <p:cNvPr id="19" name="Google Shape;19;p71"/>
          <p:cNvPicPr preferRelativeResize="0"/>
          <p:nvPr/>
        </p:nvPicPr>
        <p:blipFill rotWithShape="1">
          <a:blip r:embed="rId2">
            <a:alphaModFix/>
          </a:blip>
          <a:srcRect/>
          <a:stretch/>
        </p:blipFill>
        <p:spPr>
          <a:xfrm>
            <a:off x="838201" y="730458"/>
            <a:ext cx="2269402" cy="23109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20"/>
        <p:cNvGrpSpPr/>
        <p:nvPr/>
      </p:nvGrpSpPr>
      <p:grpSpPr>
        <a:xfrm>
          <a:off x="0" y="0"/>
          <a:ext cx="0" cy="0"/>
          <a:chOff x="0" y="0"/>
          <a:chExt cx="0" cy="0"/>
        </a:xfrm>
      </p:grpSpPr>
      <p:sp>
        <p:nvSpPr>
          <p:cNvPr id="21" name="Google Shape;21;p76"/>
          <p:cNvSpPr txBox="1">
            <a:spLocks noGrp="1"/>
          </p:cNvSpPr>
          <p:nvPr>
            <p:ph type="title"/>
          </p:nvPr>
        </p:nvSpPr>
        <p:spPr>
          <a:xfrm>
            <a:off x="838200" y="681037"/>
            <a:ext cx="10515600" cy="14252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Barlow Condense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6"/>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1400"/>
              <a:buFont typeface="Barlow"/>
              <a:buNone/>
              <a:defRPr/>
            </a:lvl1pPr>
            <a:lvl2pPr lvl="1" algn="l">
              <a:lnSpc>
                <a:spcPct val="100000"/>
              </a:lnSpc>
              <a:spcBef>
                <a:spcPts val="0"/>
              </a:spcBef>
              <a:spcAft>
                <a:spcPts val="0"/>
              </a:spcAft>
              <a:buClr>
                <a:schemeClr val="lt1"/>
              </a:buClr>
              <a:buSzPts val="1400"/>
              <a:buFont typeface="Montserrat"/>
              <a:buNone/>
              <a:defRPr/>
            </a:lvl2pPr>
            <a:lvl3pPr lvl="2" algn="l">
              <a:lnSpc>
                <a:spcPct val="100000"/>
              </a:lnSpc>
              <a:spcBef>
                <a:spcPts val="0"/>
              </a:spcBef>
              <a:spcAft>
                <a:spcPts val="0"/>
              </a:spcAft>
              <a:buClr>
                <a:schemeClr val="lt1"/>
              </a:buClr>
              <a:buSzPts val="1400"/>
              <a:buFont typeface="Montserrat"/>
              <a:buNone/>
              <a:defRPr/>
            </a:lvl3pPr>
            <a:lvl4pPr lvl="3" algn="l">
              <a:lnSpc>
                <a:spcPct val="100000"/>
              </a:lnSpc>
              <a:spcBef>
                <a:spcPts val="0"/>
              </a:spcBef>
              <a:spcAft>
                <a:spcPts val="0"/>
              </a:spcAft>
              <a:buClr>
                <a:schemeClr val="lt1"/>
              </a:buClr>
              <a:buSzPts val="1400"/>
              <a:buFont typeface="Montserrat"/>
              <a:buNone/>
              <a:defRPr/>
            </a:lvl4pPr>
            <a:lvl5pPr lvl="4" algn="l">
              <a:lnSpc>
                <a:spcPct val="100000"/>
              </a:lnSpc>
              <a:spcBef>
                <a:spcPts val="0"/>
              </a:spcBef>
              <a:spcAft>
                <a:spcPts val="0"/>
              </a:spcAft>
              <a:buClr>
                <a:schemeClr val="lt1"/>
              </a:buClr>
              <a:buSzPts val="1400"/>
              <a:buFont typeface="Montserrat"/>
              <a:buNone/>
              <a:defRPr/>
            </a:lvl5pPr>
            <a:lvl6pPr lvl="5" algn="l">
              <a:lnSpc>
                <a:spcPct val="100000"/>
              </a:lnSpc>
              <a:spcBef>
                <a:spcPts val="0"/>
              </a:spcBef>
              <a:spcAft>
                <a:spcPts val="0"/>
              </a:spcAft>
              <a:buClr>
                <a:schemeClr val="lt1"/>
              </a:buClr>
              <a:buSzPts val="1400"/>
              <a:buFont typeface="Montserrat"/>
              <a:buNone/>
              <a:defRPr/>
            </a:lvl6pPr>
            <a:lvl7pPr lvl="6" algn="l">
              <a:lnSpc>
                <a:spcPct val="100000"/>
              </a:lnSpc>
              <a:spcBef>
                <a:spcPts val="0"/>
              </a:spcBef>
              <a:spcAft>
                <a:spcPts val="0"/>
              </a:spcAft>
              <a:buClr>
                <a:schemeClr val="lt1"/>
              </a:buClr>
              <a:buSzPts val="1400"/>
              <a:buFont typeface="Montserrat"/>
              <a:buNone/>
              <a:defRPr/>
            </a:lvl7pPr>
            <a:lvl8pPr lvl="7" algn="l">
              <a:lnSpc>
                <a:spcPct val="100000"/>
              </a:lnSpc>
              <a:spcBef>
                <a:spcPts val="0"/>
              </a:spcBef>
              <a:spcAft>
                <a:spcPts val="0"/>
              </a:spcAft>
              <a:buClr>
                <a:schemeClr val="lt1"/>
              </a:buClr>
              <a:buSzPts val="1400"/>
              <a:buFont typeface="Montserrat"/>
              <a:buNone/>
              <a:defRPr/>
            </a:lvl8pPr>
            <a:lvl9pPr lvl="8" algn="l">
              <a:lnSpc>
                <a:spcPct val="100000"/>
              </a:lnSpc>
              <a:spcBef>
                <a:spcPts val="0"/>
              </a:spcBef>
              <a:spcAft>
                <a:spcPts val="0"/>
              </a:spcAft>
              <a:buClr>
                <a:schemeClr val="lt1"/>
              </a:buClr>
              <a:buSzPts val="1400"/>
              <a:buFont typeface="Montserrat"/>
              <a:buNone/>
              <a:defRPr/>
            </a:lvl9pPr>
          </a:lstStyle>
          <a:p>
            <a:endParaRPr/>
          </a:p>
        </p:txBody>
      </p:sp>
      <p:sp>
        <p:nvSpPr>
          <p:cNvPr id="23" name="Google Shape;2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76"/>
          <p:cNvPicPr preferRelativeResize="0"/>
          <p:nvPr/>
        </p:nvPicPr>
        <p:blipFill rotWithShape="1">
          <a:blip r:embed="rId2">
            <a:alphaModFix/>
          </a:blip>
          <a:srcRect r="25397" b="26732"/>
          <a:stretch/>
        </p:blipFill>
        <p:spPr>
          <a:xfrm>
            <a:off x="6994608" y="-405817"/>
            <a:ext cx="5668969" cy="75657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Content" type="obj">
  <p:cSld name="OBJECT">
    <p:spTree>
      <p:nvGrpSpPr>
        <p:cNvPr id="1" name="Shape 30"/>
        <p:cNvGrpSpPr/>
        <p:nvPr/>
      </p:nvGrpSpPr>
      <p:grpSpPr>
        <a:xfrm>
          <a:off x="0" y="0"/>
          <a:ext cx="0" cy="0"/>
          <a:chOff x="0" y="0"/>
          <a:chExt cx="0" cy="0"/>
        </a:xfrm>
      </p:grpSpPr>
      <p:sp>
        <p:nvSpPr>
          <p:cNvPr id="31" name="Google Shape;31;p78"/>
          <p:cNvSpPr txBox="1">
            <a:spLocks noGrp="1"/>
          </p:cNvSpPr>
          <p:nvPr>
            <p:ph type="title"/>
          </p:nvPr>
        </p:nvSpPr>
        <p:spPr>
          <a:xfrm>
            <a:off x="2032000" y="681037"/>
            <a:ext cx="9321900" cy="1425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4400"/>
              <a:buFont typeface="Barlow Condensed"/>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8"/>
          <p:cNvSpPr txBox="1">
            <a:spLocks noGrp="1"/>
          </p:cNvSpPr>
          <p:nvPr>
            <p:ph type="body" idx="1"/>
          </p:nvPr>
        </p:nvSpPr>
        <p:spPr>
          <a:xfrm>
            <a:off x="2032000" y="2126973"/>
            <a:ext cx="9321900" cy="4050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78"/>
          <p:cNvSpPr txBox="1">
            <a:spLocks noGrp="1"/>
          </p:cNvSpPr>
          <p:nvPr>
            <p:ph type="ftr" idx="11"/>
          </p:nvPr>
        </p:nvSpPr>
        <p:spPr>
          <a:xfrm>
            <a:off x="2032000" y="635634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1400"/>
              <a:buFont typeface="Barlow"/>
              <a:buNone/>
              <a:defRPr sz="1200" b="0" i="0">
                <a:solidFill>
                  <a:schemeClr val="accent2"/>
                </a:solidFill>
                <a:latin typeface="Barlow"/>
                <a:ea typeface="Barlow"/>
                <a:cs typeface="Barlow"/>
                <a:sym typeface="Barlow"/>
              </a:defRPr>
            </a:lvl1pPr>
            <a:lvl2pPr lvl="1" algn="l">
              <a:lnSpc>
                <a:spcPct val="100000"/>
              </a:lnSpc>
              <a:spcBef>
                <a:spcPts val="0"/>
              </a:spcBef>
              <a:spcAft>
                <a:spcPts val="0"/>
              </a:spcAft>
              <a:buClr>
                <a:schemeClr val="dk1"/>
              </a:buClr>
              <a:buSzPts val="1400"/>
              <a:buFont typeface="Montserrat"/>
              <a:buNone/>
              <a:defRPr/>
            </a:lvl2pPr>
            <a:lvl3pPr lvl="2" algn="l">
              <a:lnSpc>
                <a:spcPct val="100000"/>
              </a:lnSpc>
              <a:spcBef>
                <a:spcPts val="0"/>
              </a:spcBef>
              <a:spcAft>
                <a:spcPts val="0"/>
              </a:spcAft>
              <a:buClr>
                <a:schemeClr val="dk1"/>
              </a:buClr>
              <a:buSzPts val="1400"/>
              <a:buFont typeface="Montserrat"/>
              <a:buNone/>
              <a:defRPr/>
            </a:lvl3pPr>
            <a:lvl4pPr lvl="3" algn="l">
              <a:lnSpc>
                <a:spcPct val="100000"/>
              </a:lnSpc>
              <a:spcBef>
                <a:spcPts val="0"/>
              </a:spcBef>
              <a:spcAft>
                <a:spcPts val="0"/>
              </a:spcAft>
              <a:buClr>
                <a:schemeClr val="dk1"/>
              </a:buClr>
              <a:buSzPts val="1400"/>
              <a:buFont typeface="Montserrat"/>
              <a:buNone/>
              <a:defRPr/>
            </a:lvl4pPr>
            <a:lvl5pPr lvl="4" algn="l">
              <a:lnSpc>
                <a:spcPct val="100000"/>
              </a:lnSpc>
              <a:spcBef>
                <a:spcPts val="0"/>
              </a:spcBef>
              <a:spcAft>
                <a:spcPts val="0"/>
              </a:spcAft>
              <a:buClr>
                <a:schemeClr val="dk1"/>
              </a:buClr>
              <a:buSzPts val="1400"/>
              <a:buFont typeface="Montserrat"/>
              <a:buNone/>
              <a:defRPr/>
            </a:lvl5pPr>
            <a:lvl6pPr lvl="5" algn="l">
              <a:lnSpc>
                <a:spcPct val="100000"/>
              </a:lnSpc>
              <a:spcBef>
                <a:spcPts val="0"/>
              </a:spcBef>
              <a:spcAft>
                <a:spcPts val="0"/>
              </a:spcAft>
              <a:buClr>
                <a:schemeClr val="dk1"/>
              </a:buClr>
              <a:buSzPts val="1400"/>
              <a:buFont typeface="Montserrat"/>
              <a:buNone/>
              <a:defRPr/>
            </a:lvl6pPr>
            <a:lvl7pPr lvl="6" algn="l">
              <a:lnSpc>
                <a:spcPct val="100000"/>
              </a:lnSpc>
              <a:spcBef>
                <a:spcPts val="0"/>
              </a:spcBef>
              <a:spcAft>
                <a:spcPts val="0"/>
              </a:spcAft>
              <a:buClr>
                <a:schemeClr val="dk1"/>
              </a:buClr>
              <a:buSzPts val="1400"/>
              <a:buFont typeface="Montserrat"/>
              <a:buNone/>
              <a:defRPr/>
            </a:lvl7pPr>
            <a:lvl8pPr lvl="7" algn="l">
              <a:lnSpc>
                <a:spcPct val="100000"/>
              </a:lnSpc>
              <a:spcBef>
                <a:spcPts val="0"/>
              </a:spcBef>
              <a:spcAft>
                <a:spcPts val="0"/>
              </a:spcAft>
              <a:buClr>
                <a:schemeClr val="dk1"/>
              </a:buClr>
              <a:buSzPts val="1400"/>
              <a:buFont typeface="Montserrat"/>
              <a:buNone/>
              <a:defRPr/>
            </a:lvl8pPr>
            <a:lvl9pPr lvl="8" algn="l">
              <a:lnSpc>
                <a:spcPct val="100000"/>
              </a:lnSpc>
              <a:spcBef>
                <a:spcPts val="0"/>
              </a:spcBef>
              <a:spcAft>
                <a:spcPts val="0"/>
              </a:spcAft>
              <a:buClr>
                <a:schemeClr val="dk1"/>
              </a:buClr>
              <a:buSzPts val="1400"/>
              <a:buFont typeface="Montserrat"/>
              <a:buNone/>
              <a:defRPr/>
            </a:lvl9pPr>
          </a:lstStyle>
          <a:p>
            <a:endParaRPr/>
          </a:p>
        </p:txBody>
      </p:sp>
      <p:pic>
        <p:nvPicPr>
          <p:cNvPr id="35" name="Google Shape;35;p78"/>
          <p:cNvPicPr preferRelativeResize="0"/>
          <p:nvPr/>
        </p:nvPicPr>
        <p:blipFill rotWithShape="1">
          <a:blip r:embed="rId2">
            <a:alphaModFix/>
          </a:blip>
          <a:srcRect/>
          <a:stretch/>
        </p:blipFill>
        <p:spPr>
          <a:xfrm>
            <a:off x="-458304" y="-1062892"/>
            <a:ext cx="1972666" cy="82091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36"/>
        <p:cNvGrpSpPr/>
        <p:nvPr/>
      </p:nvGrpSpPr>
      <p:grpSpPr>
        <a:xfrm>
          <a:off x="0" y="0"/>
          <a:ext cx="0" cy="0"/>
          <a:chOff x="0" y="0"/>
          <a:chExt cx="0" cy="0"/>
        </a:xfrm>
      </p:grpSpPr>
      <p:sp>
        <p:nvSpPr>
          <p:cNvPr id="37" name="Google Shape;37;p79"/>
          <p:cNvSpPr txBox="1">
            <a:spLocks noGrp="1"/>
          </p:cNvSpPr>
          <p:nvPr>
            <p:ph type="title"/>
          </p:nvPr>
        </p:nvSpPr>
        <p:spPr>
          <a:xfrm>
            <a:off x="838200" y="1424054"/>
            <a:ext cx="105156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8800"/>
              <a:buFont typeface="Barlow Condensed"/>
              <a:buNone/>
              <a:defRPr sz="8800" b="1" i="1">
                <a:solidFill>
                  <a:schemeClr val="dk2"/>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79"/>
          <p:cNvPicPr preferRelativeResize="0"/>
          <p:nvPr/>
        </p:nvPicPr>
        <p:blipFill rotWithShape="1">
          <a:blip r:embed="rId2">
            <a:alphaModFix/>
          </a:blip>
          <a:srcRect/>
          <a:stretch/>
        </p:blipFill>
        <p:spPr>
          <a:xfrm>
            <a:off x="5265688" y="3555199"/>
            <a:ext cx="2102099" cy="21405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Content" type="twoTxTwoObj">
  <p:cSld name="TWO_OBJECTS_WITH_TEXT">
    <p:spTree>
      <p:nvGrpSpPr>
        <p:cNvPr id="1" name="Shape 39"/>
        <p:cNvGrpSpPr/>
        <p:nvPr/>
      </p:nvGrpSpPr>
      <p:grpSpPr>
        <a:xfrm>
          <a:off x="0" y="0"/>
          <a:ext cx="0" cy="0"/>
          <a:chOff x="0" y="0"/>
          <a:chExt cx="0" cy="0"/>
        </a:xfrm>
      </p:grpSpPr>
      <p:sp>
        <p:nvSpPr>
          <p:cNvPr id="40" name="Google Shape;40;p8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4400"/>
              <a:buFont typeface="Barlow Condensed"/>
              <a:buNone/>
              <a:defRPr b="1" i="0">
                <a:solidFill>
                  <a:schemeClr val="dk2"/>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8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1400"/>
              <a:buFont typeface="Barlow"/>
              <a:buNone/>
              <a:defRPr/>
            </a:lvl1pPr>
            <a:lvl2pPr lvl="1" algn="l">
              <a:lnSpc>
                <a:spcPct val="100000"/>
              </a:lnSpc>
              <a:spcBef>
                <a:spcPts val="0"/>
              </a:spcBef>
              <a:spcAft>
                <a:spcPts val="0"/>
              </a:spcAft>
              <a:buClr>
                <a:schemeClr val="dk1"/>
              </a:buClr>
              <a:buSzPts val="1400"/>
              <a:buFont typeface="Montserrat"/>
              <a:buNone/>
              <a:defRPr/>
            </a:lvl2pPr>
            <a:lvl3pPr lvl="2" algn="l">
              <a:lnSpc>
                <a:spcPct val="100000"/>
              </a:lnSpc>
              <a:spcBef>
                <a:spcPts val="0"/>
              </a:spcBef>
              <a:spcAft>
                <a:spcPts val="0"/>
              </a:spcAft>
              <a:buClr>
                <a:schemeClr val="dk1"/>
              </a:buClr>
              <a:buSzPts val="1400"/>
              <a:buFont typeface="Montserrat"/>
              <a:buNone/>
              <a:defRPr/>
            </a:lvl3pPr>
            <a:lvl4pPr lvl="3" algn="l">
              <a:lnSpc>
                <a:spcPct val="100000"/>
              </a:lnSpc>
              <a:spcBef>
                <a:spcPts val="0"/>
              </a:spcBef>
              <a:spcAft>
                <a:spcPts val="0"/>
              </a:spcAft>
              <a:buClr>
                <a:schemeClr val="dk1"/>
              </a:buClr>
              <a:buSzPts val="1400"/>
              <a:buFont typeface="Montserrat"/>
              <a:buNone/>
              <a:defRPr/>
            </a:lvl4pPr>
            <a:lvl5pPr lvl="4" algn="l">
              <a:lnSpc>
                <a:spcPct val="100000"/>
              </a:lnSpc>
              <a:spcBef>
                <a:spcPts val="0"/>
              </a:spcBef>
              <a:spcAft>
                <a:spcPts val="0"/>
              </a:spcAft>
              <a:buClr>
                <a:schemeClr val="dk1"/>
              </a:buClr>
              <a:buSzPts val="1400"/>
              <a:buFont typeface="Montserrat"/>
              <a:buNone/>
              <a:defRPr/>
            </a:lvl5pPr>
            <a:lvl6pPr lvl="5" algn="l">
              <a:lnSpc>
                <a:spcPct val="100000"/>
              </a:lnSpc>
              <a:spcBef>
                <a:spcPts val="0"/>
              </a:spcBef>
              <a:spcAft>
                <a:spcPts val="0"/>
              </a:spcAft>
              <a:buClr>
                <a:schemeClr val="dk1"/>
              </a:buClr>
              <a:buSzPts val="1400"/>
              <a:buFont typeface="Montserrat"/>
              <a:buNone/>
              <a:defRPr/>
            </a:lvl6pPr>
            <a:lvl7pPr lvl="6" algn="l">
              <a:lnSpc>
                <a:spcPct val="100000"/>
              </a:lnSpc>
              <a:spcBef>
                <a:spcPts val="0"/>
              </a:spcBef>
              <a:spcAft>
                <a:spcPts val="0"/>
              </a:spcAft>
              <a:buClr>
                <a:schemeClr val="dk1"/>
              </a:buClr>
              <a:buSzPts val="1400"/>
              <a:buFont typeface="Montserrat"/>
              <a:buNone/>
              <a:defRPr/>
            </a:lvl7pPr>
            <a:lvl8pPr lvl="7" algn="l">
              <a:lnSpc>
                <a:spcPct val="100000"/>
              </a:lnSpc>
              <a:spcBef>
                <a:spcPts val="0"/>
              </a:spcBef>
              <a:spcAft>
                <a:spcPts val="0"/>
              </a:spcAft>
              <a:buClr>
                <a:schemeClr val="dk1"/>
              </a:buClr>
              <a:buSzPts val="1400"/>
              <a:buFont typeface="Montserrat"/>
              <a:buNone/>
              <a:defRPr/>
            </a:lvl8pPr>
            <a:lvl9pPr lvl="8" algn="l">
              <a:lnSpc>
                <a:spcPct val="100000"/>
              </a:lnSpc>
              <a:spcBef>
                <a:spcPts val="0"/>
              </a:spcBef>
              <a:spcAft>
                <a:spcPts val="0"/>
              </a:spcAft>
              <a:buClr>
                <a:schemeClr val="dk1"/>
              </a:buClr>
              <a:buSzPts val="1400"/>
              <a:buFont typeface="Montserrat"/>
              <a:buNone/>
              <a:defRPr/>
            </a:lvl9pPr>
          </a:lstStyle>
          <a:p>
            <a:endParaRPr/>
          </a:p>
        </p:txBody>
      </p:sp>
      <p:sp>
        <p:nvSpPr>
          <p:cNvPr id="46" name="Google Shape;46;p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47"/>
        <p:cNvGrpSpPr/>
        <p:nvPr/>
      </p:nvGrpSpPr>
      <p:grpSpPr>
        <a:xfrm>
          <a:off x="0" y="0"/>
          <a:ext cx="0" cy="0"/>
          <a:chOff x="0" y="0"/>
          <a:chExt cx="0" cy="0"/>
        </a:xfrm>
      </p:grpSpPr>
      <p:sp>
        <p:nvSpPr>
          <p:cNvPr id="48" name="Google Shape;48;p81"/>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Barlow Condense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1"/>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1400"/>
              <a:buFont typeface="Barlow"/>
              <a:buNone/>
              <a:defRPr/>
            </a:lvl1pPr>
            <a:lvl2pPr lvl="1" algn="l">
              <a:lnSpc>
                <a:spcPct val="100000"/>
              </a:lnSpc>
              <a:spcBef>
                <a:spcPts val="0"/>
              </a:spcBef>
              <a:spcAft>
                <a:spcPts val="0"/>
              </a:spcAft>
              <a:buClr>
                <a:schemeClr val="dk1"/>
              </a:buClr>
              <a:buSzPts val="1400"/>
              <a:buFont typeface="Montserrat"/>
              <a:buNone/>
              <a:defRPr/>
            </a:lvl2pPr>
            <a:lvl3pPr lvl="2" algn="l">
              <a:lnSpc>
                <a:spcPct val="100000"/>
              </a:lnSpc>
              <a:spcBef>
                <a:spcPts val="0"/>
              </a:spcBef>
              <a:spcAft>
                <a:spcPts val="0"/>
              </a:spcAft>
              <a:buClr>
                <a:schemeClr val="dk1"/>
              </a:buClr>
              <a:buSzPts val="1400"/>
              <a:buFont typeface="Montserrat"/>
              <a:buNone/>
              <a:defRPr/>
            </a:lvl3pPr>
            <a:lvl4pPr lvl="3" algn="l">
              <a:lnSpc>
                <a:spcPct val="100000"/>
              </a:lnSpc>
              <a:spcBef>
                <a:spcPts val="0"/>
              </a:spcBef>
              <a:spcAft>
                <a:spcPts val="0"/>
              </a:spcAft>
              <a:buClr>
                <a:schemeClr val="dk1"/>
              </a:buClr>
              <a:buSzPts val="1400"/>
              <a:buFont typeface="Montserrat"/>
              <a:buNone/>
              <a:defRPr/>
            </a:lvl4pPr>
            <a:lvl5pPr lvl="4" algn="l">
              <a:lnSpc>
                <a:spcPct val="100000"/>
              </a:lnSpc>
              <a:spcBef>
                <a:spcPts val="0"/>
              </a:spcBef>
              <a:spcAft>
                <a:spcPts val="0"/>
              </a:spcAft>
              <a:buClr>
                <a:schemeClr val="dk1"/>
              </a:buClr>
              <a:buSzPts val="1400"/>
              <a:buFont typeface="Montserrat"/>
              <a:buNone/>
              <a:defRPr/>
            </a:lvl5pPr>
            <a:lvl6pPr lvl="5" algn="l">
              <a:lnSpc>
                <a:spcPct val="100000"/>
              </a:lnSpc>
              <a:spcBef>
                <a:spcPts val="0"/>
              </a:spcBef>
              <a:spcAft>
                <a:spcPts val="0"/>
              </a:spcAft>
              <a:buClr>
                <a:schemeClr val="dk1"/>
              </a:buClr>
              <a:buSzPts val="1400"/>
              <a:buFont typeface="Montserrat"/>
              <a:buNone/>
              <a:defRPr/>
            </a:lvl6pPr>
            <a:lvl7pPr lvl="6" algn="l">
              <a:lnSpc>
                <a:spcPct val="100000"/>
              </a:lnSpc>
              <a:spcBef>
                <a:spcPts val="0"/>
              </a:spcBef>
              <a:spcAft>
                <a:spcPts val="0"/>
              </a:spcAft>
              <a:buClr>
                <a:schemeClr val="dk1"/>
              </a:buClr>
              <a:buSzPts val="1400"/>
              <a:buFont typeface="Montserrat"/>
              <a:buNone/>
              <a:defRPr/>
            </a:lvl7pPr>
            <a:lvl8pPr lvl="7" algn="l">
              <a:lnSpc>
                <a:spcPct val="100000"/>
              </a:lnSpc>
              <a:spcBef>
                <a:spcPts val="0"/>
              </a:spcBef>
              <a:spcAft>
                <a:spcPts val="0"/>
              </a:spcAft>
              <a:buClr>
                <a:schemeClr val="dk1"/>
              </a:buClr>
              <a:buSzPts val="1400"/>
              <a:buFont typeface="Montserrat"/>
              <a:buNone/>
              <a:defRPr/>
            </a:lvl8pPr>
            <a:lvl9pPr lvl="8" algn="l">
              <a:lnSpc>
                <a:spcPct val="100000"/>
              </a:lnSpc>
              <a:spcBef>
                <a:spcPts val="0"/>
              </a:spcBef>
              <a:spcAft>
                <a:spcPts val="0"/>
              </a:spcAft>
              <a:buClr>
                <a:schemeClr val="dk1"/>
              </a:buClr>
              <a:buSzPts val="1400"/>
              <a:buFont typeface="Montserrat"/>
              <a:buNone/>
              <a:defRPr/>
            </a:lvl9pPr>
          </a:lstStyle>
          <a:p>
            <a:endParaRPr/>
          </a:p>
        </p:txBody>
      </p:sp>
      <p:sp>
        <p:nvSpPr>
          <p:cNvPr id="50" name="Google Shape;50;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81"/>
          <p:cNvPicPr preferRelativeResize="0"/>
          <p:nvPr/>
        </p:nvPicPr>
        <p:blipFill rotWithShape="1">
          <a:blip r:embed="rId2">
            <a:alphaModFix/>
          </a:blip>
          <a:srcRect r="25395" b="26734"/>
          <a:stretch/>
        </p:blipFill>
        <p:spPr>
          <a:xfrm>
            <a:off x="6994608" y="-405817"/>
            <a:ext cx="5668970" cy="75657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82"/>
          <p:cNvSpPr txBox="1">
            <a:spLocks noGrp="1"/>
          </p:cNvSpPr>
          <p:nvPr>
            <p:ph type="title"/>
          </p:nvPr>
        </p:nvSpPr>
        <p:spPr>
          <a:xfrm>
            <a:off x="352475"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2"/>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5" name="Google Shape;55;p8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838200" y="681037"/>
            <a:ext cx="10515600" cy="142520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Barlow Condensed"/>
              <a:buNone/>
              <a:defRPr sz="4400" b="1" i="0" u="none" strike="noStrike" cap="none">
                <a:solidFill>
                  <a:schemeClr val="lt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0"/>
          <p:cNvSpPr txBox="1">
            <a:spLocks noGrp="1"/>
          </p:cNvSpPr>
          <p:nvPr>
            <p:ph type="body" idx="1"/>
          </p:nvPr>
        </p:nvSpPr>
        <p:spPr>
          <a:xfrm>
            <a:off x="838200" y="2126973"/>
            <a:ext cx="10515600" cy="404998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2" name="Google Shape;12;p70"/>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2"/>
              </a:buClr>
              <a:buSzPts val="1400"/>
              <a:buFont typeface="Barlow"/>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400"/>
              <a:buFont typeface="Montserrat"/>
              <a:buNone/>
              <a:defRPr sz="1800" b="0" i="0" u="none" strike="noStrike" cap="none">
                <a:solidFill>
                  <a:schemeClr val="lt1"/>
                </a:solidFill>
                <a:latin typeface="Montserrat"/>
                <a:ea typeface="Montserrat"/>
                <a:cs typeface="Montserrat"/>
                <a:sym typeface="Montserrat"/>
              </a:defRPr>
            </a:lvl9pPr>
          </a:lstStyle>
          <a:p>
            <a:endParaRPr/>
          </a:p>
        </p:txBody>
      </p:sp>
      <p:sp>
        <p:nvSpPr>
          <p:cNvPr id="13" name="Google Shape;1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
        <p:cNvGrpSpPr/>
        <p:nvPr/>
      </p:nvGrpSpPr>
      <p:grpSpPr>
        <a:xfrm>
          <a:off x="0" y="0"/>
          <a:ext cx="0" cy="0"/>
          <a:chOff x="0" y="0"/>
          <a:chExt cx="0" cy="0"/>
        </a:xfrm>
      </p:grpSpPr>
      <p:sp>
        <p:nvSpPr>
          <p:cNvPr id="26" name="Google Shape;26;p77"/>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Barlow Condensed"/>
              <a:buNone/>
              <a:defRPr sz="4400" b="1" i="0" u="none" strike="noStrike" cap="none">
                <a:solidFill>
                  <a:schemeClr val="dk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7"/>
          <p:cNvSpPr txBox="1">
            <a:spLocks noGrp="1"/>
          </p:cNvSpPr>
          <p:nvPr>
            <p:ph type="body" idx="1"/>
          </p:nvPr>
        </p:nvSpPr>
        <p:spPr>
          <a:xfrm>
            <a:off x="838200" y="2126973"/>
            <a:ext cx="10515600" cy="405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8" name="Google Shape;28;p7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2"/>
              </a:buClr>
              <a:buSzPts val="1400"/>
              <a:buFont typeface="Barlow"/>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9pPr>
          </a:lstStyle>
          <a:p>
            <a:endParaRPr/>
          </a:p>
        </p:txBody>
      </p:sp>
      <p:sp>
        <p:nvSpPr>
          <p:cNvPr id="29" name="Google Shape;29;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s.copovertylawproject.org/even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copovertylawproject.org/events" TargetMode="External"/><Relationship Id="rId4" Type="http://schemas.openxmlformats.org/officeDocument/2006/relationships/hyperlink" Target="mailto:contact@copovertylawproject.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contact@copovertylawproject.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surveymonkey.com/r/BGZ2VG5" TargetMode="External"/><Relationship Id="rId4" Type="http://schemas.openxmlformats.org/officeDocument/2006/relationships/hyperlink" Target="https://www.surveymonkey.com/r/YM2RWN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surveymonkey.com/r/BGZ2VG5"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hyperlink" Target="https://www.surveymonkey.com/r/YM2RWN7" TargetMode="External"/><Relationship Id="rId4" Type="http://schemas.openxmlformats.org/officeDocument/2006/relationships/hyperlink" Target="mailto:contact@copovertylawproject.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838200" y="2756845"/>
            <a:ext cx="10515600" cy="180190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Barlow Condensed"/>
              <a:buNone/>
            </a:pPr>
            <a:br>
              <a:rPr lang="en-US" sz="5400"/>
            </a:br>
            <a:r>
              <a:rPr lang="en-US" sz="5400"/>
              <a:t>Mobile Home Park Act (MHPA)</a:t>
            </a:r>
            <a:br>
              <a:rPr lang="en-US" sz="5400"/>
            </a:br>
            <a:r>
              <a:rPr lang="en-US" sz="5400"/>
              <a:t>Mobile Home Unit and Park Sales</a:t>
            </a:r>
            <a:endParaRPr/>
          </a:p>
        </p:txBody>
      </p:sp>
      <p:sp>
        <p:nvSpPr>
          <p:cNvPr id="61" name="Google Shape;61;p1"/>
          <p:cNvSpPr txBox="1">
            <a:spLocks noGrp="1"/>
          </p:cNvSpPr>
          <p:nvPr>
            <p:ph type="subTitle" idx="1"/>
          </p:nvPr>
        </p:nvSpPr>
        <p:spPr>
          <a:xfrm>
            <a:off x="838200" y="4558750"/>
            <a:ext cx="10515600" cy="1552117"/>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400"/>
              <a:buNone/>
            </a:pPr>
            <a:r>
              <a:rPr lang="en-US" sz="3600"/>
              <a:t>Ley de Predios de Casas Moviles: La venta de unidades (viviendas) y ventas del Predios/terreno</a:t>
            </a:r>
            <a:endParaRPr sz="3600"/>
          </a:p>
          <a:p>
            <a:pPr marL="50800" lvl="0" indent="0" algn="l" rtl="0">
              <a:lnSpc>
                <a:spcPct val="90000"/>
              </a:lnSpc>
              <a:spcBef>
                <a:spcPts val="1000"/>
              </a:spcBef>
              <a:spcAft>
                <a:spcPts val="0"/>
              </a:spcAft>
              <a:buSzPts val="2400"/>
              <a:buNone/>
            </a:pPr>
            <a:endParaRPr sz="3600"/>
          </a:p>
          <a:p>
            <a:pPr marL="406400" lvl="0" indent="-355600" algn="ctr" rtl="0">
              <a:lnSpc>
                <a:spcPct val="70000"/>
              </a:lnSpc>
              <a:spcBef>
                <a:spcPts val="1000"/>
              </a:spcBef>
              <a:spcAft>
                <a:spcPts val="0"/>
              </a:spcAft>
              <a:buClr>
                <a:schemeClr val="lt2"/>
              </a:buClr>
              <a:buSzPts val="4070"/>
              <a:buFont typeface="Barlow SemiBold"/>
              <a:buNone/>
            </a:pPr>
            <a:r>
              <a:rPr lang="en-US" sz="2370" i="1">
                <a:latin typeface="Barlow SemiBold"/>
                <a:ea typeface="Barlow SemiBold"/>
                <a:cs typeface="Barlow SemiBold"/>
                <a:sym typeface="Barlow SemiBold"/>
              </a:rPr>
              <a:t>© 2020 Colorado Poverty Law Project</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MHPA – Standard for Park Rules Applying to Mobile Home Units</a:t>
            </a:r>
            <a:endParaRPr sz="3200"/>
          </a:p>
        </p:txBody>
      </p:sp>
      <p:sp>
        <p:nvSpPr>
          <p:cNvPr id="123" name="Google Shape;123;p19"/>
          <p:cNvSpPr txBox="1">
            <a:spLocks noGrp="1"/>
          </p:cNvSpPr>
          <p:nvPr>
            <p:ph type="body" idx="1"/>
          </p:nvPr>
        </p:nvSpPr>
        <p:spPr>
          <a:xfrm>
            <a:off x="6934775" y="1939509"/>
            <a:ext cx="4672800" cy="4764915"/>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sz="2000">
                <a:solidFill>
                  <a:srgbClr val="00729A"/>
                </a:solidFill>
                <a:latin typeface="Montserrat"/>
                <a:ea typeface="Montserrat"/>
                <a:cs typeface="Montserrat"/>
                <a:sym typeface="Montserrat"/>
              </a:rPr>
              <a:t>Las Reglas del Predio se consideran irrazonables si:</a:t>
            </a:r>
            <a:endParaRPr sz="2000">
              <a:solidFill>
                <a:srgbClr val="00729A"/>
              </a:solidFill>
              <a:latin typeface="Montserrat"/>
              <a:ea typeface="Montserrat"/>
              <a:cs typeface="Montserrat"/>
              <a:sym typeface="Montserrat"/>
            </a:endParaRPr>
          </a:p>
          <a:p>
            <a:pPr marL="914400" lvl="1" indent="-381000" algn="l" rtl="0">
              <a:lnSpc>
                <a:spcPct val="90000"/>
              </a:lnSpc>
              <a:spcBef>
                <a:spcPts val="500"/>
              </a:spcBef>
              <a:spcAft>
                <a:spcPts val="0"/>
              </a:spcAft>
              <a:buSzPts val="2400"/>
              <a:buChar char="•"/>
            </a:pPr>
            <a:r>
              <a:rPr lang="en-US" sz="2000">
                <a:solidFill>
                  <a:srgbClr val="00729A"/>
                </a:solidFill>
                <a:latin typeface="Montserrat"/>
                <a:ea typeface="Montserrat"/>
                <a:cs typeface="Montserrat"/>
                <a:sym typeface="Montserrat"/>
              </a:rPr>
              <a:t>1) las reglas imponen restricciones o requisitos a la propia unidad;</a:t>
            </a:r>
            <a:endParaRPr sz="2000">
              <a:solidFill>
                <a:srgbClr val="00729A"/>
              </a:solidFill>
              <a:latin typeface="Montserrat"/>
              <a:ea typeface="Montserrat"/>
              <a:cs typeface="Montserrat"/>
              <a:sym typeface="Montserrat"/>
            </a:endParaRPr>
          </a:p>
          <a:p>
            <a:pPr marL="914400" lvl="1" indent="-381000" algn="l" rtl="0">
              <a:lnSpc>
                <a:spcPct val="90000"/>
              </a:lnSpc>
              <a:spcBef>
                <a:spcPts val="500"/>
              </a:spcBef>
              <a:spcAft>
                <a:spcPts val="0"/>
              </a:spcAft>
              <a:buSzPts val="2400"/>
              <a:buChar char="•"/>
            </a:pPr>
            <a:r>
              <a:rPr lang="en-US" sz="2000">
                <a:solidFill>
                  <a:srgbClr val="00729A"/>
                </a:solidFill>
                <a:latin typeface="Montserrat"/>
                <a:ea typeface="Montserrat"/>
                <a:cs typeface="Montserrat"/>
                <a:sym typeface="Montserrat"/>
              </a:rPr>
              <a:t>(2) se adoptan después de que el propietario de la casa firme el contrato de alquiler y sin el consentimiento del propietario  de la  casa</a:t>
            </a:r>
            <a:endParaRPr/>
          </a:p>
          <a:p>
            <a:pPr marL="914400" lvl="1" indent="-228600" algn="l" rtl="0">
              <a:lnSpc>
                <a:spcPct val="90000"/>
              </a:lnSpc>
              <a:spcBef>
                <a:spcPts val="500"/>
              </a:spcBef>
              <a:spcAft>
                <a:spcPts val="0"/>
              </a:spcAft>
              <a:buSzPts val="2400"/>
              <a:buNone/>
            </a:pPr>
            <a:endParaRPr sz="2000">
              <a:solidFill>
                <a:srgbClr val="00729A"/>
              </a:solidFill>
              <a:latin typeface="Montserrat"/>
              <a:ea typeface="Montserrat"/>
              <a:cs typeface="Montserrat"/>
              <a:sym typeface="Montserrat"/>
            </a:endParaRPr>
          </a:p>
          <a:p>
            <a:pPr marL="914400" lvl="1" indent="-381000" algn="l" rtl="0">
              <a:lnSpc>
                <a:spcPct val="90000"/>
              </a:lnSpc>
              <a:spcBef>
                <a:spcPts val="500"/>
              </a:spcBef>
              <a:spcAft>
                <a:spcPts val="0"/>
              </a:spcAft>
              <a:buSzPts val="2400"/>
              <a:buChar char="•"/>
            </a:pPr>
            <a:r>
              <a:rPr lang="en-US" sz="2000" b="1">
                <a:solidFill>
                  <a:srgbClr val="00729A"/>
                </a:solidFill>
                <a:latin typeface="Montserrat"/>
                <a:ea typeface="Montserrat"/>
                <a:cs typeface="Montserrat"/>
                <a:sym typeface="Montserrat"/>
              </a:rPr>
              <a:t>¿Por qué? </a:t>
            </a:r>
            <a:r>
              <a:rPr lang="en-US" sz="2000">
                <a:solidFill>
                  <a:srgbClr val="00729A"/>
                </a:solidFill>
                <a:latin typeface="Montserrat"/>
                <a:ea typeface="Montserrat"/>
                <a:cs typeface="Montserrat"/>
                <a:sym typeface="Montserrat"/>
              </a:rPr>
              <a:t>La casa móvil es una unidad separada de propiedad</a:t>
            </a:r>
            <a:endParaRPr sz="2000">
              <a:solidFill>
                <a:srgbClr val="00729A"/>
              </a:solidFill>
              <a:latin typeface="Montserrat"/>
              <a:ea typeface="Montserrat"/>
              <a:cs typeface="Montserrat"/>
              <a:sym typeface="Montserrat"/>
            </a:endParaRPr>
          </a:p>
          <a:p>
            <a:pPr marL="55564" lvl="0" indent="0" algn="l" rtl="0">
              <a:lnSpc>
                <a:spcPct val="90000"/>
              </a:lnSpc>
              <a:spcBef>
                <a:spcPts val="0"/>
              </a:spcBef>
              <a:spcAft>
                <a:spcPts val="0"/>
              </a:spcAft>
              <a:buSzPts val="2800"/>
              <a:buNone/>
            </a:pPr>
            <a:endParaRPr sz="2000">
              <a:solidFill>
                <a:srgbClr val="00729A"/>
              </a:solidFill>
              <a:latin typeface="Montserrat"/>
              <a:ea typeface="Montserrat"/>
              <a:cs typeface="Montserrat"/>
              <a:sym typeface="Montserrat"/>
            </a:endParaRPr>
          </a:p>
        </p:txBody>
      </p:sp>
      <p:sp>
        <p:nvSpPr>
          <p:cNvPr id="124" name="Google Shape;124;p19"/>
          <p:cNvSpPr txBox="1">
            <a:spLocks noGrp="1"/>
          </p:cNvSpPr>
          <p:nvPr>
            <p:ph type="body" idx="1"/>
          </p:nvPr>
        </p:nvSpPr>
        <p:spPr>
          <a:xfrm>
            <a:off x="1583100" y="1262725"/>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a:t>Park Rules are presumed unreasonable if: </a:t>
            </a:r>
            <a:endParaRPr/>
          </a:p>
          <a:p>
            <a:pPr marL="457200" lvl="0" indent="-457200" algn="l" rtl="0">
              <a:lnSpc>
                <a:spcPct val="90000"/>
              </a:lnSpc>
              <a:spcBef>
                <a:spcPts val="1000"/>
              </a:spcBef>
              <a:spcAft>
                <a:spcPts val="0"/>
              </a:spcAft>
              <a:buSzPts val="2800"/>
              <a:buChar char="•"/>
            </a:pPr>
            <a:r>
              <a:rPr lang="en-US"/>
              <a:t>(1) impose restrictions or requirements on MH unit itself;</a:t>
            </a:r>
            <a:endParaRPr/>
          </a:p>
          <a:p>
            <a:pPr marL="457200" lvl="0" indent="-457200" algn="l" rtl="0">
              <a:lnSpc>
                <a:spcPct val="90000"/>
              </a:lnSpc>
              <a:spcBef>
                <a:spcPts val="1000"/>
              </a:spcBef>
              <a:spcAft>
                <a:spcPts val="0"/>
              </a:spcAft>
              <a:buSzPts val="2800"/>
              <a:buChar char="•"/>
            </a:pPr>
            <a:r>
              <a:rPr lang="en-US"/>
              <a:t>(2) are adopted after the home owner signs the rental agreement and without the consent of the home owner </a:t>
            </a:r>
            <a:endParaRPr/>
          </a:p>
          <a:p>
            <a:pPr marL="457200" lvl="0" indent="-457200" algn="l" rtl="0">
              <a:lnSpc>
                <a:spcPct val="90000"/>
              </a:lnSpc>
              <a:spcBef>
                <a:spcPts val="1000"/>
              </a:spcBef>
              <a:spcAft>
                <a:spcPts val="0"/>
              </a:spcAft>
              <a:buSzPts val="2800"/>
              <a:buChar char="•"/>
            </a:pPr>
            <a:r>
              <a:rPr lang="en-US"/>
              <a:t>Why? B/c mobile home is separate unit of ownership</a:t>
            </a:r>
            <a:endParaRPr/>
          </a:p>
        </p:txBody>
      </p:sp>
      <p:sp>
        <p:nvSpPr>
          <p:cNvPr id="125" name="Google Shape;125;p19"/>
          <p:cNvSpPr txBox="1">
            <a:spLocks noGrp="1"/>
          </p:cNvSpPr>
          <p:nvPr>
            <p:ph type="title"/>
          </p:nvPr>
        </p:nvSpPr>
        <p:spPr>
          <a:xfrm>
            <a:off x="6934775" y="153575"/>
            <a:ext cx="5038560" cy="17859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2400"/>
              <a:t>MHPA – El estándar de reglamentos que se aplican a ventas de Predios de casas móviles, se aplica a ventas de cada casa móvil.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MHPA - Application of Rules</a:t>
            </a:r>
            <a:endParaRPr sz="3200"/>
          </a:p>
        </p:txBody>
      </p:sp>
      <p:sp>
        <p:nvSpPr>
          <p:cNvPr id="131" name="Google Shape;131;p20"/>
          <p:cNvSpPr txBox="1">
            <a:spLocks noGrp="1"/>
          </p:cNvSpPr>
          <p:nvPr>
            <p:ph type="body" idx="1"/>
          </p:nvPr>
        </p:nvSpPr>
        <p:spPr>
          <a:xfrm>
            <a:off x="6937800" y="1326325"/>
            <a:ext cx="4672800"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sz="1800">
                <a:solidFill>
                  <a:srgbClr val="00729A"/>
                </a:solidFill>
              </a:rPr>
              <a:t>Gerencia le puede requerir el cumplimiento de las reglas del parque en el momento de la venta o transferencia de una unidad (casa móvil) a un nuevo  propietario</a:t>
            </a:r>
            <a:endParaRPr/>
          </a:p>
          <a:p>
            <a:pPr marL="407988" lvl="0" indent="-174622" algn="l" rtl="0">
              <a:lnSpc>
                <a:spcPct val="90000"/>
              </a:lnSpc>
              <a:spcBef>
                <a:spcPts val="0"/>
              </a:spcBef>
              <a:spcAft>
                <a:spcPts val="0"/>
              </a:spcAft>
              <a:buSzPts val="2800"/>
              <a:buNone/>
            </a:pPr>
            <a:endParaRPr sz="1800">
              <a:solidFill>
                <a:srgbClr val="00729A"/>
              </a:solidFill>
            </a:endParaRPr>
          </a:p>
          <a:p>
            <a:pPr marL="407988" lvl="0" indent="-352423" algn="l" rtl="0">
              <a:lnSpc>
                <a:spcPct val="90000"/>
              </a:lnSpc>
              <a:spcBef>
                <a:spcPts val="0"/>
              </a:spcBef>
              <a:spcAft>
                <a:spcPts val="0"/>
              </a:spcAft>
              <a:buSzPts val="2800"/>
              <a:buChar char="•"/>
            </a:pPr>
            <a:r>
              <a:rPr lang="en-US" sz="1800">
                <a:solidFill>
                  <a:srgbClr val="00729A"/>
                </a:solidFill>
              </a:rPr>
              <a:t>PERO no  si la transferencia de propiedad en virtud de la  muerte o el divorcio o en virtud del matrimonio</a:t>
            </a:r>
            <a:endParaRPr/>
          </a:p>
          <a:p>
            <a:pPr marL="407988" lvl="0" indent="-174622" algn="l" rtl="0">
              <a:lnSpc>
                <a:spcPct val="90000"/>
              </a:lnSpc>
              <a:spcBef>
                <a:spcPts val="0"/>
              </a:spcBef>
              <a:spcAft>
                <a:spcPts val="0"/>
              </a:spcAft>
              <a:buSzPts val="2800"/>
              <a:buNone/>
            </a:pPr>
            <a:endParaRPr sz="1800">
              <a:solidFill>
                <a:srgbClr val="00729A"/>
              </a:solidFill>
            </a:endParaRPr>
          </a:p>
          <a:p>
            <a:pPr marL="407988" lvl="0" indent="-352423" algn="l" rtl="0">
              <a:lnSpc>
                <a:spcPct val="90000"/>
              </a:lnSpc>
              <a:spcBef>
                <a:spcPts val="0"/>
              </a:spcBef>
              <a:spcAft>
                <a:spcPts val="0"/>
              </a:spcAft>
              <a:buSzPts val="2800"/>
              <a:buChar char="•"/>
            </a:pPr>
            <a:r>
              <a:rPr lang="en-US" sz="1800">
                <a:solidFill>
                  <a:srgbClr val="00729A"/>
                </a:solidFill>
              </a:rPr>
              <a:t>Por ejemplo: En 2020, Billy hereda la undiad de su madre cuando ella fallece.	</a:t>
            </a:r>
            <a:endParaRPr/>
          </a:p>
          <a:p>
            <a:pPr marL="865188" lvl="1" indent="-352422" algn="l" rtl="0">
              <a:lnSpc>
                <a:spcPct val="90000"/>
              </a:lnSpc>
              <a:spcBef>
                <a:spcPts val="0"/>
              </a:spcBef>
              <a:spcAft>
                <a:spcPts val="0"/>
              </a:spcAft>
              <a:buSzPts val="2800"/>
              <a:buChar char="•"/>
            </a:pPr>
            <a:r>
              <a:rPr lang="en-US" sz="1800">
                <a:solidFill>
                  <a:srgbClr val="00729A"/>
                </a:solidFill>
              </a:rPr>
              <a:t>V/F –  Gerencia  puede requerir que Billy cumpla con las nuevas reglas del parque 2020?</a:t>
            </a:r>
            <a:endParaRPr/>
          </a:p>
          <a:p>
            <a:pPr marL="865188" lvl="1" indent="-352422" algn="l" rtl="0">
              <a:lnSpc>
                <a:spcPct val="90000"/>
              </a:lnSpc>
              <a:spcBef>
                <a:spcPts val="0"/>
              </a:spcBef>
              <a:spcAft>
                <a:spcPts val="0"/>
              </a:spcAft>
              <a:buSzPts val="2800"/>
              <a:buChar char="•"/>
            </a:pPr>
            <a:r>
              <a:rPr lang="en-US" sz="1800">
                <a:solidFill>
                  <a:srgbClr val="00729A"/>
                </a:solidFill>
              </a:rPr>
              <a:t>Respuesta: Falso</a:t>
            </a:r>
            <a:endParaRPr/>
          </a:p>
        </p:txBody>
      </p:sp>
      <p:sp>
        <p:nvSpPr>
          <p:cNvPr id="132" name="Google Shape;132;p20"/>
          <p:cNvSpPr txBox="1">
            <a:spLocks noGrp="1"/>
          </p:cNvSpPr>
          <p:nvPr>
            <p:ph type="body" idx="1"/>
          </p:nvPr>
        </p:nvSpPr>
        <p:spPr>
          <a:xfrm>
            <a:off x="1583100" y="1100400"/>
            <a:ext cx="5194500" cy="575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sz="2400"/>
              <a:t>MGMT can require compliance with park rules at the time of sale or transfer of a MH unit to a new owner</a:t>
            </a:r>
            <a:endParaRPr/>
          </a:p>
          <a:p>
            <a:pPr marL="457200" lvl="0" indent="-457200" algn="l" rtl="0">
              <a:lnSpc>
                <a:spcPct val="90000"/>
              </a:lnSpc>
              <a:spcBef>
                <a:spcPts val="1000"/>
              </a:spcBef>
              <a:spcAft>
                <a:spcPts val="0"/>
              </a:spcAft>
              <a:buSzPts val="2800"/>
              <a:buChar char="•"/>
            </a:pPr>
            <a:r>
              <a:rPr lang="en-US" sz="2400"/>
              <a:t>BUT </a:t>
            </a:r>
            <a:r>
              <a:rPr lang="en-US" sz="2400" u="sng"/>
              <a:t>not</a:t>
            </a:r>
            <a:r>
              <a:rPr lang="en-US" sz="2400"/>
              <a:t> if transfer of ownership pursuant to death or divorce or pursuant to marriage</a:t>
            </a:r>
            <a:endParaRPr/>
          </a:p>
          <a:p>
            <a:pPr marL="457200" lvl="0" indent="-457200" algn="l" rtl="0">
              <a:lnSpc>
                <a:spcPct val="90000"/>
              </a:lnSpc>
              <a:spcBef>
                <a:spcPts val="1000"/>
              </a:spcBef>
              <a:spcAft>
                <a:spcPts val="0"/>
              </a:spcAft>
              <a:buSzPts val="2800"/>
              <a:buChar char="•"/>
            </a:pPr>
            <a:r>
              <a:rPr lang="en-US" sz="2400"/>
              <a:t>Ex: In 2020, Billy inherits the MH from his mother when she passes away.  T/F – MGMT can require Billy to comply with new 2020 park rules?  Answer: F </a:t>
            </a:r>
            <a:endParaRPr/>
          </a:p>
        </p:txBody>
      </p:sp>
      <p:sp>
        <p:nvSpPr>
          <p:cNvPr id="133" name="Google Shape;133;p20"/>
          <p:cNvSpPr txBox="1">
            <a:spLocks noGrp="1"/>
          </p:cNvSpPr>
          <p:nvPr>
            <p:ph type="title"/>
          </p:nvPr>
        </p:nvSpPr>
        <p:spPr>
          <a:xfrm>
            <a:off x="6857700" y="15357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MHPA – Cumpliendo la ley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Prohibitions under MHPA</a:t>
            </a:r>
            <a:endParaRPr sz="3200"/>
          </a:p>
        </p:txBody>
      </p:sp>
      <p:sp>
        <p:nvSpPr>
          <p:cNvPr id="139" name="Google Shape;139;p21"/>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398464" lvl="0" indent="-342900" algn="l" rtl="0">
              <a:lnSpc>
                <a:spcPct val="90000"/>
              </a:lnSpc>
              <a:spcBef>
                <a:spcPts val="0"/>
              </a:spcBef>
              <a:spcAft>
                <a:spcPts val="0"/>
              </a:spcAft>
              <a:buSzPts val="2800"/>
              <a:buChar char="•"/>
            </a:pPr>
            <a:r>
              <a:rPr lang="en-US" sz="2200">
                <a:solidFill>
                  <a:srgbClr val="00729A"/>
                </a:solidFill>
              </a:rPr>
              <a:t>Predio NO puede cobrar la tarifa de venta o transferencia del vendedor o comprador propietario de la casa </a:t>
            </a:r>
            <a:r>
              <a:rPr lang="en-US" sz="2200" u="sng">
                <a:solidFill>
                  <a:srgbClr val="00729A"/>
                </a:solidFill>
              </a:rPr>
              <a:t>como condición de arrendamiento para el  comprador</a:t>
            </a:r>
            <a:endParaRPr/>
          </a:p>
          <a:p>
            <a:pPr marL="398464" lvl="0" indent="-165100" algn="l" rtl="0">
              <a:lnSpc>
                <a:spcPct val="90000"/>
              </a:lnSpc>
              <a:spcBef>
                <a:spcPts val="0"/>
              </a:spcBef>
              <a:spcAft>
                <a:spcPts val="0"/>
              </a:spcAft>
              <a:buSzPts val="2800"/>
              <a:buNone/>
            </a:pPr>
            <a:endParaRPr sz="2200">
              <a:solidFill>
                <a:srgbClr val="00729A"/>
              </a:solidFill>
            </a:endParaRPr>
          </a:p>
          <a:p>
            <a:pPr marL="398464" lvl="0" indent="-342900" algn="l" rtl="0">
              <a:lnSpc>
                <a:spcPct val="90000"/>
              </a:lnSpc>
              <a:spcBef>
                <a:spcPts val="0"/>
              </a:spcBef>
              <a:spcAft>
                <a:spcPts val="0"/>
              </a:spcAft>
              <a:buSzPts val="2800"/>
              <a:buChar char="•"/>
            </a:pPr>
            <a:r>
              <a:rPr lang="en-US" sz="2200">
                <a:solidFill>
                  <a:srgbClr val="00729A"/>
                </a:solidFill>
              </a:rPr>
              <a:t>Sólo puede cobrar una tarifa </a:t>
            </a:r>
            <a:r>
              <a:rPr lang="en-US" sz="2200" u="sng">
                <a:solidFill>
                  <a:srgbClr val="00729A"/>
                </a:solidFill>
              </a:rPr>
              <a:t>razonable</a:t>
            </a:r>
            <a:r>
              <a:rPr lang="en-US" sz="2200">
                <a:solidFill>
                  <a:srgbClr val="00729A"/>
                </a:solidFill>
              </a:rPr>
              <a:t>  por los servicios realmente realizados y acordados por escrito por el propietario de una casa.</a:t>
            </a:r>
            <a:endParaRPr/>
          </a:p>
        </p:txBody>
      </p:sp>
      <p:sp>
        <p:nvSpPr>
          <p:cNvPr id="140" name="Google Shape;140;p21"/>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Park can NOT charge selling or transfer fee from home owner seller or buyer </a:t>
            </a:r>
            <a:r>
              <a:rPr lang="en-US" u="sng"/>
              <a:t>as a condition of tenancy for the buyer</a:t>
            </a:r>
            <a:endParaRPr/>
          </a:p>
          <a:p>
            <a:pPr marL="457200" lvl="0" indent="-457200" algn="l" rtl="0">
              <a:lnSpc>
                <a:spcPct val="90000"/>
              </a:lnSpc>
              <a:spcBef>
                <a:spcPts val="1000"/>
              </a:spcBef>
              <a:spcAft>
                <a:spcPts val="0"/>
              </a:spcAft>
              <a:buSzPts val="2800"/>
              <a:buChar char="•"/>
            </a:pPr>
            <a:r>
              <a:rPr lang="en-US"/>
              <a:t>Can only charge a </a:t>
            </a:r>
            <a:r>
              <a:rPr lang="en-US" u="sng"/>
              <a:t>reasonable</a:t>
            </a:r>
            <a:r>
              <a:rPr lang="en-US"/>
              <a:t> fee for services actually performed and agreed to in writing by a home owner.</a:t>
            </a:r>
            <a:endParaRPr/>
          </a:p>
        </p:txBody>
      </p:sp>
      <p:sp>
        <p:nvSpPr>
          <p:cNvPr id="141" name="Google Shape;141;p21"/>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Prohibiciones bajo MHPA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200"/>
              <a:t>Prohibitions under MHPA</a:t>
            </a:r>
            <a:endParaRPr sz="3200"/>
          </a:p>
        </p:txBody>
      </p:sp>
      <p:sp>
        <p:nvSpPr>
          <p:cNvPr id="147" name="Google Shape;147;p22"/>
          <p:cNvSpPr txBox="1">
            <a:spLocks noGrp="1"/>
          </p:cNvSpPr>
          <p:nvPr>
            <p:ph type="body" idx="1"/>
          </p:nvPr>
        </p:nvSpPr>
        <p:spPr>
          <a:xfrm>
            <a:off x="6608954" y="1732200"/>
            <a:ext cx="4672800"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sz="2200">
                <a:solidFill>
                  <a:srgbClr val="00729A"/>
                </a:solidFill>
              </a:rPr>
              <a:t>PERO el Predio puede aplicar los estándares normales del predio a los posibles compradores antes de conceder o negar la tenencia</a:t>
            </a:r>
            <a:endParaRPr/>
          </a:p>
          <a:p>
            <a:pPr marL="914400" lvl="1" indent="-228600" algn="l" rtl="0">
              <a:lnSpc>
                <a:spcPct val="90000"/>
              </a:lnSpc>
              <a:spcBef>
                <a:spcPts val="500"/>
              </a:spcBef>
              <a:spcAft>
                <a:spcPts val="0"/>
              </a:spcAft>
              <a:buSzPts val="2400"/>
              <a:buNone/>
            </a:pPr>
            <a:endParaRPr sz="2200">
              <a:solidFill>
                <a:srgbClr val="00729A"/>
              </a:solidFill>
            </a:endParaRPr>
          </a:p>
          <a:p>
            <a:pPr marL="914400" lvl="1" indent="-381000" algn="l" rtl="0">
              <a:lnSpc>
                <a:spcPct val="90000"/>
              </a:lnSpc>
              <a:spcBef>
                <a:spcPts val="500"/>
              </a:spcBef>
              <a:spcAft>
                <a:spcPts val="0"/>
              </a:spcAft>
              <a:buSzPts val="2400"/>
              <a:buChar char="•"/>
            </a:pPr>
            <a:r>
              <a:rPr lang="en-US" sz="2200">
                <a:solidFill>
                  <a:srgbClr val="00729A"/>
                </a:solidFill>
              </a:rPr>
              <a:t>Tampoco afecta el pago de alquiler en virtud al contrato del contrato </a:t>
            </a:r>
            <a:endParaRPr sz="2200">
              <a:solidFill>
                <a:srgbClr val="00729A"/>
              </a:solidFill>
            </a:endParaRPr>
          </a:p>
        </p:txBody>
      </p:sp>
      <p:sp>
        <p:nvSpPr>
          <p:cNvPr id="148" name="Google Shape;148;p2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BUT park can apply the normal park standards to prospective buyers before granting or denying tenancy</a:t>
            </a:r>
            <a:endParaRPr/>
          </a:p>
          <a:p>
            <a:pPr marL="457200" lvl="0" indent="-457200" algn="l" rtl="0">
              <a:lnSpc>
                <a:spcPct val="90000"/>
              </a:lnSpc>
              <a:spcBef>
                <a:spcPts val="1000"/>
              </a:spcBef>
              <a:spcAft>
                <a:spcPts val="0"/>
              </a:spcAft>
              <a:buSzPts val="2800"/>
              <a:buChar char="•"/>
            </a:pPr>
            <a:r>
              <a:rPr lang="en-US" sz="2800"/>
              <a:t>Also does not affect rent charged pursuant to a rental agreement</a:t>
            </a:r>
            <a:endParaRPr/>
          </a:p>
          <a:p>
            <a:pPr marL="457200" lvl="0" indent="-279400" algn="l" rtl="0">
              <a:lnSpc>
                <a:spcPct val="90000"/>
              </a:lnSpc>
              <a:spcBef>
                <a:spcPts val="1000"/>
              </a:spcBef>
              <a:spcAft>
                <a:spcPts val="0"/>
              </a:spcAft>
              <a:buSzPts val="2800"/>
              <a:buNone/>
            </a:pPr>
            <a:endParaRPr/>
          </a:p>
        </p:txBody>
      </p:sp>
      <p:sp>
        <p:nvSpPr>
          <p:cNvPr id="149" name="Google Shape;149;p22"/>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Prohibiciones bajo MHPA</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“For Sale” Signs in MHPA</a:t>
            </a:r>
            <a:endParaRPr sz="3200"/>
          </a:p>
        </p:txBody>
      </p:sp>
      <p:sp>
        <p:nvSpPr>
          <p:cNvPr id="155" name="Google Shape;155;p23"/>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55564" lvl="0" indent="0" algn="l" rtl="0">
              <a:lnSpc>
                <a:spcPct val="90000"/>
              </a:lnSpc>
              <a:spcBef>
                <a:spcPts val="0"/>
              </a:spcBef>
              <a:spcAft>
                <a:spcPts val="0"/>
              </a:spcAft>
              <a:buSzPts val="2800"/>
              <a:buNone/>
            </a:pPr>
            <a:r>
              <a:rPr lang="en-US">
                <a:solidFill>
                  <a:srgbClr val="00729A"/>
                </a:solidFill>
              </a:rPr>
              <a:t>El Propietario de predio puede colocar el letrero "en venta" en o en la casa móvil del propietario</a:t>
            </a:r>
            <a:endParaRPr/>
          </a:p>
          <a:p>
            <a:pPr marL="512764" lvl="0" indent="-457200" algn="l" rtl="0">
              <a:lnSpc>
                <a:spcPct val="90000"/>
              </a:lnSpc>
              <a:spcBef>
                <a:spcPts val="0"/>
              </a:spcBef>
              <a:spcAft>
                <a:spcPts val="0"/>
              </a:spcAft>
              <a:buSzPts val="2800"/>
              <a:buChar char="•"/>
            </a:pPr>
            <a:r>
              <a:rPr lang="en-US">
                <a:solidFill>
                  <a:srgbClr val="00729A"/>
                </a:solidFill>
              </a:rPr>
              <a:t>El tamaño, la ubicación y el carácter del letrero están sujetos a reglas y regulaciones razonables del Predio. </a:t>
            </a:r>
            <a:endParaRPr>
              <a:solidFill>
                <a:srgbClr val="00729A"/>
              </a:solidFill>
            </a:endParaRPr>
          </a:p>
          <a:p>
            <a:pPr marL="407988" lvl="0" indent="-174622" algn="l" rtl="0">
              <a:lnSpc>
                <a:spcPct val="90000"/>
              </a:lnSpc>
              <a:spcBef>
                <a:spcPts val="0"/>
              </a:spcBef>
              <a:spcAft>
                <a:spcPts val="0"/>
              </a:spcAft>
              <a:buSzPts val="2800"/>
              <a:buNone/>
            </a:pPr>
            <a:endParaRPr>
              <a:solidFill>
                <a:srgbClr val="00729A"/>
              </a:solidFill>
            </a:endParaRPr>
          </a:p>
        </p:txBody>
      </p:sp>
      <p:sp>
        <p:nvSpPr>
          <p:cNvPr id="156" name="Google Shape;156;p23"/>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Owner is allowed to place “for sale” sign on or in the owner’s mobile home</a:t>
            </a:r>
            <a:endParaRPr/>
          </a:p>
          <a:p>
            <a:pPr marL="457200" lvl="0" indent="-457200" algn="l" rtl="0">
              <a:lnSpc>
                <a:spcPct val="90000"/>
              </a:lnSpc>
              <a:spcBef>
                <a:spcPts val="1000"/>
              </a:spcBef>
              <a:spcAft>
                <a:spcPts val="0"/>
              </a:spcAft>
              <a:buSzPts val="2800"/>
              <a:buChar char="•"/>
            </a:pPr>
            <a:r>
              <a:rPr lang="en-US"/>
              <a:t>Size, placement, and character of the sign is subject to reasonable rules and regulations of the park.</a:t>
            </a:r>
            <a:endParaRPr/>
          </a:p>
          <a:p>
            <a:pPr marL="457200" lvl="0" indent="-279400" algn="l" rtl="0">
              <a:lnSpc>
                <a:spcPct val="90000"/>
              </a:lnSpc>
              <a:spcBef>
                <a:spcPts val="1000"/>
              </a:spcBef>
              <a:spcAft>
                <a:spcPts val="0"/>
              </a:spcAft>
              <a:buSzPts val="2800"/>
              <a:buNone/>
            </a:pPr>
            <a:endParaRPr/>
          </a:p>
        </p:txBody>
      </p:sp>
      <p:sp>
        <p:nvSpPr>
          <p:cNvPr id="157" name="Google Shape;157;p23"/>
          <p:cNvSpPr txBox="1">
            <a:spLocks noGrp="1"/>
          </p:cNvSpPr>
          <p:nvPr>
            <p:ph type="title"/>
          </p:nvPr>
        </p:nvSpPr>
        <p:spPr>
          <a:xfrm>
            <a:off x="6777600" y="167725"/>
            <a:ext cx="4829975"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Rótulos ‘En venta’ según la MHPA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Prohibitions under MHPA</a:t>
            </a:r>
            <a:endParaRPr sz="3200"/>
          </a:p>
        </p:txBody>
      </p:sp>
      <p:sp>
        <p:nvSpPr>
          <p:cNvPr id="163" name="Google Shape;163;p24"/>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a:solidFill>
                  <a:srgbClr val="00729A"/>
                </a:solidFill>
              </a:rPr>
              <a:t>El vendedor de casas móviles no pagará ni ofrecerá en efectivo u otra contraprestación al propietario de un MHP (o su agente) para reservar espacios o inducir de otro modo la aceptación de una o más casas móviles en un predio. </a:t>
            </a:r>
            <a:endParaRPr>
              <a:solidFill>
                <a:srgbClr val="00729A"/>
              </a:solidFill>
            </a:endParaRPr>
          </a:p>
        </p:txBody>
      </p:sp>
      <p:sp>
        <p:nvSpPr>
          <p:cNvPr id="164" name="Google Shape;164;p2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Seller of mobile homes shall not pay or offer cash or other consideration to the owner of a MHP (or its agent) to reserve spaces or otherwise inducing acceptance of one or more mobile homes in a park.</a:t>
            </a:r>
            <a:endParaRPr/>
          </a:p>
        </p:txBody>
      </p:sp>
      <p:sp>
        <p:nvSpPr>
          <p:cNvPr id="165" name="Google Shape;165;p24"/>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Prohibiciones bajo MHPA</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DOLA Administrative Rules</a:t>
            </a:r>
            <a:endParaRPr sz="3200"/>
          </a:p>
        </p:txBody>
      </p:sp>
      <p:sp>
        <p:nvSpPr>
          <p:cNvPr id="171" name="Google Shape;171;p25"/>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533400" lvl="0" indent="-457200" algn="l" rtl="0">
              <a:lnSpc>
                <a:spcPct val="90000"/>
              </a:lnSpc>
              <a:spcBef>
                <a:spcPts val="1000"/>
              </a:spcBef>
              <a:spcAft>
                <a:spcPts val="0"/>
              </a:spcAft>
              <a:buSzPts val="2800"/>
              <a:buChar char="•"/>
            </a:pPr>
            <a:r>
              <a:rPr lang="en-US" sz="2200">
                <a:solidFill>
                  <a:srgbClr val="00729A"/>
                </a:solidFill>
              </a:rPr>
              <a:t>DOLA provee normas de clarificación para uso con la ley MHPA</a:t>
            </a:r>
            <a:endParaRPr sz="2200">
              <a:solidFill>
                <a:srgbClr val="00729A"/>
              </a:solidFill>
            </a:endParaRPr>
          </a:p>
          <a:p>
            <a:pPr marL="901700" lvl="1" indent="-342900" algn="l" rtl="0">
              <a:lnSpc>
                <a:spcPct val="90000"/>
              </a:lnSpc>
              <a:spcBef>
                <a:spcPts val="500"/>
              </a:spcBef>
              <a:spcAft>
                <a:spcPts val="0"/>
              </a:spcAft>
              <a:buSzPts val="2400"/>
              <a:buChar char="•"/>
            </a:pPr>
            <a:r>
              <a:rPr lang="en-US" sz="2000">
                <a:solidFill>
                  <a:srgbClr val="00729A"/>
                </a:solidFill>
              </a:rPr>
              <a:t>Consulte las reglas de MHPA, DOLA y DREP para conocer los requisitos legales de  los Propietarios</a:t>
            </a:r>
            <a:endParaRPr sz="2000">
              <a:solidFill>
                <a:srgbClr val="00729A"/>
              </a:solidFill>
            </a:endParaRPr>
          </a:p>
          <a:p>
            <a:pPr marL="533400" lvl="0" indent="-457200" algn="l" rtl="0">
              <a:lnSpc>
                <a:spcPct val="90000"/>
              </a:lnSpc>
              <a:spcBef>
                <a:spcPts val="1000"/>
              </a:spcBef>
              <a:spcAft>
                <a:spcPts val="0"/>
              </a:spcAft>
              <a:buSzPts val="2800"/>
              <a:buChar char="•"/>
            </a:pPr>
            <a:r>
              <a:rPr lang="en-US" sz="2200">
                <a:solidFill>
                  <a:srgbClr val="00729A"/>
                </a:solidFill>
              </a:rPr>
              <a:t>OJO: se publicó una  actualización a las Reglas de DREP el 5 de noviembre de 2020</a:t>
            </a:r>
            <a:endParaRPr sz="2200">
              <a:solidFill>
                <a:srgbClr val="00729A"/>
              </a:solidFill>
            </a:endParaRPr>
          </a:p>
          <a:p>
            <a:pPr marL="533400" lvl="0" indent="-457200" algn="l" rtl="0">
              <a:lnSpc>
                <a:spcPct val="90000"/>
              </a:lnSpc>
              <a:spcBef>
                <a:spcPts val="1000"/>
              </a:spcBef>
              <a:spcAft>
                <a:spcPts val="0"/>
              </a:spcAft>
              <a:buSzPts val="2800"/>
              <a:buChar char="•"/>
            </a:pPr>
            <a:r>
              <a:rPr lang="en-US" sz="2200" u="sng">
                <a:solidFill>
                  <a:srgbClr val="00729A"/>
                </a:solidFill>
              </a:rPr>
              <a:t>Efectivas a partir del 30 de noviembre de 2020</a:t>
            </a:r>
            <a:endParaRPr sz="2200">
              <a:solidFill>
                <a:srgbClr val="00729A"/>
              </a:solidFill>
            </a:endParaRPr>
          </a:p>
          <a:p>
            <a:pPr marL="55564" lvl="0" indent="0" algn="l" rtl="0">
              <a:lnSpc>
                <a:spcPct val="90000"/>
              </a:lnSpc>
              <a:spcBef>
                <a:spcPts val="0"/>
              </a:spcBef>
              <a:spcAft>
                <a:spcPts val="0"/>
              </a:spcAft>
              <a:buSzPts val="2800"/>
              <a:buNone/>
            </a:pPr>
            <a:endParaRPr>
              <a:solidFill>
                <a:srgbClr val="00729A"/>
              </a:solidFill>
            </a:endParaRPr>
          </a:p>
        </p:txBody>
      </p:sp>
      <p:sp>
        <p:nvSpPr>
          <p:cNvPr id="172" name="Google Shape;172;p2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DOLA’s body of clarifying rules to MHPA</a:t>
            </a:r>
            <a:endParaRPr/>
          </a:p>
          <a:p>
            <a:pPr marL="914400" lvl="1" indent="-457200" algn="l" rtl="0">
              <a:lnSpc>
                <a:spcPct val="90000"/>
              </a:lnSpc>
              <a:spcBef>
                <a:spcPts val="500"/>
              </a:spcBef>
              <a:spcAft>
                <a:spcPts val="0"/>
              </a:spcAft>
              <a:buSzPts val="2400"/>
              <a:buChar char="•"/>
            </a:pPr>
            <a:r>
              <a:rPr lang="en-US"/>
              <a:t>Look at both MHPA and DOLA DREP Rules for statutory requirements on Landlords</a:t>
            </a:r>
            <a:endParaRPr/>
          </a:p>
          <a:p>
            <a:pPr marL="457200" lvl="0" indent="-457200" algn="l" rtl="0">
              <a:lnSpc>
                <a:spcPct val="90000"/>
              </a:lnSpc>
              <a:spcBef>
                <a:spcPts val="1000"/>
              </a:spcBef>
              <a:spcAft>
                <a:spcPts val="0"/>
              </a:spcAft>
              <a:buSzPts val="2800"/>
              <a:buChar char="•"/>
            </a:pPr>
            <a:r>
              <a:rPr lang="en-US"/>
              <a:t>November 5, 2020 update to DREP Rules</a:t>
            </a:r>
            <a:endParaRPr/>
          </a:p>
          <a:p>
            <a:pPr marL="457200" lvl="0" indent="-457200" algn="l" rtl="0">
              <a:lnSpc>
                <a:spcPct val="90000"/>
              </a:lnSpc>
              <a:spcBef>
                <a:spcPts val="1000"/>
              </a:spcBef>
              <a:spcAft>
                <a:spcPts val="0"/>
              </a:spcAft>
              <a:buSzPts val="2800"/>
              <a:buChar char="•"/>
            </a:pPr>
            <a:r>
              <a:rPr lang="en-US" u="sng"/>
              <a:t>Effective November 30, 2020</a:t>
            </a:r>
            <a:endParaRPr/>
          </a:p>
          <a:p>
            <a:pPr marL="457200" lvl="0" indent="-279400" algn="l" rtl="0">
              <a:lnSpc>
                <a:spcPct val="90000"/>
              </a:lnSpc>
              <a:spcBef>
                <a:spcPts val="1000"/>
              </a:spcBef>
              <a:spcAft>
                <a:spcPts val="0"/>
              </a:spcAft>
              <a:buSzPts val="2800"/>
              <a:buNone/>
            </a:pPr>
            <a:endParaRPr/>
          </a:p>
        </p:txBody>
      </p:sp>
      <p:sp>
        <p:nvSpPr>
          <p:cNvPr id="173" name="Google Shape;173;p25"/>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Reglas administrativas según DOLA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DOLA Rules on MH PARK Sales</a:t>
            </a:r>
            <a:endParaRPr sz="3200"/>
          </a:p>
        </p:txBody>
      </p:sp>
      <p:sp>
        <p:nvSpPr>
          <p:cNvPr id="179" name="Google Shape;179;p26"/>
          <p:cNvSpPr txBox="1">
            <a:spLocks noGrp="1"/>
          </p:cNvSpPr>
          <p:nvPr>
            <p:ph type="body" idx="1"/>
          </p:nvPr>
        </p:nvSpPr>
        <p:spPr>
          <a:xfrm>
            <a:off x="6673925" y="1578550"/>
            <a:ext cx="5194499"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1200"/>
              </a:spcAft>
              <a:buSzPts val="2800"/>
              <a:buChar char="•"/>
            </a:pPr>
            <a:r>
              <a:rPr lang="en-US" sz="2400">
                <a:solidFill>
                  <a:srgbClr val="00729A"/>
                </a:solidFill>
              </a:rPr>
              <a:t>Cuando DUEÑO notifica la intención de vender, </a:t>
            </a:r>
            <a:br>
              <a:rPr lang="en-US" sz="2400">
                <a:solidFill>
                  <a:srgbClr val="00729A"/>
                </a:solidFill>
              </a:rPr>
            </a:br>
            <a:r>
              <a:rPr lang="en-US" sz="2400">
                <a:solidFill>
                  <a:srgbClr val="00729A"/>
                </a:solidFill>
              </a:rPr>
              <a:t>y LA ADMINISTRACION requiere el cumplimiento de las normas vigentes, </a:t>
            </a:r>
            <a:br>
              <a:rPr lang="en-US" sz="2400">
                <a:solidFill>
                  <a:srgbClr val="00729A"/>
                </a:solidFill>
              </a:rPr>
            </a:br>
            <a:r>
              <a:rPr lang="en-US" sz="2400">
                <a:solidFill>
                  <a:srgbClr val="00729A"/>
                </a:solidFill>
              </a:rPr>
              <a:t> ADMINISTRACION proporcionará sin demora al vendedor y a cualquier posible comprador una lista escrita de cada problema que la administración require se corrijan para efectuar/al momento de la venta o transferencia</a:t>
            </a:r>
            <a:endParaRPr/>
          </a:p>
        </p:txBody>
      </p:sp>
      <p:sp>
        <p:nvSpPr>
          <p:cNvPr id="180" name="Google Shape;180;p26"/>
          <p:cNvSpPr txBox="1">
            <a:spLocks noGrp="1"/>
          </p:cNvSpPr>
          <p:nvPr>
            <p:ph type="body" idx="1"/>
          </p:nvPr>
        </p:nvSpPr>
        <p:spPr>
          <a:xfrm>
            <a:off x="1583100" y="946750"/>
            <a:ext cx="4829976"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sz="2600"/>
          </a:p>
          <a:p>
            <a:pPr marL="457200" lvl="0" indent="-457200" algn="l" rtl="0">
              <a:lnSpc>
                <a:spcPct val="90000"/>
              </a:lnSpc>
              <a:spcBef>
                <a:spcPts val="1000"/>
              </a:spcBef>
              <a:spcAft>
                <a:spcPts val="0"/>
              </a:spcAft>
              <a:buSzPts val="2800"/>
              <a:buChar char="•"/>
            </a:pPr>
            <a:r>
              <a:rPr lang="en-US" sz="2600"/>
              <a:t>When HOME OWNER notifies intent to sell, </a:t>
            </a:r>
            <a:endParaRPr/>
          </a:p>
          <a:p>
            <a:pPr marL="457200" lvl="0" indent="-457200" algn="l" rtl="0">
              <a:lnSpc>
                <a:spcPct val="90000"/>
              </a:lnSpc>
              <a:spcBef>
                <a:spcPts val="1000"/>
              </a:spcBef>
              <a:spcAft>
                <a:spcPts val="0"/>
              </a:spcAft>
              <a:buSzPts val="2800"/>
              <a:buChar char="•"/>
            </a:pPr>
            <a:r>
              <a:rPr lang="en-US" sz="2600"/>
              <a:t>and MANAGEMENT requires compliance with current rules, </a:t>
            </a:r>
            <a:endParaRPr/>
          </a:p>
          <a:p>
            <a:pPr marL="457200" lvl="0" indent="-457200" algn="l" rtl="0">
              <a:lnSpc>
                <a:spcPct val="90000"/>
              </a:lnSpc>
              <a:spcBef>
                <a:spcPts val="1000"/>
              </a:spcBef>
              <a:spcAft>
                <a:spcPts val="0"/>
              </a:spcAft>
              <a:buSzPts val="2800"/>
              <a:buChar char="•"/>
            </a:pPr>
            <a:r>
              <a:rPr lang="en-US" sz="2600"/>
              <a:t>MGMT shall promptly provide the </a:t>
            </a:r>
            <a:r>
              <a:rPr lang="en-US" sz="2600" i="1"/>
              <a:t>seller</a:t>
            </a:r>
            <a:r>
              <a:rPr lang="en-US" sz="2600"/>
              <a:t> and any </a:t>
            </a:r>
            <a:r>
              <a:rPr lang="en-US" sz="2600" i="1"/>
              <a:t>prospective buyer</a:t>
            </a:r>
            <a:r>
              <a:rPr lang="en-US" sz="2600"/>
              <a:t> a written list of items for which MANAGEMENT is requiring corrections at the time of sale or transfer</a:t>
            </a:r>
            <a:endParaRPr/>
          </a:p>
        </p:txBody>
      </p:sp>
      <p:sp>
        <p:nvSpPr>
          <p:cNvPr id="181" name="Google Shape;181;p26"/>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Reglas DOLA sobre ventas de casas móviles </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DOLA Rules on MH PARK Sales</a:t>
            </a:r>
            <a:endParaRPr sz="3200"/>
          </a:p>
        </p:txBody>
      </p:sp>
      <p:sp>
        <p:nvSpPr>
          <p:cNvPr id="187" name="Google Shape;187;p27"/>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800"/>
              <a:buNone/>
            </a:pPr>
            <a:r>
              <a:rPr lang="en-US" sz="2600">
                <a:solidFill>
                  <a:srgbClr val="00729A"/>
                </a:solidFill>
              </a:rPr>
              <a:t>La lista escrita incluirá:</a:t>
            </a:r>
            <a:endParaRPr sz="2600">
              <a:solidFill>
                <a:srgbClr val="00729A"/>
              </a:solidFill>
            </a:endParaRPr>
          </a:p>
          <a:p>
            <a:pPr marL="76200" lvl="0" indent="0" algn="l" rtl="0">
              <a:lnSpc>
                <a:spcPct val="90000"/>
              </a:lnSpc>
              <a:spcBef>
                <a:spcPts val="1000"/>
              </a:spcBef>
              <a:spcAft>
                <a:spcPts val="0"/>
              </a:spcAft>
              <a:buSzPts val="2800"/>
              <a:buNone/>
            </a:pPr>
            <a:r>
              <a:rPr lang="en-US" sz="2200">
                <a:solidFill>
                  <a:srgbClr val="00729A"/>
                </a:solidFill>
              </a:rPr>
              <a:t>(A) </a:t>
            </a:r>
            <a:r>
              <a:rPr lang="en-US" sz="2000">
                <a:solidFill>
                  <a:srgbClr val="00729A"/>
                </a:solidFill>
              </a:rPr>
              <a:t>Todos y cada uno de los artículos que la DIRECCIÓN conozca, o razonablemente deberían haber sabido, requerirían corrección en el momento de la venta/transferencia;</a:t>
            </a:r>
            <a:endParaRPr sz="2000">
              <a:solidFill>
                <a:srgbClr val="00729A"/>
              </a:solidFill>
            </a:endParaRPr>
          </a:p>
          <a:p>
            <a:pPr marL="76200" lvl="0" indent="0" algn="l" rtl="0">
              <a:lnSpc>
                <a:spcPct val="90000"/>
              </a:lnSpc>
              <a:spcBef>
                <a:spcPts val="1000"/>
              </a:spcBef>
              <a:spcAft>
                <a:spcPts val="0"/>
              </a:spcAft>
              <a:buSzPts val="2800"/>
              <a:buNone/>
            </a:pPr>
            <a:r>
              <a:rPr lang="en-US" sz="2000">
                <a:solidFill>
                  <a:srgbClr val="00729A"/>
                </a:solidFill>
              </a:rPr>
              <a:t>(B) Descripción detallada de cada elemento;  y</a:t>
            </a:r>
            <a:endParaRPr sz="2000">
              <a:solidFill>
                <a:srgbClr val="00729A"/>
              </a:solidFill>
            </a:endParaRPr>
          </a:p>
          <a:p>
            <a:pPr marL="50800" lvl="0" indent="0" algn="l" rtl="0">
              <a:lnSpc>
                <a:spcPct val="90000"/>
              </a:lnSpc>
              <a:spcBef>
                <a:spcPts val="1000"/>
              </a:spcBef>
              <a:spcAft>
                <a:spcPts val="0"/>
              </a:spcAft>
              <a:buSzPts val="2800"/>
              <a:buNone/>
            </a:pPr>
            <a:r>
              <a:rPr lang="en-US" sz="2000">
                <a:solidFill>
                  <a:srgbClr val="00729A"/>
                </a:solidFill>
              </a:rPr>
              <a:t>(C) Listar una regla o regulación violada específica del predio que se aplica a cada elemento de la lista. Cualquier regla citada debe ser razonable y exigible.</a:t>
            </a:r>
            <a:endParaRPr sz="2000">
              <a:solidFill>
                <a:srgbClr val="00729A"/>
              </a:solidFill>
            </a:endParaRPr>
          </a:p>
        </p:txBody>
      </p:sp>
      <p:sp>
        <p:nvSpPr>
          <p:cNvPr id="188" name="Google Shape;188;p2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sz="2400"/>
              <a:t>Written List shall include:</a:t>
            </a:r>
            <a:endParaRPr/>
          </a:p>
          <a:p>
            <a:pPr marL="457200" lvl="0" indent="-457200" algn="l" rtl="0">
              <a:lnSpc>
                <a:spcPct val="90000"/>
              </a:lnSpc>
              <a:spcBef>
                <a:spcPts val="1000"/>
              </a:spcBef>
              <a:spcAft>
                <a:spcPts val="0"/>
              </a:spcAft>
              <a:buSzPts val="2800"/>
              <a:buChar char="•"/>
            </a:pPr>
            <a:r>
              <a:rPr lang="en-US" sz="2400"/>
              <a:t>(A) Any and all items the MGMT knows, or reasonably should have known, would require correction at the time of sale/transfer;</a:t>
            </a:r>
            <a:endParaRPr/>
          </a:p>
          <a:p>
            <a:pPr marL="457200" lvl="0" indent="-457200" algn="l" rtl="0">
              <a:lnSpc>
                <a:spcPct val="90000"/>
              </a:lnSpc>
              <a:spcBef>
                <a:spcPts val="1000"/>
              </a:spcBef>
              <a:spcAft>
                <a:spcPts val="0"/>
              </a:spcAft>
              <a:buSzPts val="2800"/>
              <a:buChar char="•"/>
            </a:pPr>
            <a:r>
              <a:rPr lang="en-US" sz="2400"/>
              <a:t>(B) Detailed Description of Each Item; and</a:t>
            </a:r>
            <a:endParaRPr/>
          </a:p>
          <a:p>
            <a:pPr marL="457200" lvl="0" indent="-457200" algn="l" rtl="0">
              <a:lnSpc>
                <a:spcPct val="90000"/>
              </a:lnSpc>
              <a:spcBef>
                <a:spcPts val="1000"/>
              </a:spcBef>
              <a:spcAft>
                <a:spcPts val="0"/>
              </a:spcAft>
              <a:buSzPts val="2800"/>
              <a:buChar char="•"/>
            </a:pPr>
            <a:r>
              <a:rPr lang="en-US" sz="2400"/>
              <a:t>(C) Citation to specific park rule or regulation that applies to each item on the list. Any rule cited must be reasonable and enforceable.</a:t>
            </a:r>
            <a:endParaRPr/>
          </a:p>
        </p:txBody>
      </p:sp>
      <p:sp>
        <p:nvSpPr>
          <p:cNvPr id="189" name="Google Shape;189;p27"/>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Reglas DOLA sobre ventas de casas móviles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Other DOLA Guidance on MH Sales?</a:t>
            </a:r>
            <a:endParaRPr sz="3200"/>
          </a:p>
        </p:txBody>
      </p:sp>
      <p:sp>
        <p:nvSpPr>
          <p:cNvPr id="195" name="Google Shape;195;p28"/>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sz="2000">
                <a:solidFill>
                  <a:srgbClr val="00729A"/>
                </a:solidFill>
              </a:rPr>
              <a:t>Si el predio se vende al nuevo propietario, los residentes NO PUEDEN ser obligados a firmar un nuevo contrato de arrendamiento o aceptar nuevas reglas (a menos que las reglas cambien de acuerdo con la ley)</a:t>
            </a:r>
            <a:endParaRPr/>
          </a:p>
          <a:p>
            <a:pPr marL="407988" lvl="0" indent="-352423" algn="l" rtl="0">
              <a:lnSpc>
                <a:spcPct val="90000"/>
              </a:lnSpc>
              <a:spcBef>
                <a:spcPts val="1200"/>
              </a:spcBef>
              <a:spcAft>
                <a:spcPts val="0"/>
              </a:spcAft>
              <a:buSzPts val="2800"/>
              <a:buChar char="•"/>
            </a:pPr>
            <a:r>
              <a:rPr lang="en-US" sz="2000">
                <a:solidFill>
                  <a:srgbClr val="00729A"/>
                </a:solidFill>
              </a:rPr>
              <a:t>Pero si el dueño de una de estas casa entonces vende la unidad, el nuevo propietario del predio puede requerir que el comprador firme un nuevo contrato de arrendamiento, con nuevas  reglas</a:t>
            </a:r>
            <a:endParaRPr/>
          </a:p>
        </p:txBody>
      </p:sp>
      <p:sp>
        <p:nvSpPr>
          <p:cNvPr id="196" name="Google Shape;196;p2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If park sold to new owner, residents CANNOT be forced to sign a new lease agreement or agree to new rules (unless rules changed pursuant to statute)</a:t>
            </a:r>
            <a:endParaRPr/>
          </a:p>
          <a:p>
            <a:pPr marL="457200" lvl="0" indent="-457200" algn="l" rtl="0">
              <a:lnSpc>
                <a:spcPct val="90000"/>
              </a:lnSpc>
              <a:spcBef>
                <a:spcPts val="1000"/>
              </a:spcBef>
              <a:spcAft>
                <a:spcPts val="0"/>
              </a:spcAft>
              <a:buSzPts val="2800"/>
              <a:buChar char="•"/>
            </a:pPr>
            <a:r>
              <a:rPr lang="en-US"/>
              <a:t>But if a home owner then sells their MH unit, new park owner can require buyer to sign new lease, new rules</a:t>
            </a:r>
            <a:endParaRPr/>
          </a:p>
        </p:txBody>
      </p:sp>
      <p:sp>
        <p:nvSpPr>
          <p:cNvPr id="197" name="Google Shape;197;p28"/>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¿Otros consejos de DOLA sobre ventas de casas móviles?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p:nvPr/>
        </p:nvSpPr>
        <p:spPr>
          <a:xfrm>
            <a:off x="731744" y="1201271"/>
            <a:ext cx="10728511" cy="3092824"/>
          </a:xfrm>
          <a:prstGeom prst="rect">
            <a:avLst/>
          </a:prstGeom>
          <a:noFill/>
          <a:ln>
            <a:noFill/>
          </a:ln>
        </p:spPr>
        <p:txBody>
          <a:bodyPr spcFirstLastPara="1" wrap="square" lIns="91425" tIns="45700" rIns="91425" bIns="45700" anchor="ctr" anchorCtr="0">
            <a:noAutofit/>
          </a:bodyPr>
          <a:lstStyle/>
          <a:p>
            <a:pPr marL="0" marR="0" lvl="0" indent="0" algn="l" rtl="0">
              <a:lnSpc>
                <a:spcPct val="60000"/>
              </a:lnSpc>
              <a:spcBef>
                <a:spcPts val="0"/>
              </a:spcBef>
              <a:spcAft>
                <a:spcPts val="0"/>
              </a:spcAft>
              <a:buClr>
                <a:schemeClr val="dk1"/>
              </a:buClr>
              <a:buSzPts val="4400"/>
              <a:buFont typeface="Barlow Condensed"/>
              <a:buNone/>
            </a:pPr>
            <a:r>
              <a:rPr lang="en-US" sz="4000" b="1" i="0" u="none" strike="noStrike" cap="none">
                <a:solidFill>
                  <a:schemeClr val="lt2"/>
                </a:solidFill>
                <a:latin typeface="Barlow Light"/>
                <a:ea typeface="Barlow Light"/>
                <a:cs typeface="Barlow Light"/>
                <a:sym typeface="Barlow Light"/>
              </a:rPr>
              <a:t>Know Your Rights Presentation, </a:t>
            </a:r>
            <a:r>
              <a:rPr lang="en-US" sz="2800" b="1" i="0" u="none" strike="noStrike" cap="none">
                <a:solidFill>
                  <a:schemeClr val="lt2"/>
                </a:solidFill>
                <a:latin typeface="Barlow Light"/>
                <a:ea typeface="Barlow Light"/>
                <a:cs typeface="Barlow Light"/>
                <a:sym typeface="Barlow Light"/>
              </a:rPr>
              <a:t>by</a:t>
            </a:r>
            <a:r>
              <a:rPr lang="en-US" sz="4000" b="1" i="0" u="none" strike="noStrike" cap="none">
                <a:solidFill>
                  <a:schemeClr val="lt2"/>
                </a:solidFill>
                <a:latin typeface="Barlow Light"/>
                <a:ea typeface="Barlow Light"/>
                <a:cs typeface="Barlow Light"/>
                <a:sym typeface="Barlow Light"/>
              </a:rPr>
              <a:t>:</a:t>
            </a:r>
            <a:endParaRPr sz="1400" b="0" i="0" u="none" strike="noStrike" cap="none">
              <a:solidFill>
                <a:srgbClr val="000000"/>
              </a:solidFill>
              <a:latin typeface="Arial"/>
              <a:ea typeface="Arial"/>
              <a:cs typeface="Arial"/>
              <a:sym typeface="Arial"/>
            </a:endParaRPr>
          </a:p>
          <a:p>
            <a:pPr marL="0" marR="0" lvl="0" indent="0" algn="l" rtl="0">
              <a:lnSpc>
                <a:spcPct val="60000"/>
              </a:lnSpc>
              <a:spcBef>
                <a:spcPts val="0"/>
              </a:spcBef>
              <a:spcAft>
                <a:spcPts val="0"/>
              </a:spcAft>
              <a:buClr>
                <a:schemeClr val="dk1"/>
              </a:buClr>
              <a:buSzPts val="4400"/>
              <a:buFont typeface="Barlow Condensed"/>
              <a:buNone/>
            </a:pPr>
            <a:r>
              <a:rPr lang="en-US" sz="2800" b="0" i="1" u="none" strike="noStrike" cap="none">
                <a:solidFill>
                  <a:srgbClr val="007096"/>
                </a:solidFill>
                <a:latin typeface="Barlow"/>
                <a:ea typeface="Barlow"/>
                <a:cs typeface="Barlow"/>
                <a:sym typeface="Barlow"/>
              </a:rPr>
              <a:t>‘Conozca sus Derechos‘  presentada por:</a:t>
            </a:r>
            <a:endParaRPr sz="1400" b="0" i="0" u="none" strike="noStrike" cap="none">
              <a:solidFill>
                <a:srgbClr val="000000"/>
              </a:solidFill>
              <a:latin typeface="Arial"/>
              <a:ea typeface="Arial"/>
              <a:cs typeface="Arial"/>
              <a:sym typeface="Arial"/>
            </a:endParaRPr>
          </a:p>
          <a:p>
            <a:pPr marL="0" marR="0" lvl="0" indent="0" algn="l" rtl="0">
              <a:lnSpc>
                <a:spcPct val="60000"/>
              </a:lnSpc>
              <a:spcBef>
                <a:spcPts val="0"/>
              </a:spcBef>
              <a:spcAft>
                <a:spcPts val="0"/>
              </a:spcAft>
              <a:buClr>
                <a:schemeClr val="dk1"/>
              </a:buClr>
              <a:buSzPts val="4400"/>
              <a:buFont typeface="Barlow Condensed"/>
              <a:buNone/>
            </a:pPr>
            <a:endParaRPr sz="3600" b="0" i="0" u="none" strike="noStrike" cap="none">
              <a:solidFill>
                <a:srgbClr val="007096"/>
              </a:solidFill>
              <a:latin typeface="Barlow Medium"/>
              <a:ea typeface="Barlow Medium"/>
              <a:cs typeface="Barlow Medium"/>
              <a:sym typeface="Barlow Medium"/>
            </a:endParaRPr>
          </a:p>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chemeClr val="dk1"/>
                </a:solidFill>
                <a:latin typeface="Barlow"/>
                <a:ea typeface="Barlow"/>
                <a:cs typeface="Barlow"/>
                <a:sym typeface="Barlow"/>
              </a:rPr>
              <a:t>			David Valleau, Esq.</a:t>
            </a:r>
            <a:endParaRPr sz="3200" b="1" i="0" u="none" strike="noStrike" cap="none">
              <a:solidFill>
                <a:srgbClr val="007096"/>
              </a:solidFill>
              <a:latin typeface="Barlow"/>
              <a:ea typeface="Barlow"/>
              <a:cs typeface="Barlow"/>
              <a:sym typeface="Barlow"/>
            </a:endParaRPr>
          </a:p>
          <a:p>
            <a:pPr marL="0" marR="0" lvl="0" indent="0" algn="l" rtl="0">
              <a:lnSpc>
                <a:spcPct val="80000"/>
              </a:lnSpc>
              <a:spcBef>
                <a:spcPts val="0"/>
              </a:spcBef>
              <a:spcAft>
                <a:spcPts val="0"/>
              </a:spcAft>
              <a:buClr>
                <a:schemeClr val="dk1"/>
              </a:buClr>
              <a:buSzPts val="4400"/>
              <a:buFont typeface="Barlow Condensed"/>
              <a:buNone/>
            </a:pPr>
            <a:r>
              <a:rPr lang="en-US" sz="3200" b="1" i="0" u="none" strike="noStrike" cap="none">
                <a:solidFill>
                  <a:schemeClr val="dk1"/>
                </a:solidFill>
                <a:latin typeface="Barlow"/>
                <a:ea typeface="Barlow"/>
                <a:cs typeface="Barlow"/>
                <a:sym typeface="Barlow"/>
              </a:rPr>
              <a:t>			Blair Kanis, Esq., &amp;</a:t>
            </a:r>
            <a:br>
              <a:rPr lang="en-US" sz="3200" b="1" i="0" u="none" strike="noStrike" cap="none">
                <a:solidFill>
                  <a:schemeClr val="dk1"/>
                </a:solidFill>
                <a:latin typeface="Barlow"/>
                <a:ea typeface="Barlow"/>
                <a:cs typeface="Barlow"/>
                <a:sym typeface="Barlow"/>
              </a:rPr>
            </a:br>
            <a:r>
              <a:rPr lang="en-US" sz="3200" b="1" i="0" u="none" strike="noStrike" cap="none">
                <a:solidFill>
                  <a:schemeClr val="dk1"/>
                </a:solidFill>
                <a:latin typeface="Barlow"/>
                <a:ea typeface="Barlow"/>
                <a:cs typeface="Barlow"/>
                <a:sym typeface="Barlow"/>
              </a:rPr>
              <a:t>			Shannon MacKenzie, Esq.</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03" name="Google Shape;203;p29"/>
          <p:cNvSpPr txBox="1">
            <a:spLocks noGrp="1"/>
          </p:cNvSpPr>
          <p:nvPr>
            <p:ph type="body" idx="1"/>
          </p:nvPr>
        </p:nvSpPr>
        <p:spPr>
          <a:xfrm>
            <a:off x="6934775" y="484825"/>
            <a:ext cx="4672800" cy="62196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sz="2000">
                <a:solidFill>
                  <a:srgbClr val="00729A"/>
                </a:solidFill>
              </a:rPr>
              <a:t>El Predio Sunnyside le vende al predio  Sneakyside. Sneakyside  está exigiendo que la inquilina Sally firme un nuevo contrato de arrendamiento después de la venta.</a:t>
            </a:r>
            <a:endParaRPr/>
          </a:p>
          <a:p>
            <a:pPr marL="407988" lvl="0" indent="-174622" algn="l" rtl="0">
              <a:lnSpc>
                <a:spcPct val="90000"/>
              </a:lnSpc>
              <a:spcBef>
                <a:spcPts val="0"/>
              </a:spcBef>
              <a:spcAft>
                <a:spcPts val="0"/>
              </a:spcAft>
              <a:buSzPts val="2800"/>
              <a:buNone/>
            </a:pPr>
            <a:endParaRPr sz="2000">
              <a:solidFill>
                <a:srgbClr val="00729A"/>
              </a:solidFill>
            </a:endParaRPr>
          </a:p>
          <a:p>
            <a:pPr marL="55564" lvl="0" indent="0" algn="l" rtl="0">
              <a:lnSpc>
                <a:spcPct val="90000"/>
              </a:lnSpc>
              <a:spcBef>
                <a:spcPts val="0"/>
              </a:spcBef>
              <a:spcAft>
                <a:spcPts val="0"/>
              </a:spcAft>
              <a:buSzPts val="2800"/>
              <a:buNone/>
            </a:pPr>
            <a:r>
              <a:rPr lang="en-US" sz="2000">
                <a:solidFill>
                  <a:srgbClr val="00729A"/>
                </a:solidFill>
              </a:rPr>
              <a:t>¿Puede  Sneakyside  hacer eso?</a:t>
            </a:r>
            <a:endParaRPr/>
          </a:p>
          <a:p>
            <a:pPr marL="55564" lvl="0" indent="0" algn="l" rtl="0">
              <a:lnSpc>
                <a:spcPct val="90000"/>
              </a:lnSpc>
              <a:spcBef>
                <a:spcPts val="0"/>
              </a:spcBef>
              <a:spcAft>
                <a:spcPts val="0"/>
              </a:spcAft>
              <a:buSzPts val="2800"/>
              <a:buNone/>
            </a:pPr>
            <a:endParaRPr sz="2000">
              <a:solidFill>
                <a:srgbClr val="00729A"/>
              </a:solidFill>
            </a:endParaRPr>
          </a:p>
          <a:p>
            <a:pPr marL="407988" lvl="0" indent="-352423" algn="l" rtl="0">
              <a:lnSpc>
                <a:spcPct val="90000"/>
              </a:lnSpc>
              <a:spcBef>
                <a:spcPts val="0"/>
              </a:spcBef>
              <a:spcAft>
                <a:spcPts val="0"/>
              </a:spcAft>
              <a:buSzPts val="2800"/>
              <a:buChar char="•"/>
            </a:pPr>
            <a:r>
              <a:rPr lang="en-US" sz="2000">
                <a:solidFill>
                  <a:srgbClr val="00729A"/>
                </a:solidFill>
              </a:rPr>
              <a:t>Respuesta: NO. Un nuevo propietario del predio </a:t>
            </a:r>
            <a:r>
              <a:rPr lang="en-US" sz="2000" b="1">
                <a:solidFill>
                  <a:srgbClr val="00729A"/>
                </a:solidFill>
              </a:rPr>
              <a:t>NO PUEDE</a:t>
            </a:r>
            <a:r>
              <a:rPr lang="en-US" sz="2000">
                <a:solidFill>
                  <a:srgbClr val="00729A"/>
                </a:solidFill>
              </a:rPr>
              <a:t> </a:t>
            </a:r>
            <a:r>
              <a:rPr lang="en-US" sz="2000" b="1">
                <a:solidFill>
                  <a:srgbClr val="00729A"/>
                </a:solidFill>
              </a:rPr>
              <a:t>FORZAR</a:t>
            </a:r>
            <a:r>
              <a:rPr lang="en-US" sz="2000">
                <a:solidFill>
                  <a:srgbClr val="00729A"/>
                </a:solidFill>
              </a:rPr>
              <a:t> al propietario de una casa móvil, a firmar un nuevo contrato de arrendamiento. Si finaliza el período de arrendamiento original, el valor predeterminado es un arrendamiento mensual, de mes a mes.</a:t>
            </a:r>
            <a:endParaRPr sz="2000">
              <a:solidFill>
                <a:srgbClr val="00729A"/>
              </a:solidFill>
            </a:endParaRPr>
          </a:p>
          <a:p>
            <a:pPr marL="407988" lvl="0" indent="-174622" algn="l" rtl="0">
              <a:lnSpc>
                <a:spcPct val="90000"/>
              </a:lnSpc>
              <a:spcBef>
                <a:spcPts val="0"/>
              </a:spcBef>
              <a:spcAft>
                <a:spcPts val="0"/>
              </a:spcAft>
              <a:buSzPts val="2800"/>
              <a:buNone/>
            </a:pPr>
            <a:endParaRPr sz="2000">
              <a:solidFill>
                <a:srgbClr val="00729A"/>
              </a:solidFill>
            </a:endParaRPr>
          </a:p>
        </p:txBody>
      </p:sp>
      <p:sp>
        <p:nvSpPr>
          <p:cNvPr id="204" name="Google Shape;204;p29"/>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a:t>Sunnyside Park sells to Sneakyside Park. Sneakyside is demanding Sally Tenant sign a new lease after sale. Can Sneakyside do that?</a:t>
            </a:r>
            <a:endParaRPr/>
          </a:p>
          <a:p>
            <a:pPr marL="457200" lvl="0" indent="-457200" algn="l" rtl="0">
              <a:lnSpc>
                <a:spcPct val="90000"/>
              </a:lnSpc>
              <a:spcBef>
                <a:spcPts val="1000"/>
              </a:spcBef>
              <a:spcAft>
                <a:spcPts val="0"/>
              </a:spcAft>
              <a:buSzPts val="2800"/>
              <a:buChar char="•"/>
            </a:pPr>
            <a:r>
              <a:rPr lang="en-US"/>
              <a:t>Answer: NO. A new park owner CANNOT force MH Owner to sign new lease. If original lease period ends, default to month-to-month tenancy.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10" name="Google Shape;210;p30"/>
          <p:cNvSpPr txBox="1">
            <a:spLocks noGrp="1"/>
          </p:cNvSpPr>
          <p:nvPr>
            <p:ph type="body" idx="1"/>
          </p:nvPr>
        </p:nvSpPr>
        <p:spPr>
          <a:xfrm>
            <a:off x="6934775" y="484825"/>
            <a:ext cx="4672800" cy="6219600"/>
          </a:xfrm>
          <a:prstGeom prst="rect">
            <a:avLst/>
          </a:prstGeom>
          <a:noFill/>
          <a:ln>
            <a:noFill/>
          </a:ln>
        </p:spPr>
        <p:txBody>
          <a:bodyPr spcFirstLastPara="1" wrap="square" lIns="91425" tIns="45700" rIns="91425" bIns="45700" anchor="t" anchorCtr="0">
            <a:noAutofit/>
          </a:bodyPr>
          <a:lstStyle/>
          <a:p>
            <a:pPr marL="407988" lvl="0" indent="-174622" algn="l" rtl="0">
              <a:lnSpc>
                <a:spcPct val="90000"/>
              </a:lnSpc>
              <a:spcBef>
                <a:spcPts val="0"/>
              </a:spcBef>
              <a:spcAft>
                <a:spcPts val="0"/>
              </a:spcAft>
              <a:buSzPts val="2800"/>
              <a:buNone/>
            </a:pPr>
            <a:endParaRPr sz="2200">
              <a:solidFill>
                <a:srgbClr val="00729A"/>
              </a:solidFill>
            </a:endParaRPr>
          </a:p>
          <a:p>
            <a:pPr marL="407988" lvl="0" indent="-352423" algn="l" rtl="0">
              <a:lnSpc>
                <a:spcPct val="90000"/>
              </a:lnSpc>
              <a:spcBef>
                <a:spcPts val="0"/>
              </a:spcBef>
              <a:spcAft>
                <a:spcPts val="0"/>
              </a:spcAft>
              <a:buSzPts val="2800"/>
              <a:buChar char="•"/>
            </a:pPr>
            <a:r>
              <a:rPr lang="en-US" sz="2200">
                <a:solidFill>
                  <a:srgbClr val="00729A"/>
                </a:solidFill>
              </a:rPr>
              <a:t>Una vez firmado el contrato de arrendamiento, una nueva regla del predio requiere que todas las unidades se pinten de color azul. ¿Esta es una regla válida?</a:t>
            </a:r>
            <a:endParaRPr/>
          </a:p>
          <a:p>
            <a:pPr marL="407988" lvl="0" indent="-174622" algn="l" rtl="0">
              <a:lnSpc>
                <a:spcPct val="90000"/>
              </a:lnSpc>
              <a:spcBef>
                <a:spcPts val="0"/>
              </a:spcBef>
              <a:spcAft>
                <a:spcPts val="0"/>
              </a:spcAft>
              <a:buSzPts val="2800"/>
              <a:buNone/>
            </a:pPr>
            <a:endParaRPr sz="2200">
              <a:solidFill>
                <a:srgbClr val="00729A"/>
              </a:solidFill>
            </a:endParaRPr>
          </a:p>
          <a:p>
            <a:pPr marL="407988" lvl="0" indent="-352423" algn="l" rtl="0">
              <a:lnSpc>
                <a:spcPct val="90000"/>
              </a:lnSpc>
              <a:spcBef>
                <a:spcPts val="0"/>
              </a:spcBef>
              <a:spcAft>
                <a:spcPts val="0"/>
              </a:spcAft>
              <a:buSzPts val="2800"/>
              <a:buChar char="•"/>
            </a:pPr>
            <a:r>
              <a:rPr lang="en-US" sz="2200">
                <a:solidFill>
                  <a:srgbClr val="00729A"/>
                </a:solidFill>
              </a:rPr>
              <a:t>Respuesta: Probablemente NO.</a:t>
            </a:r>
            <a:endParaRPr/>
          </a:p>
          <a:p>
            <a:pPr marL="407988" lvl="0" indent="-174622" algn="l" rtl="0">
              <a:lnSpc>
                <a:spcPct val="90000"/>
              </a:lnSpc>
              <a:spcBef>
                <a:spcPts val="0"/>
              </a:spcBef>
              <a:spcAft>
                <a:spcPts val="0"/>
              </a:spcAft>
              <a:buSzPts val="2800"/>
              <a:buNone/>
            </a:pPr>
            <a:endParaRPr sz="2200">
              <a:solidFill>
                <a:srgbClr val="00729A"/>
              </a:solidFill>
            </a:endParaRPr>
          </a:p>
          <a:p>
            <a:pPr marL="407988" lvl="0" indent="-352423" algn="l" rtl="0">
              <a:lnSpc>
                <a:spcPct val="90000"/>
              </a:lnSpc>
              <a:spcBef>
                <a:spcPts val="0"/>
              </a:spcBef>
              <a:spcAft>
                <a:spcPts val="0"/>
              </a:spcAft>
              <a:buSzPts val="2800"/>
              <a:buChar char="•"/>
            </a:pPr>
            <a:r>
              <a:rPr lang="en-US" sz="2200">
                <a:solidFill>
                  <a:srgbClr val="00729A"/>
                </a:solidFill>
              </a:rPr>
              <a:t>Presunción de reglas no razonables/reglamentos sobre la unidad de vivienda móvil después de firmar el contrato de arrendamiento</a:t>
            </a:r>
            <a:endParaRPr sz="2200">
              <a:solidFill>
                <a:srgbClr val="00729A"/>
              </a:solidFill>
            </a:endParaRPr>
          </a:p>
        </p:txBody>
      </p:sp>
      <p:sp>
        <p:nvSpPr>
          <p:cNvPr id="211" name="Google Shape;211;p30"/>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a:t>After lease agreement is signed, new park rule requires all Mobile Home Units be painted blue. This is a valid rule.</a:t>
            </a:r>
            <a:endParaRPr/>
          </a:p>
          <a:p>
            <a:pPr marL="457200" lvl="0" indent="-457200" algn="l" rtl="0">
              <a:lnSpc>
                <a:spcPct val="90000"/>
              </a:lnSpc>
              <a:spcBef>
                <a:spcPts val="1000"/>
              </a:spcBef>
              <a:spcAft>
                <a:spcPts val="0"/>
              </a:spcAft>
              <a:buSzPts val="2800"/>
              <a:buChar char="•"/>
            </a:pPr>
            <a:r>
              <a:rPr lang="en-US"/>
              <a:t>Answer: Likely NO. Presumption of unreasonable of rules/regulations on mobile home unit after lease agreement signed.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17" name="Google Shape;217;p31"/>
          <p:cNvSpPr txBox="1">
            <a:spLocks noGrp="1"/>
          </p:cNvSpPr>
          <p:nvPr>
            <p:ph type="body" idx="1"/>
          </p:nvPr>
        </p:nvSpPr>
        <p:spPr>
          <a:xfrm>
            <a:off x="6934775" y="484825"/>
            <a:ext cx="4672800" cy="62196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a:solidFill>
                  <a:srgbClr val="00729A"/>
                </a:solidFill>
              </a:rPr>
              <a:t>La inquilina Sally está vendiendo su casa a Oscar Buyer. Sunnyside Parks le quiere dar un cargo de transferencia de $50 a Oscar. ¿Está permitido?</a:t>
            </a:r>
            <a:endParaRPr/>
          </a:p>
          <a:p>
            <a:pPr marL="407988" lvl="0" indent="-174622" algn="l" rtl="0">
              <a:lnSpc>
                <a:spcPct val="90000"/>
              </a:lnSpc>
              <a:spcBef>
                <a:spcPts val="0"/>
              </a:spcBef>
              <a:spcAft>
                <a:spcPts val="0"/>
              </a:spcAft>
              <a:buSzPts val="2800"/>
              <a:buNone/>
            </a:pPr>
            <a:endParaRPr>
              <a:solidFill>
                <a:srgbClr val="00729A"/>
              </a:solidFill>
            </a:endParaRPr>
          </a:p>
          <a:p>
            <a:pPr marL="407988" lvl="0" indent="-352423" algn="l" rtl="0">
              <a:lnSpc>
                <a:spcPct val="90000"/>
              </a:lnSpc>
              <a:spcBef>
                <a:spcPts val="0"/>
              </a:spcBef>
              <a:spcAft>
                <a:spcPts val="0"/>
              </a:spcAft>
              <a:buSzPts val="2800"/>
              <a:buChar char="•"/>
            </a:pPr>
            <a:r>
              <a:rPr lang="en-US">
                <a:solidFill>
                  <a:srgbClr val="00729A"/>
                </a:solidFill>
              </a:rPr>
              <a:t>Respuesta: NO. No se permite la tarifa de venta ni la tarifa de transferencia.</a:t>
            </a:r>
            <a:endParaRPr>
              <a:solidFill>
                <a:srgbClr val="00729A"/>
              </a:solidFill>
            </a:endParaRPr>
          </a:p>
          <a:p>
            <a:pPr marL="407988" lvl="0" indent="-174622" algn="l" rtl="0">
              <a:lnSpc>
                <a:spcPct val="90000"/>
              </a:lnSpc>
              <a:spcBef>
                <a:spcPts val="0"/>
              </a:spcBef>
              <a:spcAft>
                <a:spcPts val="0"/>
              </a:spcAft>
              <a:buSzPts val="2800"/>
              <a:buNone/>
            </a:pPr>
            <a:endParaRPr>
              <a:solidFill>
                <a:srgbClr val="00729A"/>
              </a:solidFill>
            </a:endParaRPr>
          </a:p>
        </p:txBody>
      </p:sp>
      <p:sp>
        <p:nvSpPr>
          <p:cNvPr id="218" name="Google Shape;218;p31"/>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a:t>Sally Tenant is selling her home to Oscar Buyer. Sunnyside Parks is charged Oscar a $50 transfer fee. Is this allowed?</a:t>
            </a:r>
            <a:endParaRPr/>
          </a:p>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Answer: NO. No selling fee or transfer fee allowed.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24" name="Google Shape;224;p32"/>
          <p:cNvSpPr txBox="1">
            <a:spLocks noGrp="1"/>
          </p:cNvSpPr>
          <p:nvPr>
            <p:ph type="body" idx="1"/>
          </p:nvPr>
        </p:nvSpPr>
        <p:spPr>
          <a:xfrm>
            <a:off x="6505903" y="484825"/>
            <a:ext cx="5101672" cy="6219600"/>
          </a:xfrm>
          <a:prstGeom prst="rect">
            <a:avLst/>
          </a:prstGeom>
          <a:noFill/>
          <a:ln>
            <a:noFill/>
          </a:ln>
        </p:spPr>
        <p:txBody>
          <a:bodyPr spcFirstLastPara="1" wrap="square" lIns="91425" tIns="45700" rIns="91425" bIns="45700" anchor="t" anchorCtr="0">
            <a:noAutofit/>
          </a:bodyPr>
          <a:lstStyle/>
          <a:p>
            <a:pPr marL="419100" lvl="0" indent="-342900" algn="l" rtl="0">
              <a:lnSpc>
                <a:spcPct val="90000"/>
              </a:lnSpc>
              <a:spcBef>
                <a:spcPts val="1000"/>
              </a:spcBef>
              <a:spcAft>
                <a:spcPts val="0"/>
              </a:spcAft>
              <a:buSzPts val="2800"/>
              <a:buChar char="•"/>
            </a:pPr>
            <a:r>
              <a:rPr lang="en-US" sz="2400">
                <a:solidFill>
                  <a:srgbClr val="00729A"/>
                </a:solidFill>
              </a:rPr>
              <a:t>La inquilina Sally está vendiendo su casa a Oscar Buyer. Sunnyside Parks le cobra a Oscar una tarifa de transferencia de $50 que se utiliza para lavar profundamente  el antiguo pavimento en el estacionamiento. </a:t>
            </a:r>
            <a:endParaRPr/>
          </a:p>
          <a:p>
            <a:pPr marL="419100" lvl="0" indent="-342900" algn="l" rtl="0">
              <a:lnSpc>
                <a:spcPct val="90000"/>
              </a:lnSpc>
              <a:spcBef>
                <a:spcPts val="1000"/>
              </a:spcBef>
              <a:spcAft>
                <a:spcPts val="0"/>
              </a:spcAft>
              <a:buSzPts val="2800"/>
              <a:buChar char="•"/>
            </a:pPr>
            <a:r>
              <a:rPr lang="en-US" sz="2400">
                <a:solidFill>
                  <a:srgbClr val="00729A"/>
                </a:solidFill>
              </a:rPr>
              <a:t>Este sobrecargo, ¿es permitido?</a:t>
            </a:r>
            <a:endParaRPr sz="2400">
              <a:solidFill>
                <a:srgbClr val="00729A"/>
              </a:solidFill>
            </a:endParaRPr>
          </a:p>
          <a:p>
            <a:pPr marL="419100" lvl="0" indent="-342900" algn="l" rtl="0">
              <a:lnSpc>
                <a:spcPct val="90000"/>
              </a:lnSpc>
              <a:spcBef>
                <a:spcPts val="1000"/>
              </a:spcBef>
              <a:spcAft>
                <a:spcPts val="0"/>
              </a:spcAft>
              <a:buSzPts val="2800"/>
              <a:buChar char="•"/>
            </a:pPr>
            <a:r>
              <a:rPr lang="en-US" sz="2400">
                <a:solidFill>
                  <a:srgbClr val="00729A"/>
                </a:solidFill>
              </a:rPr>
              <a:t>Respuesta: Tal vez SÍ.        </a:t>
            </a:r>
            <a:endParaRPr/>
          </a:p>
          <a:p>
            <a:pPr marL="419100" lvl="0" indent="-342900" algn="l" rtl="0">
              <a:lnSpc>
                <a:spcPct val="90000"/>
              </a:lnSpc>
              <a:spcBef>
                <a:spcPts val="1000"/>
              </a:spcBef>
              <a:spcAft>
                <a:spcPts val="0"/>
              </a:spcAft>
              <a:buSzPts val="2800"/>
              <a:buChar char="•"/>
            </a:pPr>
            <a:r>
              <a:rPr lang="en-US" sz="2200">
                <a:solidFill>
                  <a:srgbClr val="00729A"/>
                </a:solidFill>
              </a:rPr>
              <a:t>Se permite una tarifa de venta/ transferencia si (1) cargos razonables, (2) por servicios realmente realizados, y (3) acordado por escrito</a:t>
            </a:r>
            <a:endParaRPr sz="2200">
              <a:solidFill>
                <a:srgbClr val="00729A"/>
              </a:solidFill>
            </a:endParaRPr>
          </a:p>
          <a:p>
            <a:pPr marL="398464" lvl="0" indent="-165100" algn="l" rtl="0">
              <a:lnSpc>
                <a:spcPct val="90000"/>
              </a:lnSpc>
              <a:spcBef>
                <a:spcPts val="0"/>
              </a:spcBef>
              <a:spcAft>
                <a:spcPts val="0"/>
              </a:spcAft>
              <a:buSzPts val="2800"/>
              <a:buNone/>
            </a:pPr>
            <a:endParaRPr sz="2400">
              <a:solidFill>
                <a:srgbClr val="00729A"/>
              </a:solidFill>
            </a:endParaRPr>
          </a:p>
        </p:txBody>
      </p:sp>
      <p:sp>
        <p:nvSpPr>
          <p:cNvPr id="225" name="Google Shape;225;p3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a:t>Sally Tenant is selling her home to Oscar Buyer. Sunnyside Parks is charged Oscar a $50 transfer fee that is uses to powerwash the old pavement on the lot. Is this allowed?</a:t>
            </a:r>
            <a:endParaRPr/>
          </a:p>
          <a:p>
            <a:pPr marL="457200" lvl="0" indent="-457200" algn="l" rtl="0">
              <a:lnSpc>
                <a:spcPct val="90000"/>
              </a:lnSpc>
              <a:spcBef>
                <a:spcPts val="1000"/>
              </a:spcBef>
              <a:spcAft>
                <a:spcPts val="0"/>
              </a:spcAft>
              <a:buSzPts val="2800"/>
              <a:buChar char="•"/>
            </a:pPr>
            <a:r>
              <a:rPr lang="en-US"/>
              <a:t>Answer: Maybe YES. A selling/transfer fee is allowed if (1) reasonable charges, (2) for services actually performed, and (3) agreed to in writing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628650" y="331773"/>
            <a:ext cx="5359458" cy="309722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8800"/>
              <a:buNone/>
            </a:pPr>
            <a:r>
              <a:rPr lang="en-US" sz="5400">
                <a:latin typeface="Barlow"/>
                <a:ea typeface="Barlow"/>
                <a:cs typeface="Barlow"/>
                <a:sym typeface="Barlow"/>
              </a:rPr>
              <a:t>Mobile Home PARK Sale</a:t>
            </a:r>
            <a:endParaRPr sz="5400">
              <a:latin typeface="Barlow"/>
              <a:ea typeface="Barlow"/>
              <a:cs typeface="Barlow"/>
              <a:sym typeface="Barlow"/>
            </a:endParaRPr>
          </a:p>
        </p:txBody>
      </p:sp>
      <p:sp>
        <p:nvSpPr>
          <p:cNvPr id="231" name="Google Shape;231;p33"/>
          <p:cNvSpPr txBox="1"/>
          <p:nvPr/>
        </p:nvSpPr>
        <p:spPr>
          <a:xfrm>
            <a:off x="6203893" y="1481959"/>
            <a:ext cx="4929027" cy="244628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8800"/>
              <a:buFont typeface="Barlow Condensed"/>
              <a:buNone/>
            </a:pPr>
            <a:r>
              <a:rPr lang="en-US" sz="4400" b="1" i="1" u="none" strike="noStrike" cap="none">
                <a:solidFill>
                  <a:srgbClr val="00729A"/>
                </a:solidFill>
                <a:latin typeface="Barlow"/>
                <a:ea typeface="Barlow"/>
                <a:cs typeface="Barlow"/>
                <a:sym typeface="Barlow"/>
              </a:rPr>
              <a:t>Ventas de Predios de casas móviles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a:t>
            </a:r>
            <a:endParaRPr sz="3200"/>
          </a:p>
        </p:txBody>
      </p:sp>
      <p:sp>
        <p:nvSpPr>
          <p:cNvPr id="237" name="Google Shape;237;p34"/>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19100" lvl="0" indent="-342900" algn="l" rtl="0">
              <a:lnSpc>
                <a:spcPct val="90000"/>
              </a:lnSpc>
              <a:spcBef>
                <a:spcPts val="1000"/>
              </a:spcBef>
              <a:spcAft>
                <a:spcPts val="0"/>
              </a:spcAft>
              <a:buSzPts val="2800"/>
              <a:buChar char="•"/>
            </a:pPr>
            <a:r>
              <a:rPr lang="en-US" sz="2400">
                <a:solidFill>
                  <a:srgbClr val="00729A"/>
                </a:solidFill>
              </a:rPr>
              <a:t>Enmiendas de 2020 a la Legislatura de Colorado</a:t>
            </a:r>
            <a:endParaRPr/>
          </a:p>
          <a:p>
            <a:pPr marL="419100" lvl="0" indent="-342900" algn="l" rtl="0">
              <a:lnSpc>
                <a:spcPct val="90000"/>
              </a:lnSpc>
              <a:spcBef>
                <a:spcPts val="1000"/>
              </a:spcBef>
              <a:spcAft>
                <a:spcPts val="0"/>
              </a:spcAft>
              <a:buSzPts val="2800"/>
              <a:buChar char="•"/>
            </a:pPr>
            <a:r>
              <a:rPr lang="en-US" sz="2400">
                <a:solidFill>
                  <a:srgbClr val="00729A"/>
                </a:solidFill>
              </a:rPr>
              <a:t>Da a los residentes de Mobile Home la oportunidad de  comprar el parque MH  </a:t>
            </a:r>
            <a:endParaRPr/>
          </a:p>
          <a:p>
            <a:pPr marL="876300" lvl="1" indent="-342900" algn="l" rtl="0">
              <a:lnSpc>
                <a:spcPct val="90000"/>
              </a:lnSpc>
              <a:spcBef>
                <a:spcPts val="500"/>
              </a:spcBef>
              <a:spcAft>
                <a:spcPts val="0"/>
              </a:spcAft>
              <a:buSzPts val="2400"/>
              <a:buChar char="•"/>
            </a:pPr>
            <a:r>
              <a:rPr lang="en-US" sz="2000">
                <a:solidFill>
                  <a:srgbClr val="00729A"/>
                </a:solidFill>
              </a:rPr>
              <a:t>Se basa en las razones existentes para los requisitos de terminación y aviso si ocurre a causa de la venta o de un cambio de uso del parque</a:t>
            </a:r>
            <a:endParaRPr/>
          </a:p>
          <a:p>
            <a:pPr marL="914400" lvl="1" indent="-228600" algn="l" rtl="0">
              <a:lnSpc>
                <a:spcPct val="90000"/>
              </a:lnSpc>
              <a:spcBef>
                <a:spcPts val="500"/>
              </a:spcBef>
              <a:spcAft>
                <a:spcPts val="0"/>
              </a:spcAft>
              <a:buSzPts val="2400"/>
              <a:buNone/>
            </a:pPr>
            <a:endParaRPr/>
          </a:p>
        </p:txBody>
      </p:sp>
      <p:sp>
        <p:nvSpPr>
          <p:cNvPr id="238" name="Google Shape;238;p3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2020 Amendments to Colorado Legislature</a:t>
            </a:r>
            <a:endParaRPr/>
          </a:p>
          <a:p>
            <a:pPr marL="228600" lvl="0" indent="-228600" algn="l" rtl="0">
              <a:lnSpc>
                <a:spcPct val="90000"/>
              </a:lnSpc>
              <a:spcBef>
                <a:spcPts val="1000"/>
              </a:spcBef>
              <a:spcAft>
                <a:spcPts val="0"/>
              </a:spcAft>
              <a:buSzPts val="2800"/>
              <a:buChar char="•"/>
            </a:pPr>
            <a:r>
              <a:rPr lang="en-US"/>
              <a:t>Gives Mobile Home Residents Opportunity to Purchase the MH Park</a:t>
            </a:r>
            <a:endParaRPr/>
          </a:p>
          <a:p>
            <a:pPr marL="685800" lvl="1" indent="-228600" algn="l" rtl="0">
              <a:lnSpc>
                <a:spcPct val="90000"/>
              </a:lnSpc>
              <a:spcBef>
                <a:spcPts val="1000"/>
              </a:spcBef>
              <a:spcAft>
                <a:spcPts val="0"/>
              </a:spcAft>
              <a:buSzPts val="2800"/>
              <a:buChar char="•"/>
            </a:pPr>
            <a:r>
              <a:rPr lang="en-US"/>
              <a:t>Builds on existing Reasons  for Termination and Notice Requirements if sale or change of use of the park</a:t>
            </a:r>
            <a:endParaRPr/>
          </a:p>
          <a:p>
            <a:pPr marL="228600" lvl="0" indent="-50800" algn="l" rtl="0">
              <a:lnSpc>
                <a:spcPct val="90000"/>
              </a:lnSpc>
              <a:spcBef>
                <a:spcPts val="1000"/>
              </a:spcBef>
              <a:spcAft>
                <a:spcPts val="0"/>
              </a:spcAft>
              <a:buSzPts val="2800"/>
              <a:buNone/>
            </a:pPr>
            <a:endParaRPr/>
          </a:p>
        </p:txBody>
      </p:sp>
      <p:sp>
        <p:nvSpPr>
          <p:cNvPr id="239" name="Google Shape;239;p34"/>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Ventas de Predios de casas móviles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a:t>
            </a:r>
            <a:endParaRPr sz="3200"/>
          </a:p>
        </p:txBody>
      </p:sp>
      <p:sp>
        <p:nvSpPr>
          <p:cNvPr id="245" name="Google Shape;245;p35"/>
          <p:cNvSpPr txBox="1">
            <a:spLocks noGrp="1"/>
          </p:cNvSpPr>
          <p:nvPr>
            <p:ph type="body" idx="1"/>
          </p:nvPr>
        </p:nvSpPr>
        <p:spPr>
          <a:xfrm>
            <a:off x="6413076" y="1578625"/>
            <a:ext cx="5194499" cy="5125800"/>
          </a:xfrm>
          <a:prstGeom prst="rect">
            <a:avLst/>
          </a:prstGeom>
          <a:noFill/>
          <a:ln>
            <a:noFill/>
          </a:ln>
        </p:spPr>
        <p:txBody>
          <a:bodyPr spcFirstLastPara="1" wrap="square" lIns="91425" tIns="45700" rIns="91425" bIns="45700" anchor="t" anchorCtr="0">
            <a:noAutofit/>
          </a:bodyPr>
          <a:lstStyle/>
          <a:p>
            <a:pPr marL="914400" lvl="0" indent="-457200" algn="l" rtl="0">
              <a:lnSpc>
                <a:spcPct val="90000"/>
              </a:lnSpc>
              <a:spcBef>
                <a:spcPts val="0"/>
              </a:spcBef>
              <a:spcAft>
                <a:spcPts val="0"/>
              </a:spcAft>
              <a:buSzPts val="2800"/>
              <a:buChar char="•"/>
            </a:pPr>
            <a:r>
              <a:rPr lang="en-US">
                <a:solidFill>
                  <a:srgbClr val="007096"/>
                </a:solidFill>
              </a:rPr>
              <a:t>El artículo 38-12-203 del MHPA establece las</a:t>
            </a:r>
            <a:r>
              <a:rPr lang="en-US" u="sng">
                <a:solidFill>
                  <a:srgbClr val="007096"/>
                </a:solidFill>
              </a:rPr>
              <a:t> únicas razones por las</a:t>
            </a:r>
            <a:r>
              <a:rPr lang="en-US">
                <a:solidFill>
                  <a:srgbClr val="007096"/>
                </a:solidFill>
              </a:rPr>
              <a:t> que la administración de un parque MH puede poner fin a una tenencia.</a:t>
            </a:r>
            <a:endParaRPr/>
          </a:p>
          <a:p>
            <a:pPr marL="914400" lvl="0" indent="-457200" algn="l" rtl="0">
              <a:lnSpc>
                <a:spcPct val="90000"/>
              </a:lnSpc>
              <a:spcBef>
                <a:spcPts val="1200"/>
              </a:spcBef>
              <a:spcAft>
                <a:spcPts val="0"/>
              </a:spcAft>
              <a:buSzPts val="2800"/>
              <a:buChar char="•"/>
            </a:pPr>
            <a:r>
              <a:rPr lang="en-US">
                <a:solidFill>
                  <a:srgbClr val="007096"/>
                </a:solidFill>
              </a:rPr>
              <a:t>Estos incluyen:</a:t>
            </a:r>
            <a:endParaRPr sz="1100">
              <a:solidFill>
                <a:srgbClr val="007096"/>
              </a:solidFill>
            </a:endParaRPr>
          </a:p>
          <a:p>
            <a:pPr marL="1371600" lvl="2" indent="-355600" algn="l" rtl="0">
              <a:lnSpc>
                <a:spcPct val="90000"/>
              </a:lnSpc>
              <a:spcBef>
                <a:spcPts val="500"/>
              </a:spcBef>
              <a:spcAft>
                <a:spcPts val="0"/>
              </a:spcAft>
              <a:buSzPts val="2000"/>
              <a:buChar char="•"/>
            </a:pPr>
            <a:r>
              <a:rPr lang="en-US">
                <a:solidFill>
                  <a:srgbClr val="007096"/>
                </a:solidFill>
              </a:rPr>
              <a:t>Terreno del predio</a:t>
            </a:r>
            <a:endParaRPr sz="700">
              <a:solidFill>
                <a:srgbClr val="007096"/>
              </a:solidFill>
            </a:endParaRPr>
          </a:p>
          <a:p>
            <a:pPr marL="1371600" lvl="2" indent="-355600" algn="l" rtl="0">
              <a:lnSpc>
                <a:spcPct val="90000"/>
              </a:lnSpc>
              <a:spcBef>
                <a:spcPts val="500"/>
              </a:spcBef>
              <a:spcAft>
                <a:spcPts val="0"/>
              </a:spcAft>
              <a:buSzPts val="2000"/>
              <a:buChar char="•"/>
            </a:pPr>
            <a:r>
              <a:rPr lang="en-US">
                <a:solidFill>
                  <a:srgbClr val="007096"/>
                </a:solidFill>
              </a:rPr>
              <a:t>SIN EMBARGO se requiere aviso!</a:t>
            </a:r>
            <a:endParaRPr sz="7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246" name="Google Shape;246;p3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Section 38-12-203 of the MHPA sets out the only </a:t>
            </a:r>
            <a:r>
              <a:rPr lang="en-US" u="sng"/>
              <a:t>reasons</a:t>
            </a:r>
            <a:r>
              <a:rPr lang="en-US"/>
              <a:t> that management of a MH park may terminate a tenancy.</a:t>
            </a:r>
            <a:endParaRPr/>
          </a:p>
          <a:p>
            <a:pPr marL="228600" lvl="0" indent="-228600" algn="l" rtl="0">
              <a:lnSpc>
                <a:spcPct val="90000"/>
              </a:lnSpc>
              <a:spcBef>
                <a:spcPts val="1000"/>
              </a:spcBef>
              <a:spcAft>
                <a:spcPts val="0"/>
              </a:spcAft>
              <a:buSzPts val="2800"/>
              <a:buChar char="•"/>
            </a:pPr>
            <a:r>
              <a:rPr lang="en-US"/>
              <a:t>These include:</a:t>
            </a:r>
            <a:endParaRPr/>
          </a:p>
          <a:p>
            <a:pPr marL="228600" lvl="0" indent="-228600" algn="l" rtl="0">
              <a:lnSpc>
                <a:spcPct val="90000"/>
              </a:lnSpc>
              <a:spcBef>
                <a:spcPts val="1000"/>
              </a:spcBef>
              <a:spcAft>
                <a:spcPts val="0"/>
              </a:spcAft>
              <a:buSzPts val="2800"/>
              <a:buChar char="•"/>
            </a:pPr>
            <a:r>
              <a:rPr lang="en-US"/>
              <a:t>Condemnation or change of use of the park</a:t>
            </a:r>
            <a:endParaRPr/>
          </a:p>
          <a:p>
            <a:pPr marL="228600" lvl="0" indent="-228600" algn="l" rtl="0">
              <a:lnSpc>
                <a:spcPct val="90000"/>
              </a:lnSpc>
              <a:spcBef>
                <a:spcPts val="1000"/>
              </a:spcBef>
              <a:spcAft>
                <a:spcPts val="0"/>
              </a:spcAft>
              <a:buSzPts val="2800"/>
              <a:buChar char="•"/>
            </a:pPr>
            <a:r>
              <a:rPr lang="en-US"/>
              <a:t>BUT notice is required!</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47" name="Google Shape;247;p35"/>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Ventas de Predios de casas móviles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a:t>
            </a:r>
            <a:endParaRPr sz="3200"/>
          </a:p>
        </p:txBody>
      </p:sp>
      <p:sp>
        <p:nvSpPr>
          <p:cNvPr id="253" name="Google Shape;253;p36"/>
          <p:cNvSpPr txBox="1">
            <a:spLocks noGrp="1"/>
          </p:cNvSpPr>
          <p:nvPr>
            <p:ph type="body" idx="1"/>
          </p:nvPr>
        </p:nvSpPr>
        <p:spPr>
          <a:xfrm>
            <a:off x="6657976" y="1578625"/>
            <a:ext cx="4949600"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a:solidFill>
                  <a:srgbClr val="007096"/>
                </a:solidFill>
              </a:rPr>
              <a:t>¿Qué es el cambio de uso del terreno del predio de casa móviles?</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La tierra se utilizará para un propósito diferente, ya no un predio de casas móviles.</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Por ejemplo:</a:t>
            </a:r>
            <a:endParaRPr sz="1100">
              <a:solidFill>
                <a:srgbClr val="007096"/>
              </a:solidFill>
            </a:endParaRPr>
          </a:p>
          <a:p>
            <a:pPr marL="1371600" lvl="2" indent="-355600" algn="l" rtl="0">
              <a:lnSpc>
                <a:spcPct val="90000"/>
              </a:lnSpc>
              <a:spcBef>
                <a:spcPts val="500"/>
              </a:spcBef>
              <a:spcAft>
                <a:spcPts val="0"/>
              </a:spcAft>
              <a:buSzPts val="2000"/>
              <a:buChar char="•"/>
            </a:pPr>
            <a:r>
              <a:rPr lang="en-US">
                <a:solidFill>
                  <a:srgbClr val="007096"/>
                </a:solidFill>
              </a:rPr>
              <a:t>Reasignación de tierras para construir un mini-mall</a:t>
            </a:r>
            <a:endParaRPr sz="1100">
              <a:solidFill>
                <a:srgbClr val="007096"/>
              </a:solidFill>
            </a:endParaRPr>
          </a:p>
          <a:p>
            <a:pPr marL="1371600" lvl="2" indent="-355600" algn="l" rtl="0">
              <a:lnSpc>
                <a:spcPct val="90000"/>
              </a:lnSpc>
              <a:spcBef>
                <a:spcPts val="500"/>
              </a:spcBef>
              <a:spcAft>
                <a:spcPts val="0"/>
              </a:spcAft>
              <a:buSzPts val="2000"/>
              <a:buChar char="•"/>
            </a:pPr>
            <a:r>
              <a:rPr lang="en-US">
                <a:solidFill>
                  <a:srgbClr val="007096"/>
                </a:solidFill>
              </a:rPr>
              <a:t>El gobierno compró el terreno para una ampliación de la carretera</a:t>
            </a:r>
            <a:endParaRPr sz="1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254" name="Google Shape;254;p3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What is change of use of the MH park?</a:t>
            </a:r>
            <a:endParaRPr/>
          </a:p>
          <a:p>
            <a:pPr marL="228600" lvl="0" indent="-228600" algn="l" rtl="0">
              <a:lnSpc>
                <a:spcPct val="90000"/>
              </a:lnSpc>
              <a:spcBef>
                <a:spcPts val="1000"/>
              </a:spcBef>
              <a:spcAft>
                <a:spcPts val="0"/>
              </a:spcAft>
              <a:buSzPts val="2800"/>
              <a:buChar char="•"/>
            </a:pPr>
            <a:r>
              <a:rPr lang="en-US"/>
              <a:t>Land will be used for a different purpose, no longer a MH park.</a:t>
            </a:r>
            <a:endParaRPr/>
          </a:p>
          <a:p>
            <a:pPr marL="228600" lvl="0" indent="-228600" algn="l" rtl="0">
              <a:lnSpc>
                <a:spcPct val="90000"/>
              </a:lnSpc>
              <a:spcBef>
                <a:spcPts val="1000"/>
              </a:spcBef>
              <a:spcAft>
                <a:spcPts val="0"/>
              </a:spcAft>
              <a:buSzPts val="2800"/>
              <a:buChar char="•"/>
            </a:pPr>
            <a:r>
              <a:rPr lang="en-US"/>
              <a:t>For example:</a:t>
            </a:r>
            <a:endParaRPr/>
          </a:p>
          <a:p>
            <a:pPr marL="685800" lvl="1" indent="-228600" algn="l" rtl="0">
              <a:lnSpc>
                <a:spcPct val="90000"/>
              </a:lnSpc>
              <a:spcBef>
                <a:spcPts val="500"/>
              </a:spcBef>
              <a:spcAft>
                <a:spcPts val="0"/>
              </a:spcAft>
              <a:buSzPts val="2400"/>
              <a:buChar char="•"/>
            </a:pPr>
            <a:r>
              <a:rPr lang="en-US"/>
              <a:t>Repurposing land to build a mini-mall</a:t>
            </a:r>
            <a:endParaRPr/>
          </a:p>
          <a:p>
            <a:pPr marL="685800" lvl="1" indent="-228600" algn="l" rtl="0">
              <a:lnSpc>
                <a:spcPct val="90000"/>
              </a:lnSpc>
              <a:spcBef>
                <a:spcPts val="500"/>
              </a:spcBef>
              <a:spcAft>
                <a:spcPts val="0"/>
              </a:spcAft>
              <a:buSzPts val="2400"/>
              <a:buChar char="•"/>
            </a:pPr>
            <a:r>
              <a:rPr lang="en-US"/>
              <a:t>Govt bought the land for a highway expansion</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55" name="Google Shape;255;p36"/>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Ventas de Predios de casas móviles</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261" name="Google Shape;261;p37"/>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a:solidFill>
                  <a:srgbClr val="007096"/>
                </a:solidFill>
              </a:rPr>
              <a:t>¿Qué aviso se requiere bajo la Sección 203?</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La acción de condena de la agencia gubernamental requiere que el arrendador notifique a los propietarios dentro de DIECICIETE (17) días de la notificación de la intención de adquirir</a:t>
            </a:r>
            <a:endParaRPr sz="1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262" name="Google Shape;262;p3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What Notice is Required under Section 203?</a:t>
            </a:r>
            <a:endParaRPr/>
          </a:p>
          <a:p>
            <a:pPr marL="228600" lvl="0" indent="-228600" algn="l" rtl="0">
              <a:lnSpc>
                <a:spcPct val="90000"/>
              </a:lnSpc>
              <a:spcBef>
                <a:spcPts val="1000"/>
              </a:spcBef>
              <a:spcAft>
                <a:spcPts val="0"/>
              </a:spcAft>
              <a:buSzPts val="2800"/>
              <a:buChar char="•"/>
            </a:pPr>
            <a:r>
              <a:rPr lang="en-US"/>
              <a:t>Condemnation action from government agency requires landlord to notify home owners within SEVENTEEN (17) days of notice of intent to acquire</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63" name="Google Shape;263;p37"/>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Aviso de venta de predio de casas móviles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269" name="Google Shape;269;p38"/>
          <p:cNvSpPr txBox="1">
            <a:spLocks noGrp="1"/>
          </p:cNvSpPr>
          <p:nvPr>
            <p:ph type="body" idx="1"/>
          </p:nvPr>
        </p:nvSpPr>
        <p:spPr>
          <a:xfrm>
            <a:off x="6857700" y="1326325"/>
            <a:ext cx="4749875" cy="5378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800"/>
              <a:buNone/>
            </a:pPr>
            <a:r>
              <a:rPr lang="en-US" sz="2600">
                <a:solidFill>
                  <a:srgbClr val="007096"/>
                </a:solidFill>
              </a:rPr>
              <a:t>El propietario deberá dar al propietario de cada unidad una notificación por escrito, de no menos de DOCE (12) meses antes:</a:t>
            </a:r>
            <a:endParaRPr sz="26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Hay un cambio de uso del predio Y</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El cambio resultaría en el desalojo de los residentes</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El aviso debe enviarse por correo a los propietarios de viviendas</a:t>
            </a:r>
            <a:endParaRPr sz="1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270" name="Google Shape;270;p3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Landlord shall give owner of each MH written notice of not less than TWELVE (12) months before:</a:t>
            </a:r>
            <a:endParaRPr/>
          </a:p>
          <a:p>
            <a:pPr marL="228600" lvl="0" indent="-228600" algn="l" rtl="0">
              <a:lnSpc>
                <a:spcPct val="90000"/>
              </a:lnSpc>
              <a:spcBef>
                <a:spcPts val="1000"/>
              </a:spcBef>
              <a:spcAft>
                <a:spcPts val="0"/>
              </a:spcAft>
              <a:buSzPts val="2800"/>
              <a:buChar char="•"/>
            </a:pPr>
            <a:r>
              <a:rPr lang="en-US"/>
              <a:t>There is a change of use of the park AND</a:t>
            </a:r>
            <a:endParaRPr/>
          </a:p>
          <a:p>
            <a:pPr marL="228600" lvl="0" indent="-228600" algn="l" rtl="0">
              <a:lnSpc>
                <a:spcPct val="90000"/>
              </a:lnSpc>
              <a:spcBef>
                <a:spcPts val="1000"/>
              </a:spcBef>
              <a:spcAft>
                <a:spcPts val="0"/>
              </a:spcAft>
              <a:buSzPts val="2800"/>
              <a:buChar char="•"/>
            </a:pPr>
            <a:r>
              <a:rPr lang="en-US"/>
              <a:t>Change would result in eviction of any residents</a:t>
            </a:r>
            <a:endParaRPr/>
          </a:p>
          <a:p>
            <a:pPr marL="228600" lvl="0" indent="-228600" algn="l" rtl="0">
              <a:lnSpc>
                <a:spcPct val="90000"/>
              </a:lnSpc>
              <a:spcBef>
                <a:spcPts val="1000"/>
              </a:spcBef>
              <a:spcAft>
                <a:spcPts val="0"/>
              </a:spcAft>
              <a:buSzPts val="2800"/>
              <a:buChar char="•"/>
            </a:pPr>
            <a:r>
              <a:rPr lang="en-US"/>
              <a:t>Notice must be mailed to home owners</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71" name="Google Shape;271;p38"/>
          <p:cNvSpPr txBox="1"/>
          <p:nvPr/>
        </p:nvSpPr>
        <p:spPr>
          <a:xfrm>
            <a:off x="6857700" y="354197"/>
            <a:ext cx="5274600" cy="84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4400"/>
              <a:buFont typeface="Barlow Condensed"/>
              <a:buNone/>
            </a:pPr>
            <a:r>
              <a:rPr lang="en-US" sz="3200" b="1" i="0" u="none" strike="noStrike" cap="none">
                <a:solidFill>
                  <a:schemeClr val="dk2"/>
                </a:solidFill>
                <a:latin typeface="Barlow Condensed"/>
                <a:ea typeface="Barlow Condensed"/>
                <a:cs typeface="Barlow Condensed"/>
                <a:sym typeface="Barlow Condensed"/>
              </a:rPr>
              <a:t>Aviso de venta de predio de casas móviles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body" idx="1"/>
          </p:nvPr>
        </p:nvSpPr>
        <p:spPr>
          <a:xfrm>
            <a:off x="6348248" y="1047743"/>
            <a:ext cx="5538951" cy="5528160"/>
          </a:xfrm>
          <a:prstGeom prst="rect">
            <a:avLst/>
          </a:prstGeom>
          <a:noFill/>
          <a:ln>
            <a:noFill/>
          </a:ln>
        </p:spPr>
        <p:txBody>
          <a:bodyPr spcFirstLastPara="1" wrap="square" lIns="91425" tIns="45700" rIns="91425" bIns="45700" anchor="t" anchorCtr="0">
            <a:noAutofit/>
          </a:bodyPr>
          <a:lstStyle/>
          <a:p>
            <a:pPr marL="122238" lvl="0" indent="0" algn="l" rtl="0">
              <a:lnSpc>
                <a:spcPct val="100000"/>
              </a:lnSpc>
              <a:spcBef>
                <a:spcPts val="0"/>
              </a:spcBef>
              <a:spcAft>
                <a:spcPts val="0"/>
              </a:spcAft>
              <a:buSzPts val="2800"/>
              <a:buNone/>
            </a:pPr>
            <a:r>
              <a:rPr lang="en-US" sz="2400" u="sng">
                <a:solidFill>
                  <a:srgbClr val="007096"/>
                </a:solidFill>
                <a:latin typeface="Montserrat Medium"/>
                <a:ea typeface="Montserrat Medium"/>
                <a:cs typeface="Montserrat Medium"/>
                <a:sym typeface="Montserrat Medium"/>
              </a:rPr>
              <a:t>Consulta Legal Gratuita:</a:t>
            </a:r>
            <a:endParaRPr/>
          </a:p>
          <a:p>
            <a:pPr marL="465138" lvl="0" indent="-342900" algn="l" rtl="0">
              <a:lnSpc>
                <a:spcPct val="100000"/>
              </a:lnSpc>
              <a:spcBef>
                <a:spcPts val="0"/>
              </a:spcBef>
              <a:spcAft>
                <a:spcPts val="0"/>
              </a:spcAft>
              <a:buSzPts val="2800"/>
              <a:buFont typeface="Arial"/>
              <a:buChar char="•"/>
            </a:pPr>
            <a:r>
              <a:rPr lang="en-US" sz="2000">
                <a:solidFill>
                  <a:srgbClr val="FFA300"/>
                </a:solidFill>
                <a:latin typeface="Montserrat"/>
                <a:ea typeface="Montserrat"/>
                <a:cs typeface="Montserrat"/>
                <a:sym typeface="Montserrat"/>
              </a:rPr>
              <a:t>El </a:t>
            </a:r>
            <a:r>
              <a:rPr lang="en-US" sz="2000" b="1">
                <a:solidFill>
                  <a:srgbClr val="FFA300"/>
                </a:solidFill>
                <a:latin typeface="Montserrat"/>
                <a:ea typeface="Montserrat"/>
                <a:cs typeface="Montserrat"/>
                <a:sym typeface="Montserrat"/>
              </a:rPr>
              <a:t>tercer miércoles </a:t>
            </a:r>
            <a:r>
              <a:rPr lang="en-US" sz="2000">
                <a:solidFill>
                  <a:srgbClr val="FFA300"/>
                </a:solidFill>
                <a:latin typeface="Montserrat"/>
                <a:ea typeface="Montserrat"/>
                <a:cs typeface="Montserrat"/>
                <a:sym typeface="Montserrat"/>
              </a:rPr>
              <a:t>del mes; </a:t>
            </a:r>
            <a:r>
              <a:rPr lang="en-US" sz="1800" b="1">
                <a:solidFill>
                  <a:srgbClr val="FFA300"/>
                </a:solidFill>
                <a:latin typeface="Montserrat"/>
                <a:ea typeface="Montserrat"/>
                <a:cs typeface="Montserrat"/>
                <a:sym typeface="Montserrat"/>
              </a:rPr>
              <a:t>4 - 6 PM </a:t>
            </a:r>
            <a:endParaRPr/>
          </a:p>
          <a:p>
            <a:pPr marL="465138" lvl="0" indent="-342900" algn="l" rtl="0">
              <a:lnSpc>
                <a:spcPct val="100000"/>
              </a:lnSpc>
              <a:spcBef>
                <a:spcPts val="0"/>
              </a:spcBef>
              <a:spcAft>
                <a:spcPts val="0"/>
              </a:spcAft>
              <a:buSzPts val="2800"/>
              <a:buFont typeface="Arial"/>
              <a:buChar char="•"/>
            </a:pPr>
            <a:r>
              <a:rPr lang="en-US" sz="2000" b="1" i="1">
                <a:solidFill>
                  <a:srgbClr val="FFA300"/>
                </a:solidFill>
                <a:latin typeface="Montserrat"/>
                <a:ea typeface="Montserrat"/>
                <a:cs typeface="Montserrat"/>
                <a:sym typeface="Montserrat"/>
              </a:rPr>
              <a:t>Stout Street Health Center</a:t>
            </a:r>
            <a:r>
              <a:rPr lang="en-US" sz="2000">
                <a:solidFill>
                  <a:srgbClr val="FFA300"/>
                </a:solidFill>
                <a:latin typeface="Montserrat"/>
                <a:ea typeface="Montserrat"/>
                <a:cs typeface="Montserrat"/>
                <a:sym typeface="Montserrat"/>
              </a:rPr>
              <a:t>, ubicado en </a:t>
            </a:r>
            <a:r>
              <a:rPr lang="en-US" sz="2000" b="1">
                <a:solidFill>
                  <a:srgbClr val="FFA300"/>
                </a:solidFill>
                <a:latin typeface="Montserrat"/>
                <a:ea typeface="Montserrat"/>
                <a:cs typeface="Montserrat"/>
                <a:sym typeface="Montserrat"/>
              </a:rPr>
              <a:t>2130 Stout St., Denver</a:t>
            </a:r>
            <a:endParaRPr/>
          </a:p>
          <a:p>
            <a:pPr marL="444500" lvl="0" indent="-342900" algn="l" rtl="0">
              <a:lnSpc>
                <a:spcPct val="100000"/>
              </a:lnSpc>
              <a:spcBef>
                <a:spcPts val="0"/>
              </a:spcBef>
              <a:spcAft>
                <a:spcPts val="0"/>
              </a:spcAft>
              <a:buClr>
                <a:srgbClr val="FFA300"/>
              </a:buClr>
              <a:buSzPts val="2000"/>
              <a:buFont typeface="Arial"/>
              <a:buChar char="•"/>
            </a:pPr>
            <a:r>
              <a:rPr lang="en-US" sz="2000">
                <a:solidFill>
                  <a:srgbClr val="FFA300"/>
                </a:solidFill>
                <a:latin typeface="Montserrat"/>
                <a:ea typeface="Montserrat"/>
                <a:cs typeface="Montserrat"/>
                <a:sym typeface="Montserrat"/>
              </a:rPr>
              <a:t>Acompáñenos en persona, por teléfono/por Zoom en un “cuarto virtual privado”</a:t>
            </a:r>
            <a:endParaRPr/>
          </a:p>
          <a:p>
            <a:pPr marL="444500" lvl="0" indent="-342900" algn="l" rtl="0">
              <a:lnSpc>
                <a:spcPct val="100000"/>
              </a:lnSpc>
              <a:spcBef>
                <a:spcPts val="0"/>
              </a:spcBef>
              <a:spcAft>
                <a:spcPts val="0"/>
              </a:spcAft>
              <a:buClr>
                <a:srgbClr val="FFA300"/>
              </a:buClr>
              <a:buSzPts val="2000"/>
              <a:buFont typeface="Arial"/>
              <a:buChar char="•"/>
            </a:pPr>
            <a:r>
              <a:rPr lang="en-US" sz="2000">
                <a:solidFill>
                  <a:srgbClr val="FFA300"/>
                </a:solidFill>
                <a:latin typeface="Montserrat"/>
                <a:ea typeface="Montserrat"/>
                <a:cs typeface="Montserrat"/>
                <a:sym typeface="Montserrat"/>
              </a:rPr>
              <a:t>Cara a cara con un abogado voluntario, para contestar sus preguntas</a:t>
            </a:r>
            <a:endParaRPr/>
          </a:p>
          <a:p>
            <a:pPr marL="444500" lvl="0" indent="-215900" algn="l" rtl="0">
              <a:lnSpc>
                <a:spcPct val="100000"/>
              </a:lnSpc>
              <a:spcBef>
                <a:spcPts val="0"/>
              </a:spcBef>
              <a:spcAft>
                <a:spcPts val="0"/>
              </a:spcAft>
              <a:buClr>
                <a:srgbClr val="FFA300"/>
              </a:buClr>
              <a:buSzPts val="2000"/>
              <a:buFont typeface="Arial"/>
              <a:buNone/>
            </a:pPr>
            <a:endParaRPr sz="2000" u="sng">
              <a:solidFill>
                <a:srgbClr val="FFA300"/>
              </a:solidFill>
              <a:latin typeface="Montserrat"/>
              <a:ea typeface="Montserrat"/>
              <a:cs typeface="Montserrat"/>
              <a:sym typeface="Montserrat"/>
            </a:endParaRPr>
          </a:p>
          <a:p>
            <a:pPr marL="122238" lvl="0" indent="0" algn="l" rtl="0">
              <a:lnSpc>
                <a:spcPct val="100000"/>
              </a:lnSpc>
              <a:spcBef>
                <a:spcPts val="0"/>
              </a:spcBef>
              <a:spcAft>
                <a:spcPts val="0"/>
              </a:spcAft>
              <a:buSzPts val="2800"/>
              <a:buNone/>
            </a:pPr>
            <a:r>
              <a:rPr lang="en-US" sz="2200" u="sng">
                <a:solidFill>
                  <a:srgbClr val="007096"/>
                </a:solidFill>
                <a:latin typeface="Montserrat Medium"/>
                <a:ea typeface="Montserrat Medium"/>
                <a:cs typeface="Montserrat Medium"/>
                <a:sym typeface="Montserrat Medium"/>
              </a:rPr>
              <a:t>Inscríbase:</a:t>
            </a:r>
            <a:endParaRPr/>
          </a:p>
          <a:p>
            <a:pPr marL="457200" lvl="0" indent="-342900" algn="l" rtl="0">
              <a:lnSpc>
                <a:spcPct val="100000"/>
              </a:lnSpc>
              <a:spcBef>
                <a:spcPts val="0"/>
              </a:spcBef>
              <a:spcAft>
                <a:spcPts val="0"/>
              </a:spcAft>
              <a:buSzPts val="1800"/>
              <a:buChar char="•"/>
            </a:pPr>
            <a:r>
              <a:rPr lang="en-US" sz="2000">
                <a:solidFill>
                  <a:srgbClr val="FFA300"/>
                </a:solidFill>
                <a:latin typeface="Montserrat"/>
                <a:ea typeface="Montserrat"/>
                <a:cs typeface="Montserrat"/>
                <a:sym typeface="Montserrat"/>
              </a:rPr>
              <a:t>Visitando la </a:t>
            </a:r>
            <a:r>
              <a:rPr lang="en-US" sz="2000" u="sng">
                <a:solidFill>
                  <a:schemeClr val="hlink"/>
                </a:solidFill>
                <a:latin typeface="Montserrat"/>
                <a:ea typeface="Montserrat"/>
                <a:cs typeface="Montserrat"/>
                <a:sym typeface="Montserrat"/>
                <a:hlinkClick r:id="rId3"/>
              </a:rPr>
              <a:t>pág</a:t>
            </a:r>
            <a:r>
              <a:rPr lang="en-US" sz="1900" u="sng">
                <a:solidFill>
                  <a:schemeClr val="hlink"/>
                </a:solidFill>
                <a:latin typeface="Montserrat"/>
                <a:ea typeface="Montserrat"/>
                <a:cs typeface="Montserrat"/>
                <a:sym typeface="Montserrat"/>
                <a:hlinkClick r:id="rId3"/>
              </a:rPr>
              <a:t>. de Eventos</a:t>
            </a:r>
            <a:r>
              <a:rPr lang="en-US" sz="1900">
                <a:solidFill>
                  <a:srgbClr val="FFA300"/>
                </a:solidFill>
                <a:latin typeface="Montserrat"/>
                <a:ea typeface="Montserrat"/>
                <a:cs typeface="Montserrat"/>
                <a:sym typeface="Montserrat"/>
              </a:rPr>
              <a:t> en nuestro sitio web (haga clic en “RSVP”); o enviando un correo a: </a:t>
            </a:r>
            <a:r>
              <a:rPr lang="en-US" sz="1900" u="sng">
                <a:solidFill>
                  <a:schemeClr val="hlink"/>
                </a:solidFill>
                <a:latin typeface="Montserrat"/>
                <a:ea typeface="Montserrat"/>
                <a:cs typeface="Montserrat"/>
                <a:sym typeface="Montserrat"/>
                <a:hlinkClick r:id="rId4"/>
              </a:rPr>
              <a:t>contact@copovertylawproject.org</a:t>
            </a:r>
            <a:r>
              <a:rPr lang="en-US" sz="1900" u="sng">
                <a:solidFill>
                  <a:srgbClr val="FFA300"/>
                </a:solidFill>
                <a:latin typeface="Montserrat"/>
                <a:ea typeface="Montserrat"/>
                <a:cs typeface="Montserrat"/>
                <a:sym typeface="Montserrat"/>
              </a:rPr>
              <a:t> </a:t>
            </a:r>
            <a:endParaRPr sz="1900">
              <a:solidFill>
                <a:srgbClr val="FFA300"/>
              </a:solidFill>
              <a:latin typeface="Montserrat"/>
              <a:ea typeface="Montserrat"/>
              <a:cs typeface="Montserrat"/>
              <a:sym typeface="Montserrat"/>
            </a:endParaRPr>
          </a:p>
          <a:p>
            <a:pPr marL="457200" lvl="0" indent="-342900" algn="l" rtl="0">
              <a:lnSpc>
                <a:spcPct val="100000"/>
              </a:lnSpc>
              <a:spcBef>
                <a:spcPts val="0"/>
              </a:spcBef>
              <a:spcAft>
                <a:spcPts val="0"/>
              </a:spcAft>
              <a:buClr>
                <a:srgbClr val="FFA300"/>
              </a:buClr>
              <a:buSzPts val="1800"/>
              <a:buChar char="•"/>
            </a:pPr>
            <a:r>
              <a:rPr lang="en-US" sz="1900">
                <a:solidFill>
                  <a:srgbClr val="FFA300"/>
                </a:solidFill>
                <a:latin typeface="Montserrat"/>
                <a:ea typeface="Montserrat"/>
                <a:cs typeface="Montserrat"/>
                <a:sym typeface="Montserrat"/>
              </a:rPr>
              <a:t>O llame al </a:t>
            </a:r>
            <a:r>
              <a:rPr lang="en-US" sz="1900" b="1">
                <a:solidFill>
                  <a:srgbClr val="007096"/>
                </a:solidFill>
                <a:latin typeface="Montserrat"/>
                <a:ea typeface="Montserrat"/>
                <a:cs typeface="Montserrat"/>
                <a:sym typeface="Montserrat"/>
              </a:rPr>
              <a:t>720-500-2587</a:t>
            </a:r>
            <a:endParaRPr/>
          </a:p>
          <a:p>
            <a:pPr marL="571500" lvl="1" indent="0" algn="l" rtl="0">
              <a:lnSpc>
                <a:spcPct val="100000"/>
              </a:lnSpc>
              <a:spcBef>
                <a:spcPts val="0"/>
              </a:spcBef>
              <a:spcAft>
                <a:spcPts val="0"/>
              </a:spcAft>
              <a:buClr>
                <a:srgbClr val="FFA300"/>
              </a:buClr>
              <a:buSzPts val="1800"/>
              <a:buNone/>
            </a:pPr>
            <a:r>
              <a:rPr lang="en-US" sz="1500">
                <a:solidFill>
                  <a:srgbClr val="FFA300"/>
                </a:solidFill>
                <a:latin typeface="Montserrat"/>
                <a:ea typeface="Montserrat"/>
                <a:cs typeface="Montserrat"/>
                <a:sym typeface="Montserrat"/>
              </a:rPr>
              <a:t>(</a:t>
            </a:r>
            <a:r>
              <a:rPr lang="en-US" sz="1500">
                <a:solidFill>
                  <a:srgbClr val="007096"/>
                </a:solidFill>
                <a:latin typeface="Montserrat"/>
                <a:ea typeface="Montserrat"/>
                <a:cs typeface="Montserrat"/>
                <a:sym typeface="Montserrat"/>
              </a:rPr>
              <a:t>Para los que hablan españo</a:t>
            </a:r>
            <a:r>
              <a:rPr lang="en-US" sz="1600">
                <a:solidFill>
                  <a:srgbClr val="007096"/>
                </a:solidFill>
                <a:latin typeface="Montserrat"/>
                <a:ea typeface="Montserrat"/>
                <a:cs typeface="Montserrat"/>
                <a:sym typeface="Montserrat"/>
              </a:rPr>
              <a:t>l</a:t>
            </a:r>
            <a:r>
              <a:rPr lang="en-US" sz="1600">
                <a:solidFill>
                  <a:srgbClr val="FFA300"/>
                </a:solidFill>
                <a:latin typeface="Montserrat"/>
                <a:ea typeface="Montserrat"/>
                <a:cs typeface="Montserrat"/>
                <a:sym typeface="Montserrat"/>
              </a:rPr>
              <a:t>)</a:t>
            </a:r>
            <a:endParaRPr/>
          </a:p>
        </p:txBody>
      </p:sp>
      <p:sp>
        <p:nvSpPr>
          <p:cNvPr id="73" name="Google Shape;73;p12"/>
          <p:cNvSpPr txBox="1">
            <a:spLocks noGrp="1"/>
          </p:cNvSpPr>
          <p:nvPr>
            <p:ph type="body" idx="1"/>
          </p:nvPr>
        </p:nvSpPr>
        <p:spPr>
          <a:xfrm>
            <a:off x="1583100" y="1047744"/>
            <a:ext cx="4884374" cy="56566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US" u="sng"/>
              <a:t>Monthly Legal Clinic</a:t>
            </a:r>
            <a:r>
              <a:rPr lang="en-US"/>
              <a:t>:  </a:t>
            </a:r>
            <a:endParaRPr/>
          </a:p>
          <a:p>
            <a:pPr marL="228600" marR="0" lvl="0" indent="-228600" algn="l" rtl="0">
              <a:lnSpc>
                <a:spcPct val="90000"/>
              </a:lnSpc>
              <a:spcBef>
                <a:spcPts val="0"/>
              </a:spcBef>
              <a:spcAft>
                <a:spcPts val="0"/>
              </a:spcAft>
              <a:buSzPts val="2800"/>
              <a:buChar char="•"/>
            </a:pPr>
            <a:r>
              <a:rPr lang="en-US" sz="2600"/>
              <a:t>Third Wednesday 4-6pm </a:t>
            </a:r>
            <a:endParaRPr sz="2600"/>
          </a:p>
          <a:p>
            <a:pPr marL="228600" lvl="0" indent="-228600" algn="l" rtl="0">
              <a:lnSpc>
                <a:spcPct val="90000"/>
              </a:lnSpc>
              <a:spcBef>
                <a:spcPts val="0"/>
              </a:spcBef>
              <a:spcAft>
                <a:spcPts val="0"/>
              </a:spcAft>
              <a:buClr>
                <a:schemeClr val="dk1"/>
              </a:buClr>
              <a:buSzPts val="2800"/>
              <a:buChar char="•"/>
            </a:pPr>
            <a:r>
              <a:rPr lang="en-US" sz="2600"/>
              <a:t>Stout Street Health Center (2130 Stout)</a:t>
            </a:r>
            <a:endParaRPr sz="2600"/>
          </a:p>
          <a:p>
            <a:pPr marL="228600" marR="0" lvl="0" indent="-215900" algn="l" rtl="0">
              <a:lnSpc>
                <a:spcPct val="90000"/>
              </a:lnSpc>
              <a:spcBef>
                <a:spcPts val="0"/>
              </a:spcBef>
              <a:spcAft>
                <a:spcPts val="0"/>
              </a:spcAft>
              <a:buSzPts val="2600"/>
              <a:buChar char="•"/>
            </a:pPr>
            <a:r>
              <a:rPr lang="en-US" sz="2600"/>
              <a:t>Join in person or by Zoom/phone in private virtual “room”</a:t>
            </a:r>
            <a:endParaRPr sz="2600"/>
          </a:p>
          <a:p>
            <a:pPr marL="228600" marR="0" lvl="0" indent="-215900" algn="l" rtl="0">
              <a:lnSpc>
                <a:spcPct val="90000"/>
              </a:lnSpc>
              <a:spcBef>
                <a:spcPts val="0"/>
              </a:spcBef>
              <a:spcAft>
                <a:spcPts val="0"/>
              </a:spcAft>
              <a:buSzPts val="2600"/>
              <a:buChar char="•"/>
            </a:pPr>
            <a:r>
              <a:rPr lang="en-US" sz="2600"/>
              <a:t>Speak 1-on-1 with a volunteer lawyer</a:t>
            </a:r>
            <a:endParaRPr sz="2600"/>
          </a:p>
          <a:p>
            <a:pPr marL="228600" marR="0" lvl="0" indent="0" algn="l" rtl="0">
              <a:lnSpc>
                <a:spcPct val="90000"/>
              </a:lnSpc>
              <a:spcBef>
                <a:spcPts val="0"/>
              </a:spcBef>
              <a:spcAft>
                <a:spcPts val="0"/>
              </a:spcAft>
              <a:buSzPts val="2800"/>
              <a:buNone/>
            </a:pPr>
            <a:endParaRPr sz="2600"/>
          </a:p>
          <a:p>
            <a:pPr marL="0" marR="0" lvl="0" indent="0" algn="l" rtl="0">
              <a:lnSpc>
                <a:spcPct val="90000"/>
              </a:lnSpc>
              <a:spcBef>
                <a:spcPts val="0"/>
              </a:spcBef>
              <a:spcAft>
                <a:spcPts val="0"/>
              </a:spcAft>
              <a:buSzPts val="2800"/>
              <a:buNone/>
            </a:pPr>
            <a:r>
              <a:rPr lang="en-US" u="sng"/>
              <a:t>How to Sign Up:</a:t>
            </a:r>
            <a:endParaRPr u="sng"/>
          </a:p>
          <a:p>
            <a:pPr marL="228600" marR="0" lvl="0" indent="-177800" algn="l" rtl="0">
              <a:lnSpc>
                <a:spcPct val="90000"/>
              </a:lnSpc>
              <a:spcBef>
                <a:spcPts val="0"/>
              </a:spcBef>
              <a:spcAft>
                <a:spcPts val="0"/>
              </a:spcAft>
              <a:buSzPts val="2000"/>
              <a:buChar char="•"/>
            </a:pPr>
            <a:r>
              <a:rPr lang="en-US" sz="2000"/>
              <a:t>RSVP on our website</a:t>
            </a:r>
            <a:endParaRPr sz="2000"/>
          </a:p>
          <a:p>
            <a:pPr marL="228600" marR="0" lvl="0" indent="0" algn="l" rtl="0">
              <a:lnSpc>
                <a:spcPct val="90000"/>
              </a:lnSpc>
              <a:spcBef>
                <a:spcPts val="0"/>
              </a:spcBef>
              <a:spcAft>
                <a:spcPts val="0"/>
              </a:spcAft>
              <a:buSzPts val="2800"/>
              <a:buNone/>
            </a:pPr>
            <a:r>
              <a:rPr lang="en-US" sz="2000" u="sng">
                <a:solidFill>
                  <a:schemeClr val="hlink"/>
                </a:solidFill>
                <a:hlinkClick r:id="rId5"/>
              </a:rPr>
              <a:t>CPLP Events</a:t>
            </a:r>
            <a:endParaRPr sz="2000"/>
          </a:p>
          <a:p>
            <a:pPr marL="228600" marR="0" lvl="0" indent="-177800" algn="l" rtl="0">
              <a:lnSpc>
                <a:spcPct val="90000"/>
              </a:lnSpc>
              <a:spcBef>
                <a:spcPts val="0"/>
              </a:spcBef>
              <a:spcAft>
                <a:spcPts val="0"/>
              </a:spcAft>
              <a:buSzPts val="2000"/>
              <a:buChar char="•"/>
            </a:pPr>
            <a:r>
              <a:rPr lang="en-US" sz="2000" u="sng">
                <a:solidFill>
                  <a:schemeClr val="hlink"/>
                </a:solidFill>
                <a:hlinkClick r:id="rId4"/>
              </a:rPr>
              <a:t>contact@copovertylawproject.org</a:t>
            </a:r>
            <a:r>
              <a:rPr lang="en-US" sz="2000"/>
              <a:t> </a:t>
            </a:r>
            <a:endParaRPr sz="2000"/>
          </a:p>
          <a:p>
            <a:pPr marL="228600" marR="0" lvl="0" indent="-177800" algn="l" rtl="0">
              <a:lnSpc>
                <a:spcPct val="90000"/>
              </a:lnSpc>
              <a:spcBef>
                <a:spcPts val="0"/>
              </a:spcBef>
              <a:spcAft>
                <a:spcPts val="0"/>
              </a:spcAft>
              <a:buSzPts val="2000"/>
              <a:buChar char="•"/>
            </a:pPr>
            <a:r>
              <a:rPr lang="en-US" sz="2000"/>
              <a:t>Call </a:t>
            </a:r>
            <a:r>
              <a:rPr lang="en-US" sz="1800" b="1"/>
              <a:t>720-515-6130</a:t>
            </a:r>
            <a:endParaRPr sz="1800" b="1"/>
          </a:p>
          <a:p>
            <a:pPr marL="228600" marR="0" lvl="0" indent="0" algn="l" rtl="0">
              <a:lnSpc>
                <a:spcPct val="90000"/>
              </a:lnSpc>
              <a:spcBef>
                <a:spcPts val="0"/>
              </a:spcBef>
              <a:spcAft>
                <a:spcPts val="0"/>
              </a:spcAft>
              <a:buSzPts val="2800"/>
              <a:buNone/>
            </a:pPr>
            <a:r>
              <a:rPr lang="en-US" sz="2000"/>
              <a:t>(For English speakers)</a:t>
            </a:r>
            <a:endParaRPr sz="2000"/>
          </a:p>
        </p:txBody>
      </p:sp>
      <p:sp>
        <p:nvSpPr>
          <p:cNvPr id="74" name="Google Shape;74;p12"/>
          <p:cNvSpPr txBox="1">
            <a:spLocks noGrp="1"/>
          </p:cNvSpPr>
          <p:nvPr>
            <p:ph type="title"/>
          </p:nvPr>
        </p:nvSpPr>
        <p:spPr>
          <a:xfrm>
            <a:off x="1774824" y="153651"/>
            <a:ext cx="8902141" cy="8940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4800"/>
              <a:t>Colorado Poverty Law Project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77" name="Google Shape;277;p39"/>
          <p:cNvSpPr txBox="1">
            <a:spLocks noGrp="1"/>
          </p:cNvSpPr>
          <p:nvPr>
            <p:ph type="body" idx="1"/>
          </p:nvPr>
        </p:nvSpPr>
        <p:spPr>
          <a:xfrm>
            <a:off x="6657975" y="1578625"/>
            <a:ext cx="4949600" cy="5125800"/>
          </a:xfrm>
          <a:prstGeom prst="rect">
            <a:avLst/>
          </a:prstGeom>
          <a:noFill/>
          <a:ln>
            <a:noFill/>
          </a:ln>
        </p:spPr>
        <p:txBody>
          <a:bodyPr spcFirstLastPara="1" wrap="square" lIns="91425" tIns="45700" rIns="91425" bIns="45700" anchor="t" anchorCtr="0">
            <a:noAutofit/>
          </a:bodyPr>
          <a:lstStyle/>
          <a:p>
            <a:pPr marL="914400" lvl="0" indent="-457200" algn="l" rtl="0">
              <a:lnSpc>
                <a:spcPct val="90000"/>
              </a:lnSpc>
              <a:spcBef>
                <a:spcPts val="0"/>
              </a:spcBef>
              <a:spcAft>
                <a:spcPts val="0"/>
              </a:spcAft>
              <a:buSzPts val="2800"/>
              <a:buChar char="•"/>
            </a:pPr>
            <a:r>
              <a:rPr lang="en-US" sz="2400">
                <a:solidFill>
                  <a:srgbClr val="FF9E00"/>
                </a:solidFill>
              </a:rPr>
              <a:t>La tierra en la que el predio de casas móviles está ubicado es CONDENADA por el gobierno del condado</a:t>
            </a:r>
            <a:br>
              <a:rPr lang="en-US" sz="2400">
                <a:solidFill>
                  <a:srgbClr val="FF9E00"/>
                </a:solidFill>
              </a:rPr>
            </a:br>
            <a:r>
              <a:rPr lang="en-US" sz="2400">
                <a:solidFill>
                  <a:srgbClr val="FF9E00"/>
                </a:solidFill>
              </a:rPr>
              <a:t>¿Cuándo debe informar el Propietario a los residentes?</a:t>
            </a:r>
            <a:endParaRPr/>
          </a:p>
          <a:p>
            <a:pPr marL="457200" lvl="0" indent="0" algn="l" rtl="0">
              <a:lnSpc>
                <a:spcPct val="90000"/>
              </a:lnSpc>
              <a:spcBef>
                <a:spcPts val="0"/>
              </a:spcBef>
              <a:spcAft>
                <a:spcPts val="0"/>
              </a:spcAft>
              <a:buSzPts val="2800"/>
              <a:buNone/>
            </a:pPr>
            <a:endParaRPr sz="2400">
              <a:solidFill>
                <a:srgbClr val="FF9E00"/>
              </a:solidFill>
            </a:endParaRPr>
          </a:p>
          <a:p>
            <a:pPr marL="800100" lvl="0" indent="-165100" algn="l" rtl="0">
              <a:lnSpc>
                <a:spcPct val="90000"/>
              </a:lnSpc>
              <a:spcBef>
                <a:spcPts val="0"/>
              </a:spcBef>
              <a:spcAft>
                <a:spcPts val="0"/>
              </a:spcAft>
              <a:buSzPts val="2800"/>
              <a:buNone/>
            </a:pPr>
            <a:endParaRPr sz="2400">
              <a:solidFill>
                <a:srgbClr val="FF9E00"/>
              </a:solidFill>
            </a:endParaRPr>
          </a:p>
          <a:p>
            <a:pPr marL="800100" lvl="0" indent="-342900" algn="l" rtl="0">
              <a:lnSpc>
                <a:spcPct val="90000"/>
              </a:lnSpc>
              <a:spcBef>
                <a:spcPts val="0"/>
              </a:spcBef>
              <a:spcAft>
                <a:spcPts val="0"/>
              </a:spcAft>
              <a:buSzPts val="2800"/>
              <a:buChar char="•"/>
            </a:pPr>
            <a:r>
              <a:rPr lang="en-US" sz="2400">
                <a:solidFill>
                  <a:srgbClr val="FF9E00"/>
                </a:solidFill>
              </a:rPr>
              <a:t>Dentro de DIECICIETE DIAS</a:t>
            </a:r>
            <a:endParaRPr sz="1600">
              <a:solidFill>
                <a:srgbClr val="FF9E00"/>
              </a:solidFill>
            </a:endParaRPr>
          </a:p>
        </p:txBody>
      </p:sp>
      <p:sp>
        <p:nvSpPr>
          <p:cNvPr id="278" name="Google Shape;278;p39"/>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Land on which MH Park located is CONDEMNED by the county government</a:t>
            </a:r>
            <a:endParaRPr/>
          </a:p>
          <a:p>
            <a:pPr marL="228600" lvl="0" indent="-228600" algn="l" rtl="0">
              <a:lnSpc>
                <a:spcPct val="90000"/>
              </a:lnSpc>
              <a:spcBef>
                <a:spcPts val="1000"/>
              </a:spcBef>
              <a:spcAft>
                <a:spcPts val="0"/>
              </a:spcAft>
              <a:buSzPts val="2800"/>
              <a:buChar char="•"/>
            </a:pPr>
            <a:r>
              <a:rPr lang="en-US"/>
              <a:t>How soon must Owner inform residents?</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SzPts val="2800"/>
              <a:buChar char="•"/>
            </a:pPr>
            <a:r>
              <a:rPr lang="en-US"/>
              <a:t>Within SEVENTEEN DAYS</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79" name="Google Shape;279;p39"/>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285" name="Google Shape;285;p40"/>
          <p:cNvSpPr txBox="1">
            <a:spLocks noGrp="1"/>
          </p:cNvSpPr>
          <p:nvPr>
            <p:ph type="body" idx="1"/>
          </p:nvPr>
        </p:nvSpPr>
        <p:spPr>
          <a:xfrm>
            <a:off x="6897750" y="1326325"/>
            <a:ext cx="4749875"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a:solidFill>
                  <a:srgbClr val="FF9E00"/>
                </a:solidFill>
              </a:rPr>
              <a:t>MHP Owner tiene la intención de vender </a:t>
            </a:r>
            <a:r>
              <a:rPr lang="en-US" sz="1100">
                <a:solidFill>
                  <a:srgbClr val="FF9E00"/>
                </a:solidFill>
              </a:rPr>
              <a:t> </a:t>
            </a:r>
            <a:r>
              <a:rPr lang="en-US">
                <a:solidFill>
                  <a:srgbClr val="FF9E00"/>
                </a:solidFill>
              </a:rPr>
              <a:t>tierras para reurbanización en un parque acuático.</a:t>
            </a:r>
            <a:endParaRPr sz="1100">
              <a:solidFill>
                <a:srgbClr val="FF9E00"/>
              </a:solidFill>
            </a:endParaRPr>
          </a:p>
          <a:p>
            <a:pPr marL="914400" lvl="1" indent="-381000" algn="l" rtl="0">
              <a:lnSpc>
                <a:spcPct val="90000"/>
              </a:lnSpc>
              <a:spcBef>
                <a:spcPts val="500"/>
              </a:spcBef>
              <a:spcAft>
                <a:spcPts val="0"/>
              </a:spcAft>
              <a:buSzPts val="2400"/>
              <a:buChar char="•"/>
            </a:pPr>
            <a:r>
              <a:rPr lang="en-US">
                <a:solidFill>
                  <a:srgbClr val="FF9E00"/>
                </a:solidFill>
              </a:rPr>
              <a:t>¿Cuándo debe el Propietario de MHP proporcionar aviso a los residentes?</a:t>
            </a:r>
            <a:endParaRPr sz="1100">
              <a:solidFill>
                <a:srgbClr val="FF9E00"/>
              </a:solidFill>
            </a:endParaRPr>
          </a:p>
          <a:p>
            <a:pPr marL="914400" lvl="1" indent="-228600" algn="l" rtl="0">
              <a:lnSpc>
                <a:spcPct val="90000"/>
              </a:lnSpc>
              <a:spcBef>
                <a:spcPts val="500"/>
              </a:spcBef>
              <a:spcAft>
                <a:spcPts val="0"/>
              </a:spcAft>
              <a:buSzPts val="2400"/>
              <a:buNone/>
            </a:pPr>
            <a:endParaRPr>
              <a:solidFill>
                <a:srgbClr val="FF9E00"/>
              </a:solidFill>
            </a:endParaRPr>
          </a:p>
          <a:p>
            <a:pPr marL="457200" lvl="0" indent="-406400" algn="l" rtl="0">
              <a:lnSpc>
                <a:spcPct val="90000"/>
              </a:lnSpc>
              <a:spcBef>
                <a:spcPts val="1000"/>
              </a:spcBef>
              <a:spcAft>
                <a:spcPts val="0"/>
              </a:spcAft>
              <a:buClr>
                <a:schemeClr val="dk1"/>
              </a:buClr>
              <a:buSzPts val="2800"/>
              <a:buChar char="•"/>
            </a:pPr>
            <a:r>
              <a:rPr lang="en-US">
                <a:solidFill>
                  <a:srgbClr val="FF9E00"/>
                </a:solidFill>
              </a:rPr>
              <a:t>Al menos DOCE MESES de antemano</a:t>
            </a:r>
            <a:endParaRPr sz="1500">
              <a:solidFill>
                <a:srgbClr val="FF9E00"/>
              </a:solidFill>
            </a:endParaRPr>
          </a:p>
        </p:txBody>
      </p:sp>
      <p:sp>
        <p:nvSpPr>
          <p:cNvPr id="286" name="Google Shape;286;p40"/>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MHP Owner intends to sell land to redevelop into a waterpark.</a:t>
            </a:r>
            <a:endParaRPr/>
          </a:p>
          <a:p>
            <a:pPr marL="228600" lvl="0" indent="-228600" algn="l" rtl="0">
              <a:lnSpc>
                <a:spcPct val="90000"/>
              </a:lnSpc>
              <a:spcBef>
                <a:spcPts val="1000"/>
              </a:spcBef>
              <a:spcAft>
                <a:spcPts val="0"/>
              </a:spcAft>
              <a:buSzPts val="2800"/>
              <a:buChar char="•"/>
            </a:pPr>
            <a:r>
              <a:rPr lang="en-US"/>
              <a:t>When must MHP Owner provide notice to residents?</a:t>
            </a:r>
            <a:endParaRPr/>
          </a:p>
          <a:p>
            <a:pPr marL="228600" lvl="0" indent="-5080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SzPts val="2800"/>
              <a:buChar char="•"/>
            </a:pPr>
            <a:r>
              <a:rPr lang="en-US"/>
              <a:t>At least TWELVE MONTHS in advance</a:t>
            </a:r>
            <a:endParaRPr/>
          </a:p>
          <a:p>
            <a:pPr marL="0" lvl="0" indent="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87" name="Google Shape;287;p40"/>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293" name="Google Shape;293;p41"/>
          <p:cNvSpPr txBox="1">
            <a:spLocks noGrp="1"/>
          </p:cNvSpPr>
          <p:nvPr>
            <p:ph type="body" idx="1"/>
          </p:nvPr>
        </p:nvSpPr>
        <p:spPr>
          <a:xfrm>
            <a:off x="6657975" y="1452437"/>
            <a:ext cx="5083629"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a:solidFill>
                  <a:srgbClr val="007096"/>
                </a:solidFill>
              </a:rPr>
              <a:t>Nueva Sección 38-12-217 del MHPA</a:t>
            </a:r>
            <a:endParaRPr sz="1100">
              <a:solidFill>
                <a:srgbClr val="007096"/>
              </a:solidFill>
            </a:endParaRPr>
          </a:p>
          <a:p>
            <a:pPr marL="914400" lvl="1" indent="-381000" algn="l" rtl="0">
              <a:lnSpc>
                <a:spcPct val="90000"/>
              </a:lnSpc>
              <a:spcBef>
                <a:spcPts val="500"/>
              </a:spcBef>
              <a:spcAft>
                <a:spcPts val="0"/>
              </a:spcAft>
              <a:buSzPts val="2400"/>
              <a:buChar char="•"/>
            </a:pPr>
            <a:r>
              <a:rPr lang="en-US" u="sng">
                <a:solidFill>
                  <a:srgbClr val="007096"/>
                </a:solidFill>
              </a:rPr>
              <a:t>A partir del 30 de junio de 2020</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Requisitos de aviso añadidos y oportunidad para que los residentes compren su predio</a:t>
            </a:r>
            <a:endParaRPr sz="1100">
              <a:solidFill>
                <a:srgbClr val="007096"/>
              </a:solidFill>
            </a:endParaRPr>
          </a:p>
          <a:p>
            <a:pPr marL="914400" lvl="1" indent="-381000" algn="l" rtl="0">
              <a:lnSpc>
                <a:spcPct val="90000"/>
              </a:lnSpc>
              <a:spcBef>
                <a:spcPts val="500"/>
              </a:spcBef>
              <a:spcAft>
                <a:spcPts val="0"/>
              </a:spcAft>
              <a:buSzPts val="2400"/>
              <a:buChar char="•"/>
            </a:pPr>
            <a:r>
              <a:rPr lang="en-US">
                <a:solidFill>
                  <a:srgbClr val="007096"/>
                </a:solidFill>
              </a:rPr>
              <a:t>Esta ley fue el resultado del trabajo de COCOMHO y otros defensores de MH.</a:t>
            </a:r>
            <a:endParaRPr sz="1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294" name="Google Shape;294;p41"/>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New Section 38-12-217 of the MHPA </a:t>
            </a:r>
            <a:endParaRPr/>
          </a:p>
          <a:p>
            <a:pPr marL="228600" lvl="0" indent="-228600" algn="l" rtl="0">
              <a:lnSpc>
                <a:spcPct val="90000"/>
              </a:lnSpc>
              <a:spcBef>
                <a:spcPts val="1000"/>
              </a:spcBef>
              <a:spcAft>
                <a:spcPts val="0"/>
              </a:spcAft>
              <a:buSzPts val="2800"/>
              <a:buChar char="•"/>
            </a:pPr>
            <a:r>
              <a:rPr lang="en-US" u="sng"/>
              <a:t>Effective June 30, 2020</a:t>
            </a:r>
            <a:endParaRPr/>
          </a:p>
          <a:p>
            <a:pPr marL="228600" lvl="0" indent="-228600" algn="l" rtl="0">
              <a:lnSpc>
                <a:spcPct val="90000"/>
              </a:lnSpc>
              <a:spcBef>
                <a:spcPts val="1000"/>
              </a:spcBef>
              <a:spcAft>
                <a:spcPts val="0"/>
              </a:spcAft>
              <a:buSzPts val="2800"/>
              <a:buChar char="•"/>
            </a:pPr>
            <a:r>
              <a:rPr lang="en-US"/>
              <a:t>Added notice requirements and opportunity for residents to purchase their park</a:t>
            </a:r>
            <a:endParaRPr/>
          </a:p>
          <a:p>
            <a:pPr marL="228600" lvl="0" indent="-228600" algn="l" rtl="0">
              <a:lnSpc>
                <a:spcPct val="90000"/>
              </a:lnSpc>
              <a:spcBef>
                <a:spcPts val="1000"/>
              </a:spcBef>
              <a:spcAft>
                <a:spcPts val="0"/>
              </a:spcAft>
              <a:buSzPts val="2800"/>
              <a:buChar char="•"/>
            </a:pPr>
            <a:r>
              <a:rPr lang="en-US"/>
              <a:t>This law was the result of the work of COCOMHO and other MH advocates.</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300" name="Google Shape;300;p42"/>
          <p:cNvSpPr txBox="1">
            <a:spLocks noGrp="1"/>
          </p:cNvSpPr>
          <p:nvPr>
            <p:ph type="body" idx="1"/>
          </p:nvPr>
        </p:nvSpPr>
        <p:spPr>
          <a:xfrm>
            <a:off x="6675307" y="1454807"/>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sz="2300">
                <a:solidFill>
                  <a:srgbClr val="007096"/>
                </a:solidFill>
              </a:rPr>
              <a:t>Así que vamos a hablar de cómo funciona la nueva ley 2020.</a:t>
            </a:r>
            <a:endParaRPr sz="2300">
              <a:solidFill>
                <a:srgbClr val="007096"/>
              </a:solidFill>
            </a:endParaRPr>
          </a:p>
          <a:p>
            <a:pPr marL="457200" lvl="0" indent="-406400" algn="l" rtl="0">
              <a:lnSpc>
                <a:spcPct val="90000"/>
              </a:lnSpc>
              <a:spcBef>
                <a:spcPts val="1000"/>
              </a:spcBef>
              <a:spcAft>
                <a:spcPts val="0"/>
              </a:spcAft>
              <a:buClr>
                <a:schemeClr val="dk1"/>
              </a:buClr>
              <a:buSzPts val="2800"/>
              <a:buChar char="•"/>
            </a:pPr>
            <a:r>
              <a:rPr lang="en-US" sz="2300">
                <a:solidFill>
                  <a:srgbClr val="007096"/>
                </a:solidFill>
              </a:rPr>
              <a:t>Todo lo que estamos a punto de hablar se expone en 38- 12-217 del MHPA.</a:t>
            </a:r>
            <a:endParaRPr sz="2300">
              <a:solidFill>
                <a:srgbClr val="007096"/>
              </a:solidFill>
            </a:endParaRPr>
          </a:p>
          <a:p>
            <a:pPr marL="457200" lvl="0" indent="-406400" algn="l" rtl="0">
              <a:lnSpc>
                <a:spcPct val="90000"/>
              </a:lnSpc>
              <a:spcBef>
                <a:spcPts val="1000"/>
              </a:spcBef>
              <a:spcAft>
                <a:spcPts val="0"/>
              </a:spcAft>
              <a:buClr>
                <a:schemeClr val="dk1"/>
              </a:buClr>
              <a:buSzPts val="2800"/>
              <a:buChar char="•"/>
            </a:pPr>
            <a:r>
              <a:rPr lang="en-US" sz="2300">
                <a:solidFill>
                  <a:srgbClr val="007096"/>
                </a:solidFill>
              </a:rPr>
              <a:t>Puede encontrar los detalles de la ley MHPA aquí:</a:t>
            </a:r>
            <a:endParaRPr sz="2400">
              <a:solidFill>
                <a:srgbClr val="007096"/>
              </a:solidFill>
            </a:endParaRPr>
          </a:p>
          <a:p>
            <a:pPr marL="0" lvl="0" indent="0" algn="l" rtl="0">
              <a:lnSpc>
                <a:spcPct val="90000"/>
              </a:lnSpc>
              <a:spcBef>
                <a:spcPts val="1000"/>
              </a:spcBef>
              <a:spcAft>
                <a:spcPts val="0"/>
              </a:spcAft>
              <a:buSzPts val="2800"/>
              <a:buNone/>
            </a:pPr>
            <a:r>
              <a:rPr lang="en-US" sz="1400">
                <a:solidFill>
                  <a:srgbClr val="007096"/>
                </a:solidFill>
              </a:rPr>
              <a:t>https://drive.google.com/file/d/1MHjEM2cTgJxgN-VEZjymIzxLz51jhpd-/view</a:t>
            </a:r>
            <a:endParaRPr/>
          </a:p>
          <a:p>
            <a:pPr marL="457200" lvl="0" indent="-406400" algn="l" rtl="0">
              <a:lnSpc>
                <a:spcPct val="90000"/>
              </a:lnSpc>
              <a:spcBef>
                <a:spcPts val="1000"/>
              </a:spcBef>
              <a:spcAft>
                <a:spcPts val="0"/>
              </a:spcAft>
              <a:buClr>
                <a:schemeClr val="dk1"/>
              </a:buClr>
              <a:buSzPts val="2800"/>
              <a:buChar char="•"/>
            </a:pPr>
            <a:r>
              <a:rPr lang="en-US" sz="2300">
                <a:solidFill>
                  <a:srgbClr val="007096"/>
                </a:solidFill>
              </a:rPr>
              <a:t>Vamos a desglosar la Sección 217 línea por línea...</a:t>
            </a:r>
            <a:endParaRPr sz="2300">
              <a:solidFill>
                <a:srgbClr val="007096"/>
              </a:solidFill>
            </a:endParaRPr>
          </a:p>
          <a:p>
            <a:pPr marL="457200" lvl="0" indent="0" algn="l" rtl="0">
              <a:lnSpc>
                <a:spcPct val="90000"/>
              </a:lnSpc>
              <a:spcBef>
                <a:spcPts val="0"/>
              </a:spcBef>
              <a:spcAft>
                <a:spcPts val="0"/>
              </a:spcAft>
              <a:buSzPts val="2800"/>
              <a:buNone/>
            </a:pPr>
            <a:endParaRPr sz="2300">
              <a:solidFill>
                <a:srgbClr val="007096"/>
              </a:solidFill>
            </a:endParaRPr>
          </a:p>
        </p:txBody>
      </p:sp>
      <p:sp>
        <p:nvSpPr>
          <p:cNvPr id="301" name="Google Shape;301;p4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0" lvl="0" indent="0" algn="l" rtl="0">
              <a:lnSpc>
                <a:spcPct val="90000"/>
              </a:lnSpc>
              <a:spcBef>
                <a:spcPts val="1000"/>
              </a:spcBef>
              <a:spcAft>
                <a:spcPts val="0"/>
              </a:spcAft>
              <a:buSzPts val="2800"/>
              <a:buNone/>
            </a:pPr>
            <a:r>
              <a:rPr lang="en-US"/>
              <a:t>So let’s talk about how the new 2020 law works. </a:t>
            </a:r>
            <a:endParaRPr/>
          </a:p>
          <a:p>
            <a:pPr marL="0" lvl="0" indent="0" algn="l" rtl="0">
              <a:lnSpc>
                <a:spcPct val="90000"/>
              </a:lnSpc>
              <a:spcBef>
                <a:spcPts val="1000"/>
              </a:spcBef>
              <a:spcAft>
                <a:spcPts val="0"/>
              </a:spcAft>
              <a:buSzPts val="2800"/>
              <a:buNone/>
            </a:pPr>
            <a:r>
              <a:rPr lang="en-US"/>
              <a:t>All of what we are about to talk about is set forth in 38-12-217 of the MHPA.</a:t>
            </a:r>
            <a:endParaRPr/>
          </a:p>
          <a:p>
            <a:pPr marL="0" lvl="0" indent="0" algn="l" rtl="0">
              <a:lnSpc>
                <a:spcPct val="90000"/>
              </a:lnSpc>
              <a:spcBef>
                <a:spcPts val="1000"/>
              </a:spcBef>
              <a:spcAft>
                <a:spcPts val="0"/>
              </a:spcAft>
              <a:buSzPts val="2800"/>
              <a:buNone/>
            </a:pPr>
            <a:r>
              <a:rPr lang="en-US"/>
              <a:t>You can find the MHPA here: </a:t>
            </a:r>
            <a:endParaRPr/>
          </a:p>
          <a:p>
            <a:pPr marL="0" lvl="0" indent="0" algn="l" rtl="0">
              <a:lnSpc>
                <a:spcPct val="90000"/>
              </a:lnSpc>
              <a:spcBef>
                <a:spcPts val="1000"/>
              </a:spcBef>
              <a:spcAft>
                <a:spcPts val="0"/>
              </a:spcAft>
              <a:buSzPts val="2800"/>
              <a:buNone/>
            </a:pPr>
            <a:r>
              <a:rPr lang="en-US" sz="1600"/>
              <a:t>https://drive.google.com/file/d/1MHjEM2cTgJxgN-VEZjymIzxLz51jhpd-/view</a:t>
            </a:r>
            <a:endParaRPr/>
          </a:p>
          <a:p>
            <a:pPr marL="0" lvl="0" indent="0" algn="l" rtl="0">
              <a:lnSpc>
                <a:spcPct val="90000"/>
              </a:lnSpc>
              <a:spcBef>
                <a:spcPts val="1000"/>
              </a:spcBef>
              <a:spcAft>
                <a:spcPts val="0"/>
              </a:spcAft>
              <a:buSzPts val="2800"/>
              <a:buNone/>
            </a:pPr>
            <a:r>
              <a:rPr lang="en-US"/>
              <a:t>Let’s break down Section 217 line by line…1</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Notice – Change of Use</a:t>
            </a:r>
            <a:endParaRPr sz="3200"/>
          </a:p>
        </p:txBody>
      </p:sp>
      <p:sp>
        <p:nvSpPr>
          <p:cNvPr id="307" name="Google Shape;307;p43"/>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sz="2400">
                <a:solidFill>
                  <a:srgbClr val="007096"/>
                </a:solidFill>
              </a:rPr>
              <a:t>PROPIETARIO del Predio notificará a PROPRIETARIOS de cada Casa Móvil en el predio Y al municipio en el que se encuentra el predio (si no, el condado en el que se encuentra el predio) de…</a:t>
            </a:r>
            <a:endParaRPr/>
          </a:p>
          <a:p>
            <a:pPr marL="457200" lvl="0" indent="-406400" algn="l" rtl="0">
              <a:lnSpc>
                <a:spcPct val="90000"/>
              </a:lnSpc>
              <a:spcBef>
                <a:spcPts val="1000"/>
              </a:spcBef>
              <a:spcAft>
                <a:spcPts val="0"/>
              </a:spcAft>
              <a:buClr>
                <a:schemeClr val="dk1"/>
              </a:buClr>
              <a:buSzPts val="2800"/>
              <a:buChar char="•"/>
            </a:pPr>
            <a:r>
              <a:rPr lang="en-US" sz="2400">
                <a:solidFill>
                  <a:srgbClr val="007096"/>
                </a:solidFill>
              </a:rPr>
              <a:t>La intención del Propietario del predio de casas móviles de  cambiar el uso de la tierra a otro uso.</a:t>
            </a:r>
            <a:endParaRPr/>
          </a:p>
        </p:txBody>
      </p:sp>
      <p:sp>
        <p:nvSpPr>
          <p:cNvPr id="308" name="Google Shape;308;p43"/>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MHP Owner shall notify MH Owners in park AND the municipality in which the park is located (if none, the county in which the park is situated) of…</a:t>
            </a:r>
            <a:endParaRPr/>
          </a:p>
          <a:p>
            <a:pPr marL="228600" lvl="0" indent="-228600" algn="l" rtl="0">
              <a:lnSpc>
                <a:spcPct val="90000"/>
              </a:lnSpc>
              <a:spcBef>
                <a:spcPts val="1000"/>
              </a:spcBef>
              <a:spcAft>
                <a:spcPts val="0"/>
              </a:spcAft>
              <a:buSzPts val="2800"/>
              <a:buChar char="•"/>
            </a:pPr>
            <a:r>
              <a:rPr lang="en-US"/>
              <a:t>MHP Owner’s intent to change use of land</a:t>
            </a:r>
            <a:endParaRPr/>
          </a:p>
          <a:p>
            <a:pPr marL="635000" lvl="0" indent="-279400" algn="l" rtl="0">
              <a:lnSpc>
                <a:spcPct val="90000"/>
              </a:lnSpc>
              <a:spcBef>
                <a:spcPts val="1000"/>
              </a:spcBef>
              <a:spcAft>
                <a:spcPts val="0"/>
              </a:spcAft>
              <a:buSzPts val="2800"/>
              <a:buNone/>
            </a:pPr>
            <a:endParaRPr/>
          </a:p>
        </p:txBody>
      </p:sp>
      <p:sp>
        <p:nvSpPr>
          <p:cNvPr id="309" name="Google Shape;309;p43"/>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Aviso – cambio de uso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Notice – Change of Use</a:t>
            </a:r>
            <a:endParaRPr sz="3200"/>
          </a:p>
        </p:txBody>
      </p:sp>
      <p:sp>
        <p:nvSpPr>
          <p:cNvPr id="315" name="Google Shape;315;p44"/>
          <p:cNvSpPr txBox="1">
            <a:spLocks noGrp="1"/>
          </p:cNvSpPr>
          <p:nvPr>
            <p:ph type="body" idx="1"/>
          </p:nvPr>
        </p:nvSpPr>
        <p:spPr>
          <a:xfrm>
            <a:off x="6857700" y="1206200"/>
            <a:ext cx="4749875" cy="5125800"/>
          </a:xfrm>
          <a:prstGeom prst="rect">
            <a:avLst/>
          </a:prstGeom>
          <a:noFill/>
          <a:ln>
            <a:noFill/>
          </a:ln>
        </p:spPr>
        <p:txBody>
          <a:bodyPr spcFirstLastPara="1" wrap="square" lIns="91425" tIns="45700" rIns="91425" bIns="45700" anchor="t" anchorCtr="0">
            <a:noAutofit/>
          </a:bodyPr>
          <a:lstStyle/>
          <a:p>
            <a:pPr marL="533400" lvl="0" indent="-457200" algn="l" rtl="0">
              <a:lnSpc>
                <a:spcPct val="90000"/>
              </a:lnSpc>
              <a:spcBef>
                <a:spcPts val="1000"/>
              </a:spcBef>
              <a:spcAft>
                <a:spcPts val="0"/>
              </a:spcAft>
              <a:buSzPts val="2800"/>
              <a:buChar char="•"/>
            </a:pPr>
            <a:r>
              <a:rPr lang="en-US" sz="2200">
                <a:solidFill>
                  <a:srgbClr val="007096"/>
                </a:solidFill>
              </a:rPr>
              <a:t>1</a:t>
            </a:r>
            <a:endParaRPr/>
          </a:p>
          <a:p>
            <a:pPr marL="533400" lvl="0" indent="-457200" algn="l" rtl="0">
              <a:lnSpc>
                <a:spcPct val="90000"/>
              </a:lnSpc>
              <a:spcBef>
                <a:spcPts val="1000"/>
              </a:spcBef>
              <a:spcAft>
                <a:spcPts val="0"/>
              </a:spcAft>
              <a:buSzPts val="2800"/>
              <a:buChar char="•"/>
            </a:pPr>
            <a:r>
              <a:rPr lang="en-US" sz="2200">
                <a:solidFill>
                  <a:srgbClr val="007096"/>
                </a:solidFill>
              </a:rPr>
              <a:t>Se requiere notificación escrita al menos TWELVE meses antes de un cambio de uso de la terreno del predio de casas móviles </a:t>
            </a:r>
            <a:endParaRPr/>
          </a:p>
          <a:p>
            <a:pPr marL="533400" lvl="0" indent="-457200" algn="l" rtl="0">
              <a:lnSpc>
                <a:spcPct val="90000"/>
              </a:lnSpc>
              <a:spcBef>
                <a:spcPts val="1000"/>
              </a:spcBef>
              <a:spcAft>
                <a:spcPts val="0"/>
              </a:spcAft>
              <a:buSzPts val="2800"/>
              <a:buChar char="•"/>
            </a:pPr>
            <a:r>
              <a:rPr lang="en-US" sz="2200">
                <a:solidFill>
                  <a:srgbClr val="007096"/>
                </a:solidFill>
              </a:rPr>
              <a:t>El aviso debe enviarse por correo a cada propietario de la casa en la dirección más reciente </a:t>
            </a:r>
            <a:r>
              <a:rPr lang="en-US" sz="2200" u="sng">
                <a:solidFill>
                  <a:srgbClr val="007096"/>
                </a:solidFill>
              </a:rPr>
              <a:t>Y</a:t>
            </a:r>
            <a:endParaRPr sz="2200">
              <a:solidFill>
                <a:srgbClr val="007096"/>
              </a:solidFill>
            </a:endParaRPr>
          </a:p>
          <a:p>
            <a:pPr marL="457200" lvl="0" indent="-406400" algn="l" rtl="0">
              <a:lnSpc>
                <a:spcPct val="90000"/>
              </a:lnSpc>
              <a:spcBef>
                <a:spcPts val="1000"/>
              </a:spcBef>
              <a:spcAft>
                <a:spcPts val="0"/>
              </a:spcAft>
              <a:buClr>
                <a:schemeClr val="dk1"/>
              </a:buClr>
              <a:buSzPts val="2800"/>
              <a:buChar char="•"/>
            </a:pPr>
            <a:r>
              <a:rPr lang="en-US" sz="2200">
                <a:solidFill>
                  <a:srgbClr val="007096"/>
                </a:solidFill>
              </a:rPr>
              <a:t>Aviso publicado en un lugar visible en la </a:t>
            </a:r>
            <a:r>
              <a:rPr lang="en-US" sz="2200" i="1">
                <a:solidFill>
                  <a:srgbClr val="007096"/>
                </a:solidFill>
              </a:rPr>
              <a:t>casa móvil </a:t>
            </a:r>
            <a:r>
              <a:rPr lang="en-US" sz="2200">
                <a:solidFill>
                  <a:srgbClr val="007096"/>
                </a:solidFill>
              </a:rPr>
              <a:t>o en el punto principal de entrada al </a:t>
            </a:r>
            <a:r>
              <a:rPr lang="en-US" sz="2200" i="1">
                <a:solidFill>
                  <a:srgbClr val="007096"/>
                </a:solidFill>
              </a:rPr>
              <a:t>lote</a:t>
            </a:r>
            <a:endParaRPr sz="2200">
              <a:solidFill>
                <a:srgbClr val="007096"/>
              </a:solidFill>
            </a:endParaRPr>
          </a:p>
        </p:txBody>
      </p:sp>
      <p:sp>
        <p:nvSpPr>
          <p:cNvPr id="316" name="Google Shape;316;p4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n-US" sz="2400"/>
              <a:t>1</a:t>
            </a:r>
            <a:endParaRPr/>
          </a:p>
          <a:p>
            <a:pPr marL="228600" lvl="0" indent="-228600" algn="l" rtl="0">
              <a:lnSpc>
                <a:spcPct val="90000"/>
              </a:lnSpc>
              <a:spcBef>
                <a:spcPts val="1000"/>
              </a:spcBef>
              <a:spcAft>
                <a:spcPts val="0"/>
              </a:spcAft>
              <a:buSzPts val="2800"/>
              <a:buChar char="•"/>
            </a:pPr>
            <a:r>
              <a:rPr lang="en-US"/>
              <a:t>Written notice required at least TWELVE months in advance of a change of use of MH park land </a:t>
            </a:r>
            <a:endParaRPr/>
          </a:p>
          <a:p>
            <a:pPr marL="228600" lvl="0" indent="-228600" algn="l" rtl="0">
              <a:lnSpc>
                <a:spcPct val="90000"/>
              </a:lnSpc>
              <a:spcBef>
                <a:spcPts val="1000"/>
              </a:spcBef>
              <a:spcAft>
                <a:spcPts val="0"/>
              </a:spcAft>
              <a:buSzPts val="2800"/>
              <a:buChar char="•"/>
            </a:pPr>
            <a:r>
              <a:rPr lang="en-US"/>
              <a:t>Notice must be mailed to each home owner at most recent address </a:t>
            </a:r>
            <a:r>
              <a:rPr lang="en-US" u="sng"/>
              <a:t>AND</a:t>
            </a:r>
            <a:endParaRPr/>
          </a:p>
          <a:p>
            <a:pPr marL="228600" lvl="0" indent="-228600" algn="l" rtl="0">
              <a:lnSpc>
                <a:spcPct val="90000"/>
              </a:lnSpc>
              <a:spcBef>
                <a:spcPts val="1000"/>
              </a:spcBef>
              <a:spcAft>
                <a:spcPts val="0"/>
              </a:spcAft>
              <a:buSzPts val="2800"/>
              <a:buChar char="•"/>
            </a:pPr>
            <a:r>
              <a:rPr lang="en-US"/>
              <a:t>Posted in a conspicuous place on the </a:t>
            </a:r>
            <a:r>
              <a:rPr lang="en-US" i="1"/>
              <a:t>mobile home</a:t>
            </a:r>
            <a:r>
              <a:rPr lang="en-US"/>
              <a:t> or at the main point of entry </a:t>
            </a:r>
            <a:r>
              <a:rPr lang="en-US" i="1"/>
              <a:t>to the lot</a:t>
            </a:r>
            <a:endParaRPr/>
          </a:p>
          <a:p>
            <a:pPr marL="635000" lvl="0" indent="-279400" algn="l" rtl="0">
              <a:lnSpc>
                <a:spcPct val="90000"/>
              </a:lnSpc>
              <a:spcBef>
                <a:spcPts val="1000"/>
              </a:spcBef>
              <a:spcAft>
                <a:spcPts val="0"/>
              </a:spcAft>
              <a:buSzPts val="2800"/>
              <a:buNone/>
            </a:pPr>
            <a:endParaRPr/>
          </a:p>
        </p:txBody>
      </p:sp>
      <p:sp>
        <p:nvSpPr>
          <p:cNvPr id="317" name="Google Shape;317;p44"/>
          <p:cNvSpPr txBox="1"/>
          <p:nvPr/>
        </p:nvSpPr>
        <p:spPr>
          <a:xfrm>
            <a:off x="6777600" y="526000"/>
            <a:ext cx="5274600" cy="841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rlow Condensed"/>
              <a:buNone/>
            </a:pPr>
            <a:r>
              <a:rPr lang="en-US" sz="3200" b="1" i="0" u="none" strike="noStrike" cap="none">
                <a:solidFill>
                  <a:schemeClr val="dk2"/>
                </a:solidFill>
                <a:latin typeface="Barlow Condensed"/>
                <a:ea typeface="Barlow Condensed"/>
                <a:cs typeface="Barlow Condensed"/>
                <a:sym typeface="Barlow Condensed"/>
              </a:rPr>
              <a:t>Aviso – cambio de uso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323" name="Google Shape;323;p45"/>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sz="2000">
                <a:solidFill>
                  <a:srgbClr val="007096"/>
                </a:solidFill>
              </a:rPr>
              <a:t>Entonces, ¿cuánto aviso se requiere para la venta de un parque MH?</a:t>
            </a:r>
            <a:endParaRPr sz="20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Respuesta: Depende de las condiciones de la venta.</a:t>
            </a:r>
            <a:endParaRPr sz="20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Si el parque se transferirá a un propietario, pero </a:t>
            </a:r>
            <a:r>
              <a:rPr lang="en-US" sz="2000" u="sng">
                <a:solidFill>
                  <a:srgbClr val="007096"/>
                </a:solidFill>
              </a:rPr>
              <a:t>no</a:t>
            </a:r>
            <a:r>
              <a:rPr lang="en-US" sz="2000">
                <a:solidFill>
                  <a:srgbClr val="007096"/>
                </a:solidFill>
              </a:rPr>
              <a:t>  cambiar el uso (sólo un cambio de administración), 12 meses de aviso no es necesario.</a:t>
            </a:r>
            <a:endParaRPr sz="20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Si se cambia de uso, se requieren 12 meses.</a:t>
            </a:r>
            <a:endParaRPr sz="2000">
              <a:solidFill>
                <a:srgbClr val="007096"/>
              </a:solidFill>
            </a:endParaRPr>
          </a:p>
          <a:p>
            <a:pPr marL="457200" lvl="0" indent="0" algn="l" rtl="0">
              <a:lnSpc>
                <a:spcPct val="90000"/>
              </a:lnSpc>
              <a:spcBef>
                <a:spcPts val="0"/>
              </a:spcBef>
              <a:spcAft>
                <a:spcPts val="0"/>
              </a:spcAft>
              <a:buSzPts val="2800"/>
              <a:buNone/>
            </a:pPr>
            <a:endParaRPr sz="2000">
              <a:solidFill>
                <a:srgbClr val="007096"/>
              </a:solidFill>
            </a:endParaRPr>
          </a:p>
        </p:txBody>
      </p:sp>
      <p:sp>
        <p:nvSpPr>
          <p:cNvPr id="324" name="Google Shape;324;p4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So how much notice is required for sale of a MH park?</a:t>
            </a:r>
            <a:endParaRPr/>
          </a:p>
          <a:p>
            <a:pPr marL="228600" lvl="0" indent="-228600" algn="l" rtl="0">
              <a:lnSpc>
                <a:spcPct val="90000"/>
              </a:lnSpc>
              <a:spcBef>
                <a:spcPts val="1000"/>
              </a:spcBef>
              <a:spcAft>
                <a:spcPts val="0"/>
              </a:spcAft>
              <a:buSzPts val="2800"/>
              <a:buChar char="•"/>
            </a:pPr>
            <a:r>
              <a:rPr lang="en-US"/>
              <a:t>Answer: It depends on the conditions of the sale.</a:t>
            </a:r>
            <a:endParaRPr/>
          </a:p>
          <a:p>
            <a:pPr marL="228600" lvl="0" indent="-228600" algn="l" rtl="0">
              <a:lnSpc>
                <a:spcPct val="90000"/>
              </a:lnSpc>
              <a:spcBef>
                <a:spcPts val="1000"/>
              </a:spcBef>
              <a:spcAft>
                <a:spcPts val="0"/>
              </a:spcAft>
              <a:buSzPts val="2800"/>
              <a:buChar char="•"/>
            </a:pPr>
            <a:r>
              <a:rPr lang="en-US"/>
              <a:t>If park will transfer to a owner but </a:t>
            </a:r>
            <a:r>
              <a:rPr lang="en-US" u="sng"/>
              <a:t>not</a:t>
            </a:r>
            <a:r>
              <a:rPr lang="en-US"/>
              <a:t> change use (just a management change), 12 months notice not required.  </a:t>
            </a:r>
            <a:endParaRPr/>
          </a:p>
          <a:p>
            <a:pPr marL="228600" lvl="0" indent="-228600" algn="l" rtl="0">
              <a:lnSpc>
                <a:spcPct val="90000"/>
              </a:lnSpc>
              <a:spcBef>
                <a:spcPts val="1000"/>
              </a:spcBef>
              <a:spcAft>
                <a:spcPts val="0"/>
              </a:spcAft>
              <a:buSzPts val="2800"/>
              <a:buChar char="•"/>
            </a:pPr>
            <a:r>
              <a:rPr lang="en-US"/>
              <a:t>If change in use, 12 months required.</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325" name="Google Shape;325;p45"/>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331" name="Google Shape;331;p46"/>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sz="2400">
                <a:solidFill>
                  <a:srgbClr val="007096"/>
                </a:solidFill>
              </a:rPr>
              <a:t>Después de al menos 30 días después de la notificación, el Propietario de MHP puede publicar información en el espacio público en MHP describiendo:</a:t>
            </a:r>
            <a:endParaRPr sz="2400">
              <a:solidFill>
                <a:srgbClr val="007096"/>
              </a:solidFill>
            </a:endParaRPr>
          </a:p>
          <a:p>
            <a:pPr marL="457200" lvl="0" indent="-406400" algn="l" rtl="0">
              <a:lnSpc>
                <a:spcPct val="90000"/>
              </a:lnSpc>
              <a:spcBef>
                <a:spcPts val="1000"/>
              </a:spcBef>
              <a:spcAft>
                <a:spcPts val="0"/>
              </a:spcAft>
              <a:buClr>
                <a:schemeClr val="dk1"/>
              </a:buClr>
              <a:buSzPts val="2800"/>
              <a:buChar char="•"/>
            </a:pPr>
            <a:r>
              <a:rPr lang="en-US" sz="2000">
                <a:solidFill>
                  <a:srgbClr val="007096"/>
                </a:solidFill>
              </a:rPr>
              <a:t>Método para proporcionar escrito firmado relacionado con la oportunidad de comprar</a:t>
            </a:r>
            <a:endParaRPr sz="2000">
              <a:solidFill>
                <a:srgbClr val="007096"/>
              </a:solidFill>
            </a:endParaRPr>
          </a:p>
          <a:p>
            <a:pPr marL="457200" lvl="0" indent="-406400" algn="l" rtl="0">
              <a:lnSpc>
                <a:spcPct val="90000"/>
              </a:lnSpc>
              <a:spcBef>
                <a:spcPts val="1000"/>
              </a:spcBef>
              <a:spcAft>
                <a:spcPts val="0"/>
              </a:spcAft>
              <a:buClr>
                <a:schemeClr val="dk1"/>
              </a:buClr>
              <a:buSzPts val="2800"/>
              <a:buChar char="•"/>
            </a:pPr>
            <a:r>
              <a:rPr lang="en-US" sz="2000">
                <a:solidFill>
                  <a:srgbClr val="007096"/>
                </a:solidFill>
              </a:rPr>
              <a:t>Es decir, formulario que notifica que el propietario de una casa no desea participar en los esfuerzos para comprar una comunidad</a:t>
            </a:r>
            <a:endParaRPr sz="2000">
              <a:solidFill>
                <a:srgbClr val="007096"/>
              </a:solidFill>
            </a:endParaRPr>
          </a:p>
          <a:p>
            <a:pPr marL="457200" lvl="0" indent="0" algn="l" rtl="0">
              <a:lnSpc>
                <a:spcPct val="90000"/>
              </a:lnSpc>
              <a:spcBef>
                <a:spcPts val="0"/>
              </a:spcBef>
              <a:spcAft>
                <a:spcPts val="0"/>
              </a:spcAft>
              <a:buSzPts val="2800"/>
              <a:buNone/>
            </a:pPr>
            <a:endParaRPr sz="2000">
              <a:solidFill>
                <a:srgbClr val="007096"/>
              </a:solidFill>
            </a:endParaRPr>
          </a:p>
        </p:txBody>
      </p:sp>
      <p:sp>
        <p:nvSpPr>
          <p:cNvPr id="332" name="Google Shape;332;p4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After at least 30 days after notice, MHP Owner may post information in public space in MHP describing:</a:t>
            </a:r>
            <a:endParaRPr/>
          </a:p>
          <a:p>
            <a:pPr marL="228600" lvl="0" indent="-228600" algn="l" rtl="0">
              <a:lnSpc>
                <a:spcPct val="90000"/>
              </a:lnSpc>
              <a:spcBef>
                <a:spcPts val="1000"/>
              </a:spcBef>
              <a:spcAft>
                <a:spcPts val="0"/>
              </a:spcAft>
              <a:buSzPts val="2800"/>
              <a:buChar char="•"/>
            </a:pPr>
            <a:r>
              <a:rPr lang="en-US"/>
              <a:t>Method for providing signed writing related to opportunity to purchase</a:t>
            </a:r>
            <a:endParaRPr/>
          </a:p>
          <a:p>
            <a:pPr marL="228600" lvl="0" indent="-228600" algn="l" rtl="0">
              <a:lnSpc>
                <a:spcPct val="90000"/>
              </a:lnSpc>
              <a:spcBef>
                <a:spcPts val="1000"/>
              </a:spcBef>
              <a:spcAft>
                <a:spcPts val="0"/>
              </a:spcAft>
              <a:buSzPts val="2800"/>
              <a:buChar char="•"/>
            </a:pPr>
            <a:r>
              <a:rPr lang="en-US"/>
              <a:t>I.e., form providing notice that a home owner does not wish to participate in efforts to purchase a community</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333" name="Google Shape;333;p46"/>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339" name="Google Shape;339;p47"/>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65138" lvl="1" indent="-380998" algn="l" rtl="0">
              <a:lnSpc>
                <a:spcPct val="90000"/>
              </a:lnSpc>
              <a:spcBef>
                <a:spcPts val="500"/>
              </a:spcBef>
              <a:spcAft>
                <a:spcPts val="0"/>
              </a:spcAft>
              <a:buSzPts val="2400"/>
              <a:buChar char="•"/>
            </a:pPr>
            <a:r>
              <a:rPr lang="en-US">
                <a:solidFill>
                  <a:srgbClr val="007096"/>
                </a:solidFill>
              </a:rPr>
              <a:t>Si, después de al menos 30 días, al menos el 50% de los propietarios de viviendas proporcionan una escritura firmada al propietario del MHP que no expresa ningún interés en comprar el parque, entonces</a:t>
            </a:r>
            <a:endParaRPr sz="1100">
              <a:solidFill>
                <a:srgbClr val="007096"/>
              </a:solidFill>
            </a:endParaRPr>
          </a:p>
          <a:p>
            <a:pPr marL="465138" lvl="1" indent="-380998" algn="l" rtl="0">
              <a:lnSpc>
                <a:spcPct val="90000"/>
              </a:lnSpc>
              <a:spcBef>
                <a:spcPts val="500"/>
              </a:spcBef>
              <a:spcAft>
                <a:spcPts val="0"/>
              </a:spcAft>
              <a:buSzPts val="2400"/>
              <a:buChar char="•"/>
            </a:pPr>
            <a:r>
              <a:rPr lang="en-US">
                <a:solidFill>
                  <a:srgbClr val="007096"/>
                </a:solidFill>
              </a:rPr>
              <a:t>Los requisitos de oportunidad de compra (cubiertos más adelante) terminarán.</a:t>
            </a:r>
            <a:endParaRPr sz="1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340" name="Google Shape;340;p4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If, after at least 30 days passed, at least 50% of home owners provide signed writing to the MHP owner expressing no interest in purchasing park, then</a:t>
            </a:r>
            <a:endParaRPr/>
          </a:p>
          <a:p>
            <a:pPr marL="228600" lvl="0" indent="-228600" algn="l" rtl="0">
              <a:lnSpc>
                <a:spcPct val="90000"/>
              </a:lnSpc>
              <a:spcBef>
                <a:spcPts val="1000"/>
              </a:spcBef>
              <a:spcAft>
                <a:spcPts val="0"/>
              </a:spcAft>
              <a:buSzPts val="2800"/>
              <a:buChar char="•"/>
            </a:pPr>
            <a:r>
              <a:rPr lang="en-US"/>
              <a:t>Opportunity to purchase requirements (covered later) shall terminate.</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341" name="Google Shape;341;p47"/>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Mobile Home Park Sales - Notice</a:t>
            </a:r>
            <a:endParaRPr sz="3200"/>
          </a:p>
        </p:txBody>
      </p:sp>
      <p:sp>
        <p:nvSpPr>
          <p:cNvPr id="347" name="Google Shape;347;p48"/>
          <p:cNvSpPr txBox="1">
            <a:spLocks noGrp="1"/>
          </p:cNvSpPr>
          <p:nvPr>
            <p:ph type="body" idx="1"/>
          </p:nvPr>
        </p:nvSpPr>
        <p:spPr>
          <a:xfrm>
            <a:off x="6857700" y="1578625"/>
            <a:ext cx="4949600" cy="5125800"/>
          </a:xfrm>
          <a:prstGeom prst="rect">
            <a:avLst/>
          </a:prstGeom>
          <a:noFill/>
          <a:ln>
            <a:noFill/>
          </a:ln>
        </p:spPr>
        <p:txBody>
          <a:bodyPr spcFirstLastPara="1" wrap="square" lIns="91425" tIns="45700" rIns="91425" bIns="45700" anchor="t" anchorCtr="0">
            <a:noAutofit/>
          </a:bodyPr>
          <a:lstStyle/>
          <a:p>
            <a:pPr marL="525463" lvl="1" indent="-342900" algn="l" rtl="0">
              <a:lnSpc>
                <a:spcPct val="90000"/>
              </a:lnSpc>
              <a:spcBef>
                <a:spcPts val="500"/>
              </a:spcBef>
              <a:spcAft>
                <a:spcPts val="0"/>
              </a:spcAft>
              <a:buSzPts val="2400"/>
              <a:buChar char="•"/>
            </a:pPr>
            <a:r>
              <a:rPr lang="en-US" sz="2200">
                <a:solidFill>
                  <a:srgbClr val="007096"/>
                </a:solidFill>
              </a:rPr>
              <a:t>Período de enfriamiento de 30 días después de la notificación de la intención de venta emitida: El Propietario de MHP no solicitará ni solicitará la intención de HO ni la escritura firmada relacionada con la oportunidad de comprar</a:t>
            </a:r>
            <a:endParaRPr sz="2200">
              <a:solidFill>
                <a:srgbClr val="007096"/>
              </a:solidFill>
            </a:endParaRPr>
          </a:p>
          <a:p>
            <a:pPr marL="525463" lvl="1" indent="-342900" algn="l" rtl="0">
              <a:lnSpc>
                <a:spcPct val="90000"/>
              </a:lnSpc>
              <a:spcBef>
                <a:spcPts val="500"/>
              </a:spcBef>
              <a:spcAft>
                <a:spcPts val="0"/>
              </a:spcAft>
              <a:buSzPts val="2400"/>
              <a:buChar char="•"/>
            </a:pPr>
            <a:r>
              <a:rPr lang="en-US" sz="2200">
                <a:solidFill>
                  <a:srgbClr val="007096"/>
                </a:solidFill>
              </a:rPr>
              <a:t>El Propietario de MHP no intentará coaccionar o proporcionar incentivos financieros o en especie para influir en la decisión</a:t>
            </a:r>
            <a:endParaRPr sz="2200">
              <a:solidFill>
                <a:srgbClr val="007096"/>
              </a:solidFill>
            </a:endParaRPr>
          </a:p>
        </p:txBody>
      </p:sp>
      <p:sp>
        <p:nvSpPr>
          <p:cNvPr id="348" name="Google Shape;348;p4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30 day cooling period after notice of intent to sell issued: MHP Owner shall not solicit or request HO’s intention or signed writing related to opportunity to purchase</a:t>
            </a:r>
            <a:endParaRPr/>
          </a:p>
          <a:p>
            <a:pPr marL="228600" lvl="0" indent="-228600" algn="l" rtl="0">
              <a:lnSpc>
                <a:spcPct val="90000"/>
              </a:lnSpc>
              <a:spcBef>
                <a:spcPts val="1000"/>
              </a:spcBef>
              <a:spcAft>
                <a:spcPts val="0"/>
              </a:spcAft>
              <a:buSzPts val="2800"/>
              <a:buChar char="•"/>
            </a:pPr>
            <a:r>
              <a:rPr lang="en-US"/>
              <a:t>MHP Owner shall not attempt to coerce or provide financial or in-kind incentives to influence decision</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349" name="Google Shape;349;p48"/>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1583100" y="176690"/>
            <a:ext cx="5194500" cy="1161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Barlow Condensed"/>
              <a:buNone/>
            </a:pPr>
            <a:r>
              <a:rPr lang="en-US" sz="4000"/>
              <a:t>CPLP Mobile Home Initiative</a:t>
            </a:r>
            <a:endParaRPr sz="3700"/>
          </a:p>
        </p:txBody>
      </p:sp>
      <p:sp>
        <p:nvSpPr>
          <p:cNvPr id="80" name="Google Shape;80;p13"/>
          <p:cNvSpPr txBox="1">
            <a:spLocks noGrp="1"/>
          </p:cNvSpPr>
          <p:nvPr>
            <p:ph type="body" idx="1"/>
          </p:nvPr>
        </p:nvSpPr>
        <p:spPr>
          <a:xfrm>
            <a:off x="6875929" y="1506071"/>
            <a:ext cx="4984376" cy="5060999"/>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Clr>
                <a:srgbClr val="FFA300"/>
              </a:buClr>
              <a:buSzPts val="2200"/>
              <a:buChar char="•"/>
            </a:pPr>
            <a:r>
              <a:rPr lang="en-US" sz="2200">
                <a:solidFill>
                  <a:srgbClr val="007096"/>
                </a:solidFill>
                <a:latin typeface="Montserrat"/>
                <a:ea typeface="Montserrat"/>
                <a:cs typeface="Montserrat"/>
                <a:sym typeface="Montserrat"/>
              </a:rPr>
              <a:t>Programa piloto entre CPLP y el Condado de Adams</a:t>
            </a:r>
            <a:endParaRPr/>
          </a:p>
          <a:p>
            <a:pPr marL="457200" lvl="0" indent="-368300" algn="l" rtl="0">
              <a:lnSpc>
                <a:spcPct val="90000"/>
              </a:lnSpc>
              <a:spcBef>
                <a:spcPts val="1200"/>
              </a:spcBef>
              <a:spcAft>
                <a:spcPts val="0"/>
              </a:spcAft>
              <a:buClr>
                <a:srgbClr val="FFA300"/>
              </a:buClr>
              <a:buSzPts val="2200"/>
              <a:buChar char="•"/>
            </a:pPr>
            <a:r>
              <a:rPr lang="en-US" sz="2000">
                <a:solidFill>
                  <a:srgbClr val="FFA300"/>
                </a:solidFill>
                <a:latin typeface="Montserrat Medium"/>
                <a:ea typeface="Montserrat Medium"/>
                <a:cs typeface="Montserrat Medium"/>
                <a:sym typeface="Montserrat Medium"/>
              </a:rPr>
              <a:t>Proveer educación relacionada a la ley de la vivienda y recursos a los residentes de casas móviles</a:t>
            </a:r>
            <a:endParaRPr/>
          </a:p>
          <a:p>
            <a:pPr marL="457200" lvl="0" indent="-368300" algn="l" rtl="0">
              <a:lnSpc>
                <a:spcPct val="90000"/>
              </a:lnSpc>
              <a:spcBef>
                <a:spcPts val="1200"/>
              </a:spcBef>
              <a:spcAft>
                <a:spcPts val="0"/>
              </a:spcAft>
              <a:buClr>
                <a:srgbClr val="FFA300"/>
              </a:buClr>
              <a:buSzPts val="2200"/>
              <a:buChar char="•"/>
            </a:pPr>
            <a:r>
              <a:rPr lang="en-US" sz="2000">
                <a:solidFill>
                  <a:srgbClr val="FFA300"/>
                </a:solidFill>
                <a:latin typeface="Montserrat Medium"/>
                <a:ea typeface="Montserrat Medium"/>
                <a:cs typeface="Montserrat Medium"/>
                <a:sym typeface="Montserrat Medium"/>
              </a:rPr>
              <a:t>Referir los casos de casas móviles a los abogados voluntarios</a:t>
            </a:r>
            <a:endParaRPr sz="1800">
              <a:solidFill>
                <a:srgbClr val="FFA300"/>
              </a:solidFill>
              <a:latin typeface="Montserrat Medium"/>
              <a:ea typeface="Montserrat Medium"/>
              <a:cs typeface="Montserrat Medium"/>
              <a:sym typeface="Montserrat Medium"/>
            </a:endParaRPr>
          </a:p>
          <a:p>
            <a:pPr marL="457200" lvl="0" indent="0" algn="l" rtl="0">
              <a:lnSpc>
                <a:spcPct val="90000"/>
              </a:lnSpc>
              <a:spcBef>
                <a:spcPts val="1200"/>
              </a:spcBef>
              <a:spcAft>
                <a:spcPts val="0"/>
              </a:spcAft>
              <a:buSzPts val="2800"/>
              <a:buNone/>
            </a:pPr>
            <a:r>
              <a:rPr lang="en-US" sz="2200">
                <a:solidFill>
                  <a:srgbClr val="007096"/>
                </a:solidFill>
                <a:latin typeface="Montserrat"/>
                <a:ea typeface="Montserrat"/>
                <a:cs typeface="Montserrat"/>
                <a:sym typeface="Montserrat"/>
              </a:rPr>
              <a:t>¿</a:t>
            </a:r>
            <a:r>
              <a:rPr lang="en-US" sz="2200" u="sng">
                <a:solidFill>
                  <a:srgbClr val="007096"/>
                </a:solidFill>
                <a:latin typeface="Montserrat"/>
                <a:ea typeface="Montserrat"/>
                <a:cs typeface="Montserrat"/>
                <a:sym typeface="Montserrat"/>
              </a:rPr>
              <a:t>Cómo comunicarse con CPLP?</a:t>
            </a:r>
            <a:endParaRPr/>
          </a:p>
          <a:p>
            <a:pPr marL="857250" lvl="1" indent="-285750" algn="l" rtl="0">
              <a:lnSpc>
                <a:spcPct val="90000"/>
              </a:lnSpc>
              <a:spcBef>
                <a:spcPts val="0"/>
              </a:spcBef>
              <a:spcAft>
                <a:spcPts val="0"/>
              </a:spcAft>
              <a:buClr>
                <a:srgbClr val="FFA300"/>
              </a:buClr>
              <a:buSzPts val="1800"/>
              <a:buChar char="•"/>
            </a:pPr>
            <a:r>
              <a:rPr lang="en-US" sz="1800">
                <a:solidFill>
                  <a:srgbClr val="FFA300"/>
                </a:solidFill>
                <a:latin typeface="Montserrat Medium"/>
                <a:ea typeface="Montserrat Medium"/>
                <a:cs typeface="Montserrat Medium"/>
                <a:sym typeface="Montserrat Medium"/>
              </a:rPr>
              <a:t>Por correo electrónico</a:t>
            </a:r>
            <a:endParaRPr/>
          </a:p>
          <a:p>
            <a:pPr marL="571500" lvl="1" indent="0" algn="l" rtl="0">
              <a:lnSpc>
                <a:spcPct val="90000"/>
              </a:lnSpc>
              <a:spcBef>
                <a:spcPts val="0"/>
              </a:spcBef>
              <a:spcAft>
                <a:spcPts val="0"/>
              </a:spcAft>
              <a:buClr>
                <a:srgbClr val="FFA300"/>
              </a:buClr>
              <a:buSzPts val="1800"/>
              <a:buNone/>
            </a:pPr>
            <a:r>
              <a:rPr lang="en-US" sz="1800" u="sng">
                <a:solidFill>
                  <a:schemeClr val="hlink"/>
                </a:solidFill>
                <a:latin typeface="Montserrat Medium"/>
                <a:ea typeface="Montserrat Medium"/>
                <a:cs typeface="Montserrat Medium"/>
                <a:sym typeface="Montserrat Medium"/>
                <a:hlinkClick r:id="rId3"/>
              </a:rPr>
              <a:t>contact@copovertylawproject.org</a:t>
            </a:r>
            <a:r>
              <a:rPr lang="en-US" sz="1800">
                <a:latin typeface="Montserrat Medium"/>
                <a:ea typeface="Montserrat Medium"/>
                <a:cs typeface="Montserrat Medium"/>
                <a:sym typeface="Montserrat Medium"/>
              </a:rPr>
              <a:t> </a:t>
            </a:r>
            <a:endParaRPr/>
          </a:p>
          <a:p>
            <a:pPr marL="869950" lvl="1" indent="-184150" algn="l" rtl="0">
              <a:lnSpc>
                <a:spcPct val="90000"/>
              </a:lnSpc>
              <a:spcBef>
                <a:spcPts val="0"/>
              </a:spcBef>
              <a:spcAft>
                <a:spcPts val="0"/>
              </a:spcAft>
              <a:buClr>
                <a:srgbClr val="FFA300"/>
              </a:buClr>
              <a:buSzPts val="1600"/>
              <a:buNone/>
            </a:pPr>
            <a:endParaRPr sz="1800">
              <a:solidFill>
                <a:srgbClr val="FFA300"/>
              </a:solidFill>
              <a:latin typeface="Montserrat Medium"/>
              <a:ea typeface="Montserrat Medium"/>
              <a:cs typeface="Montserrat Medium"/>
              <a:sym typeface="Montserrat Medium"/>
            </a:endParaRPr>
          </a:p>
          <a:p>
            <a:pPr marL="869950" lvl="1" indent="-285750" algn="l" rtl="0">
              <a:lnSpc>
                <a:spcPct val="90000"/>
              </a:lnSpc>
              <a:spcBef>
                <a:spcPts val="0"/>
              </a:spcBef>
              <a:spcAft>
                <a:spcPts val="0"/>
              </a:spcAft>
              <a:buClr>
                <a:srgbClr val="FFA300"/>
              </a:buClr>
              <a:buSzPts val="1600"/>
              <a:buChar char="•"/>
            </a:pPr>
            <a:r>
              <a:rPr lang="en-US" sz="1800">
                <a:solidFill>
                  <a:srgbClr val="FFA300"/>
                </a:solidFill>
                <a:latin typeface="Montserrat Medium"/>
                <a:ea typeface="Montserrat Medium"/>
                <a:cs typeface="Montserrat Medium"/>
                <a:sym typeface="Montserrat Medium"/>
              </a:rPr>
              <a:t>Formulario de aplicación en línea: </a:t>
            </a:r>
            <a:r>
              <a:rPr lang="en-US" sz="1800" u="sng">
                <a:solidFill>
                  <a:schemeClr val="hlink"/>
                </a:solidFill>
                <a:latin typeface="Montserrat Medium"/>
                <a:ea typeface="Montserrat Medium"/>
                <a:cs typeface="Montserrat Medium"/>
                <a:sym typeface="Montserrat Medium"/>
                <a:hlinkClick r:id="rId4"/>
              </a:rPr>
              <a:t>CPLP Formulario de inscripción en español</a:t>
            </a:r>
            <a:endParaRPr sz="1800">
              <a:solidFill>
                <a:srgbClr val="FF0000"/>
              </a:solidFill>
              <a:latin typeface="Montserrat Medium"/>
              <a:ea typeface="Montserrat Medium"/>
              <a:cs typeface="Montserrat Medium"/>
              <a:sym typeface="Montserrat Medium"/>
            </a:endParaRPr>
          </a:p>
        </p:txBody>
      </p:sp>
      <p:sp>
        <p:nvSpPr>
          <p:cNvPr id="81" name="Google Shape;81;p13"/>
          <p:cNvSpPr txBox="1">
            <a:spLocks noGrp="1"/>
          </p:cNvSpPr>
          <p:nvPr>
            <p:ph type="body" idx="1"/>
          </p:nvPr>
        </p:nvSpPr>
        <p:spPr>
          <a:xfrm>
            <a:off x="1583100" y="1192306"/>
            <a:ext cx="5194500" cy="551204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n-US"/>
              <a:t>2020 Pilot program in Adams County</a:t>
            </a:r>
            <a:endParaRPr/>
          </a:p>
          <a:p>
            <a:pPr marL="228600" lvl="0" indent="-228600" algn="l" rtl="0">
              <a:lnSpc>
                <a:spcPct val="90000"/>
              </a:lnSpc>
              <a:spcBef>
                <a:spcPts val="1000"/>
              </a:spcBef>
              <a:spcAft>
                <a:spcPts val="0"/>
              </a:spcAft>
              <a:buSzPts val="2800"/>
              <a:buChar char="•"/>
            </a:pPr>
            <a:r>
              <a:rPr lang="en-US"/>
              <a:t>Provide housing law related education &amp;  resources to mobile home residents</a:t>
            </a:r>
            <a:endParaRPr/>
          </a:p>
          <a:p>
            <a:pPr marL="228600" lvl="0" indent="-228600" algn="l" rtl="0">
              <a:lnSpc>
                <a:spcPct val="90000"/>
              </a:lnSpc>
              <a:spcBef>
                <a:spcPts val="1000"/>
              </a:spcBef>
              <a:spcAft>
                <a:spcPts val="0"/>
              </a:spcAft>
              <a:buSzPts val="2800"/>
              <a:buChar char="•"/>
            </a:pPr>
            <a:r>
              <a:rPr lang="en-US"/>
              <a:t>Refer mobile home cases to volunteer lawyers</a:t>
            </a:r>
            <a:endParaRPr/>
          </a:p>
          <a:p>
            <a:pPr marL="228600" lvl="0" indent="0" algn="l" rtl="0">
              <a:lnSpc>
                <a:spcPct val="90000"/>
              </a:lnSpc>
              <a:spcBef>
                <a:spcPts val="1000"/>
              </a:spcBef>
              <a:spcAft>
                <a:spcPts val="0"/>
              </a:spcAft>
              <a:buSzPts val="2800"/>
              <a:buNone/>
            </a:pPr>
            <a:r>
              <a:rPr lang="en-US" u="sng"/>
              <a:t>How to Reach Us:</a:t>
            </a:r>
            <a:endParaRPr u="sng"/>
          </a:p>
          <a:p>
            <a:pPr marL="228600" lvl="0" indent="-228600" algn="l" rtl="0">
              <a:lnSpc>
                <a:spcPct val="90000"/>
              </a:lnSpc>
              <a:spcBef>
                <a:spcPts val="0"/>
              </a:spcBef>
              <a:spcAft>
                <a:spcPts val="0"/>
              </a:spcAft>
              <a:buSzPts val="2800"/>
              <a:buChar char="•"/>
            </a:pPr>
            <a:r>
              <a:rPr lang="en-US"/>
              <a:t>Email/call (previous slide)</a:t>
            </a:r>
            <a:endParaRPr/>
          </a:p>
          <a:p>
            <a:pPr marL="228600" lvl="0" indent="-228600" algn="l" rtl="0">
              <a:lnSpc>
                <a:spcPct val="90000"/>
              </a:lnSpc>
              <a:spcBef>
                <a:spcPts val="0"/>
              </a:spcBef>
              <a:spcAft>
                <a:spcPts val="0"/>
              </a:spcAft>
              <a:buSzPts val="2800"/>
              <a:buChar char="•"/>
            </a:pPr>
            <a:r>
              <a:rPr lang="en-US"/>
              <a:t>Online intake form:</a:t>
            </a:r>
            <a:endParaRPr/>
          </a:p>
          <a:p>
            <a:pPr marL="228600" lvl="0" indent="0" algn="l" rtl="0">
              <a:lnSpc>
                <a:spcPct val="80000"/>
              </a:lnSpc>
              <a:spcBef>
                <a:spcPts val="1000"/>
              </a:spcBef>
              <a:spcAft>
                <a:spcPts val="1000"/>
              </a:spcAft>
              <a:buSzPts val="2800"/>
              <a:buNone/>
            </a:pPr>
            <a:r>
              <a:rPr lang="en-US" sz="2200" u="sng">
                <a:solidFill>
                  <a:schemeClr val="hlink"/>
                </a:solidFill>
                <a:latin typeface="Arial"/>
                <a:ea typeface="Arial"/>
                <a:cs typeface="Arial"/>
                <a:sym typeface="Arial"/>
                <a:hlinkClick r:id="rId5"/>
              </a:rPr>
              <a:t>CPLP Intake Form Just Housing and Mobile Home Initiatives</a:t>
            </a:r>
            <a:endParaRPr sz="1800"/>
          </a:p>
        </p:txBody>
      </p:sp>
      <p:sp>
        <p:nvSpPr>
          <p:cNvPr id="82" name="Google Shape;82;p13"/>
          <p:cNvSpPr txBox="1">
            <a:spLocks noGrp="1"/>
          </p:cNvSpPr>
          <p:nvPr>
            <p:ph type="title"/>
          </p:nvPr>
        </p:nvSpPr>
        <p:spPr>
          <a:xfrm>
            <a:off x="7064470" y="290930"/>
            <a:ext cx="4795835" cy="10476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Barlow Condensed"/>
              <a:buNone/>
            </a:pPr>
            <a:r>
              <a:rPr lang="en-US" sz="3000">
                <a:latin typeface="Barlow"/>
                <a:ea typeface="Barlow"/>
                <a:cs typeface="Barlow"/>
                <a:sym typeface="Barlow"/>
              </a:rPr>
              <a:t>Iniciativa del CPLP para Predios de Casas Móviles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9"/>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Notice –  Sale of Park</a:t>
            </a:r>
            <a:endParaRPr sz="3200"/>
          </a:p>
        </p:txBody>
      </p:sp>
      <p:sp>
        <p:nvSpPr>
          <p:cNvPr id="355" name="Google Shape;355;p49"/>
          <p:cNvSpPr txBox="1">
            <a:spLocks noGrp="1"/>
          </p:cNvSpPr>
          <p:nvPr>
            <p:ph type="body" idx="1"/>
          </p:nvPr>
        </p:nvSpPr>
        <p:spPr>
          <a:xfrm>
            <a:off x="6535525" y="1326325"/>
            <a:ext cx="5194499" cy="5125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sz="2400" u="sng">
                <a:solidFill>
                  <a:srgbClr val="007096"/>
                </a:solidFill>
                <a:latin typeface="Montserrat"/>
                <a:ea typeface="Montserrat"/>
                <a:cs typeface="Montserrat"/>
                <a:sym typeface="Montserrat"/>
              </a:rPr>
              <a:t>Ademas del aviso requerido anteriormente</a:t>
            </a:r>
            <a:r>
              <a:rPr lang="en-US" sz="2400">
                <a:solidFill>
                  <a:srgbClr val="007096"/>
                </a:solidFill>
                <a:latin typeface="Montserrat"/>
                <a:ea typeface="Montserrat"/>
                <a:cs typeface="Montserrat"/>
                <a:sym typeface="Montserrat"/>
              </a:rPr>
              <a:t>, se requiere aviso cuando:</a:t>
            </a:r>
            <a:endParaRPr/>
          </a:p>
          <a:p>
            <a:pPr marL="457200" lvl="0" indent="0" algn="l" rtl="0">
              <a:lnSpc>
                <a:spcPct val="90000"/>
              </a:lnSpc>
              <a:spcBef>
                <a:spcPts val="0"/>
              </a:spcBef>
              <a:spcAft>
                <a:spcPts val="0"/>
              </a:spcAft>
              <a:buSzPts val="2800"/>
              <a:buNone/>
            </a:pPr>
            <a:endParaRPr sz="2400">
              <a:solidFill>
                <a:srgbClr val="007096"/>
              </a:solidFill>
              <a:latin typeface="Montserrat"/>
              <a:ea typeface="Montserrat"/>
              <a:cs typeface="Montserrat"/>
              <a:sym typeface="Montserrat"/>
            </a:endParaRPr>
          </a:p>
          <a:p>
            <a:pPr marL="457200" lvl="0" indent="0" algn="l" rtl="0">
              <a:lnSpc>
                <a:spcPct val="90000"/>
              </a:lnSpc>
              <a:spcBef>
                <a:spcPts val="0"/>
              </a:spcBef>
              <a:spcAft>
                <a:spcPts val="0"/>
              </a:spcAft>
              <a:buSzPts val="2800"/>
              <a:buNone/>
            </a:pPr>
            <a:r>
              <a:rPr lang="en-US" sz="2400">
                <a:solidFill>
                  <a:srgbClr val="007096"/>
                </a:solidFill>
                <a:latin typeface="Montserrat"/>
                <a:ea typeface="Montserrat"/>
                <a:cs typeface="Montserrat"/>
                <a:sym typeface="Montserrat"/>
              </a:rPr>
              <a:t>(1) El propietario enumera el parque para la venta;</a:t>
            </a:r>
            <a:endParaRPr/>
          </a:p>
          <a:p>
            <a:pPr marL="457200" lvl="0" indent="0" algn="l" rtl="0">
              <a:lnSpc>
                <a:spcPct val="90000"/>
              </a:lnSpc>
              <a:spcBef>
                <a:spcPts val="0"/>
              </a:spcBef>
              <a:spcAft>
                <a:spcPts val="0"/>
              </a:spcAft>
              <a:buSzPts val="2800"/>
              <a:buNone/>
            </a:pPr>
            <a:endParaRPr sz="2400">
              <a:solidFill>
                <a:srgbClr val="007096"/>
              </a:solidFill>
              <a:latin typeface="Montserrat"/>
              <a:ea typeface="Montserrat"/>
              <a:cs typeface="Montserrat"/>
              <a:sym typeface="Montserrat"/>
            </a:endParaRPr>
          </a:p>
          <a:p>
            <a:pPr marL="457200" lvl="0" indent="0" algn="l" rtl="0">
              <a:lnSpc>
                <a:spcPct val="90000"/>
              </a:lnSpc>
              <a:spcBef>
                <a:spcPts val="0"/>
              </a:spcBef>
              <a:spcAft>
                <a:spcPts val="0"/>
              </a:spcAft>
              <a:buSzPts val="2800"/>
              <a:buNone/>
            </a:pPr>
            <a:r>
              <a:rPr lang="en-US" sz="2400">
                <a:solidFill>
                  <a:srgbClr val="007096"/>
                </a:solidFill>
                <a:latin typeface="Montserrat"/>
                <a:ea typeface="Montserrat"/>
                <a:cs typeface="Montserrat"/>
                <a:sym typeface="Montserrat"/>
              </a:rPr>
              <a:t>(2) El Propietario tiene la intención de hacer una aceptación final e incondicional de una oferta;</a:t>
            </a:r>
            <a:endParaRPr/>
          </a:p>
          <a:p>
            <a:pPr marL="457200" lvl="0" indent="0" algn="l" rtl="0">
              <a:lnSpc>
                <a:spcPct val="90000"/>
              </a:lnSpc>
              <a:spcBef>
                <a:spcPts val="0"/>
              </a:spcBef>
              <a:spcAft>
                <a:spcPts val="0"/>
              </a:spcAft>
              <a:buSzPts val="2800"/>
              <a:buNone/>
            </a:pPr>
            <a:endParaRPr sz="2400">
              <a:solidFill>
                <a:srgbClr val="007096"/>
              </a:solidFill>
              <a:latin typeface="Montserrat"/>
              <a:ea typeface="Montserrat"/>
              <a:cs typeface="Montserrat"/>
              <a:sym typeface="Montserrat"/>
            </a:endParaRPr>
          </a:p>
          <a:p>
            <a:pPr marL="457200" lvl="0" indent="0" algn="l" rtl="0">
              <a:lnSpc>
                <a:spcPct val="90000"/>
              </a:lnSpc>
              <a:spcBef>
                <a:spcPts val="0"/>
              </a:spcBef>
              <a:spcAft>
                <a:spcPts val="0"/>
              </a:spcAft>
              <a:buSzPts val="2800"/>
              <a:buNone/>
            </a:pPr>
            <a:r>
              <a:rPr lang="en-US" sz="2400">
                <a:solidFill>
                  <a:srgbClr val="007096"/>
                </a:solidFill>
                <a:latin typeface="Montserrat"/>
                <a:ea typeface="Montserrat"/>
                <a:cs typeface="Montserrat"/>
                <a:sym typeface="Montserrat"/>
              </a:rPr>
              <a:t>(3) El Propietario recibe demanda relacionada con la  ejecución hipotecaria</a:t>
            </a:r>
            <a:endParaRPr/>
          </a:p>
        </p:txBody>
      </p:sp>
      <p:sp>
        <p:nvSpPr>
          <p:cNvPr id="356" name="Google Shape;356;p49"/>
          <p:cNvSpPr txBox="1">
            <a:spLocks noGrp="1"/>
          </p:cNvSpPr>
          <p:nvPr>
            <p:ph type="body" idx="1"/>
          </p:nvPr>
        </p:nvSpPr>
        <p:spPr>
          <a:xfrm>
            <a:off x="1583100" y="609600"/>
            <a:ext cx="5194500" cy="609475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u="sng"/>
              <a:t>In addition to notice required above</a:t>
            </a:r>
            <a:r>
              <a:rPr lang="en-US"/>
              <a:t>, notice required when:</a:t>
            </a:r>
            <a:endParaRPr/>
          </a:p>
          <a:p>
            <a:pPr marL="228600" lvl="0" indent="-228600" algn="l" rtl="0">
              <a:lnSpc>
                <a:spcPct val="90000"/>
              </a:lnSpc>
              <a:spcBef>
                <a:spcPts val="1000"/>
              </a:spcBef>
              <a:spcAft>
                <a:spcPts val="0"/>
              </a:spcAft>
              <a:buSzPts val="2800"/>
              <a:buChar char="•"/>
            </a:pPr>
            <a:r>
              <a:rPr lang="en-US"/>
              <a:t>(1) Owner lists the park for sale;</a:t>
            </a:r>
            <a:endParaRPr/>
          </a:p>
          <a:p>
            <a:pPr marL="228600" lvl="0" indent="-228600" algn="l" rtl="0">
              <a:lnSpc>
                <a:spcPct val="90000"/>
              </a:lnSpc>
              <a:spcBef>
                <a:spcPts val="1000"/>
              </a:spcBef>
              <a:spcAft>
                <a:spcPts val="0"/>
              </a:spcAft>
              <a:buSzPts val="2800"/>
              <a:buChar char="•"/>
            </a:pPr>
            <a:r>
              <a:rPr lang="en-US"/>
              <a:t>(2) Owner intends to make a final, unconditional acceptance of an offer;</a:t>
            </a:r>
            <a:endParaRPr/>
          </a:p>
          <a:p>
            <a:pPr marL="228600" lvl="0" indent="-228600" algn="l" rtl="0">
              <a:lnSpc>
                <a:spcPct val="90000"/>
              </a:lnSpc>
              <a:spcBef>
                <a:spcPts val="1000"/>
              </a:spcBef>
              <a:spcAft>
                <a:spcPts val="0"/>
              </a:spcAft>
              <a:buSzPts val="2800"/>
              <a:buChar char="•"/>
            </a:pPr>
            <a:r>
              <a:rPr lang="en-US"/>
              <a:t>(3) Owner receives demand related to foreclosure</a:t>
            </a:r>
            <a:endParaRPr/>
          </a:p>
          <a:p>
            <a:pPr marL="635000" lvl="0" indent="-279400" algn="l" rtl="0">
              <a:lnSpc>
                <a:spcPct val="90000"/>
              </a:lnSpc>
              <a:spcBef>
                <a:spcPts val="1000"/>
              </a:spcBef>
              <a:spcAft>
                <a:spcPts val="0"/>
              </a:spcAft>
              <a:buSzPts val="2800"/>
              <a:buNone/>
            </a:pPr>
            <a:endParaRPr/>
          </a:p>
        </p:txBody>
      </p:sp>
      <p:sp>
        <p:nvSpPr>
          <p:cNvPr id="357" name="Google Shape;357;p49"/>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Aviso de la venta del predio de casa móviles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Notice –  Sale of Park</a:t>
            </a:r>
            <a:endParaRPr sz="3200"/>
          </a:p>
        </p:txBody>
      </p:sp>
      <p:sp>
        <p:nvSpPr>
          <p:cNvPr id="363" name="Google Shape;363;p50"/>
          <p:cNvSpPr txBox="1">
            <a:spLocks noGrp="1"/>
          </p:cNvSpPr>
          <p:nvPr>
            <p:ph type="body" idx="1"/>
          </p:nvPr>
        </p:nvSpPr>
        <p:spPr>
          <a:xfrm>
            <a:off x="6370276" y="1578625"/>
            <a:ext cx="5482199" cy="5125800"/>
          </a:xfrm>
          <a:prstGeom prst="rect">
            <a:avLst/>
          </a:prstGeom>
          <a:noFill/>
          <a:ln>
            <a:noFill/>
          </a:ln>
        </p:spPr>
        <p:txBody>
          <a:bodyPr spcFirstLastPara="1" wrap="square" lIns="91425" tIns="45700" rIns="91425" bIns="45700" anchor="t" anchorCtr="0">
            <a:noAutofit/>
          </a:bodyPr>
          <a:lstStyle/>
          <a:p>
            <a:pPr marL="582613" lvl="0" indent="-342900" algn="l" rtl="0">
              <a:lnSpc>
                <a:spcPct val="90000"/>
              </a:lnSpc>
              <a:spcBef>
                <a:spcPts val="0"/>
              </a:spcBef>
              <a:spcAft>
                <a:spcPts val="0"/>
              </a:spcAft>
              <a:buSzPts val="2800"/>
              <a:buChar char="•"/>
            </a:pPr>
            <a:r>
              <a:rPr lang="en-US" sz="2200">
                <a:solidFill>
                  <a:srgbClr val="007096"/>
                </a:solidFill>
              </a:rPr>
              <a:t>14 días después de uno de esos eventos desencadenantes, el propietario enviará un  aviso por correo certificado a:</a:t>
            </a:r>
            <a:endParaRPr/>
          </a:p>
          <a:p>
            <a:pPr marL="582613" lvl="0" indent="-165100" algn="l" rtl="0">
              <a:lnSpc>
                <a:spcPct val="90000"/>
              </a:lnSpc>
              <a:spcBef>
                <a:spcPts val="0"/>
              </a:spcBef>
              <a:spcAft>
                <a:spcPts val="0"/>
              </a:spcAft>
              <a:buSzPts val="2800"/>
              <a:buNone/>
            </a:pPr>
            <a:endParaRPr sz="2200">
              <a:solidFill>
                <a:srgbClr val="007096"/>
              </a:solidFill>
            </a:endParaRPr>
          </a:p>
          <a:p>
            <a:pPr marL="582613" lvl="0" indent="-342900" algn="l" rtl="0">
              <a:lnSpc>
                <a:spcPct val="90000"/>
              </a:lnSpc>
              <a:spcBef>
                <a:spcPts val="0"/>
              </a:spcBef>
              <a:spcAft>
                <a:spcPts val="0"/>
              </a:spcAft>
              <a:buSzPts val="2800"/>
              <a:buChar char="•"/>
            </a:pPr>
            <a:r>
              <a:rPr lang="en-US" sz="2200">
                <a:solidFill>
                  <a:srgbClr val="007096"/>
                </a:solidFill>
              </a:rPr>
              <a:t>Cada propietario de la casa y  puesto en lugar visible en el hogar o entrada principal al lote;</a:t>
            </a:r>
            <a:endParaRPr/>
          </a:p>
          <a:p>
            <a:pPr marL="582613" lvl="0" indent="-342900" algn="l" rtl="0">
              <a:lnSpc>
                <a:spcPct val="90000"/>
              </a:lnSpc>
              <a:spcBef>
                <a:spcPts val="0"/>
              </a:spcBef>
              <a:spcAft>
                <a:spcPts val="0"/>
              </a:spcAft>
              <a:buSzPts val="2800"/>
              <a:buChar char="•"/>
            </a:pPr>
            <a:r>
              <a:rPr lang="en-US" sz="2200">
                <a:solidFill>
                  <a:srgbClr val="007096"/>
                </a:solidFill>
              </a:rPr>
              <a:t>El municipio o condado donde se encuentra el parque;</a:t>
            </a:r>
            <a:endParaRPr/>
          </a:p>
          <a:p>
            <a:pPr marL="800100" lvl="0" indent="-165100" algn="l" rtl="0">
              <a:lnSpc>
                <a:spcPct val="90000"/>
              </a:lnSpc>
              <a:spcBef>
                <a:spcPts val="0"/>
              </a:spcBef>
              <a:spcAft>
                <a:spcPts val="0"/>
              </a:spcAft>
              <a:buSzPts val="2800"/>
              <a:buNone/>
            </a:pPr>
            <a:endParaRPr sz="2200">
              <a:solidFill>
                <a:srgbClr val="007096"/>
              </a:solidFill>
            </a:endParaRPr>
          </a:p>
          <a:p>
            <a:pPr marL="800100" lvl="0" indent="-342900" algn="l" rtl="0">
              <a:lnSpc>
                <a:spcPct val="90000"/>
              </a:lnSpc>
              <a:spcBef>
                <a:spcPts val="0"/>
              </a:spcBef>
              <a:spcAft>
                <a:spcPts val="0"/>
              </a:spcAft>
              <a:buSzPts val="2800"/>
              <a:buChar char="•"/>
            </a:pPr>
            <a:r>
              <a:rPr lang="en-US" sz="2200">
                <a:solidFill>
                  <a:srgbClr val="007096"/>
                </a:solidFill>
              </a:rPr>
              <a:t>División de vivienda del DOLA;</a:t>
            </a:r>
            <a:endParaRPr/>
          </a:p>
          <a:p>
            <a:pPr marL="800100" lvl="0" indent="-342900" algn="l" rtl="0">
              <a:lnSpc>
                <a:spcPct val="90000"/>
              </a:lnSpc>
              <a:spcBef>
                <a:spcPts val="0"/>
              </a:spcBef>
              <a:spcAft>
                <a:spcPts val="0"/>
              </a:spcAft>
              <a:buSzPts val="2800"/>
              <a:buChar char="•"/>
            </a:pPr>
            <a:r>
              <a:rPr lang="en-US" sz="2200">
                <a:solidFill>
                  <a:srgbClr val="007096"/>
                </a:solidFill>
              </a:rPr>
              <a:t>Cada HOA u organismo representativo </a:t>
            </a:r>
            <a:r>
              <a:rPr lang="en-US" sz="2000">
                <a:solidFill>
                  <a:srgbClr val="007096"/>
                </a:solidFill>
              </a:rPr>
              <a:t>similar</a:t>
            </a:r>
            <a:endParaRPr/>
          </a:p>
        </p:txBody>
      </p:sp>
      <p:sp>
        <p:nvSpPr>
          <p:cNvPr id="364" name="Google Shape;364;p50"/>
          <p:cNvSpPr txBox="1">
            <a:spLocks noGrp="1"/>
          </p:cNvSpPr>
          <p:nvPr>
            <p:ph type="body" idx="1"/>
          </p:nvPr>
        </p:nvSpPr>
        <p:spPr>
          <a:xfrm>
            <a:off x="1295400" y="946750"/>
            <a:ext cx="54822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14 days after one of those triggering events, owner </a:t>
            </a:r>
            <a:r>
              <a:rPr lang="en-US" u="sng"/>
              <a:t>shall</a:t>
            </a:r>
            <a:r>
              <a:rPr lang="en-US"/>
              <a:t> send notice by certified mail to:</a:t>
            </a:r>
            <a:endParaRPr/>
          </a:p>
          <a:p>
            <a:pPr marL="685800" lvl="1" indent="-228600" algn="l" rtl="0">
              <a:lnSpc>
                <a:spcPct val="90000"/>
              </a:lnSpc>
              <a:spcBef>
                <a:spcPts val="500"/>
              </a:spcBef>
              <a:spcAft>
                <a:spcPts val="0"/>
              </a:spcAft>
              <a:buSzPts val="2400"/>
              <a:buChar char="•"/>
            </a:pPr>
            <a:r>
              <a:rPr lang="en-US"/>
              <a:t>Each home owner </a:t>
            </a:r>
            <a:r>
              <a:rPr lang="en-US" i="1"/>
              <a:t>and</a:t>
            </a:r>
            <a:r>
              <a:rPr lang="en-US"/>
              <a:t> post in conspicuous place on home or main entry to lot;</a:t>
            </a:r>
            <a:endParaRPr/>
          </a:p>
          <a:p>
            <a:pPr marL="685800" lvl="1" indent="-228600" algn="l" rtl="0">
              <a:lnSpc>
                <a:spcPct val="90000"/>
              </a:lnSpc>
              <a:spcBef>
                <a:spcPts val="500"/>
              </a:spcBef>
              <a:spcAft>
                <a:spcPts val="0"/>
              </a:spcAft>
              <a:buSzPts val="2400"/>
              <a:buChar char="•"/>
            </a:pPr>
            <a:r>
              <a:rPr lang="en-US"/>
              <a:t>The municipality or county where park located;</a:t>
            </a:r>
            <a:endParaRPr/>
          </a:p>
          <a:p>
            <a:pPr marL="685800" lvl="1" indent="-228600" algn="l" rtl="0">
              <a:lnSpc>
                <a:spcPct val="90000"/>
              </a:lnSpc>
              <a:spcBef>
                <a:spcPts val="500"/>
              </a:spcBef>
              <a:spcAft>
                <a:spcPts val="0"/>
              </a:spcAft>
              <a:buSzPts val="2400"/>
              <a:buChar char="•"/>
            </a:pPr>
            <a:r>
              <a:rPr lang="en-US"/>
              <a:t>Division of housing the DOLA;</a:t>
            </a:r>
            <a:endParaRPr/>
          </a:p>
          <a:p>
            <a:pPr marL="685800" lvl="1" indent="-228600" algn="l" rtl="0">
              <a:lnSpc>
                <a:spcPct val="90000"/>
              </a:lnSpc>
              <a:spcBef>
                <a:spcPts val="500"/>
              </a:spcBef>
              <a:spcAft>
                <a:spcPts val="0"/>
              </a:spcAft>
              <a:buSzPts val="2400"/>
              <a:buChar char="•"/>
            </a:pPr>
            <a:r>
              <a:rPr lang="en-US"/>
              <a:t>Each HOA or similar representative body</a:t>
            </a:r>
            <a:endParaRPr/>
          </a:p>
          <a:p>
            <a:pPr marL="685800" lvl="1" indent="-76200" algn="l" rtl="0">
              <a:lnSpc>
                <a:spcPct val="90000"/>
              </a:lnSpc>
              <a:spcBef>
                <a:spcPts val="500"/>
              </a:spcBef>
              <a:spcAft>
                <a:spcPts val="0"/>
              </a:spcAft>
              <a:buSzPts val="2400"/>
              <a:buNone/>
            </a:pPr>
            <a:endParaRPr/>
          </a:p>
          <a:p>
            <a:pPr marL="635000" lvl="0" indent="-279400" algn="l" rtl="0">
              <a:lnSpc>
                <a:spcPct val="90000"/>
              </a:lnSpc>
              <a:spcBef>
                <a:spcPts val="1000"/>
              </a:spcBef>
              <a:spcAft>
                <a:spcPts val="0"/>
              </a:spcAft>
              <a:buSzPts val="2800"/>
              <a:buNone/>
            </a:pPr>
            <a:endParaRPr/>
          </a:p>
        </p:txBody>
      </p:sp>
      <p:sp>
        <p:nvSpPr>
          <p:cNvPr id="365" name="Google Shape;365;p50"/>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Aviso de la venta del predio de casa móviles </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Contents of Notice</a:t>
            </a:r>
            <a:endParaRPr sz="3200"/>
          </a:p>
        </p:txBody>
      </p:sp>
      <p:sp>
        <p:nvSpPr>
          <p:cNvPr id="371" name="Google Shape;371;p51"/>
          <p:cNvSpPr txBox="1">
            <a:spLocks noGrp="1"/>
          </p:cNvSpPr>
          <p:nvPr>
            <p:ph type="body" idx="1"/>
          </p:nvPr>
        </p:nvSpPr>
        <p:spPr>
          <a:xfrm>
            <a:off x="6705600" y="1606075"/>
            <a:ext cx="5146875" cy="551615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solidFill>
                  <a:srgbClr val="007096"/>
                </a:solidFill>
              </a:rPr>
              <a:t>El aviso debe incluir:</a:t>
            </a:r>
            <a:endParaRPr sz="1200">
              <a:solidFill>
                <a:srgbClr val="007096"/>
              </a:solidFill>
            </a:endParaRPr>
          </a:p>
          <a:p>
            <a:pPr marL="914400" lvl="1" indent="-381000" algn="l" rtl="0">
              <a:lnSpc>
                <a:spcPct val="90000"/>
              </a:lnSpc>
              <a:spcBef>
                <a:spcPts val="500"/>
              </a:spcBef>
              <a:spcAft>
                <a:spcPts val="0"/>
              </a:spcAft>
              <a:buSzPts val="2400"/>
              <a:buChar char="•"/>
            </a:pPr>
            <a:r>
              <a:rPr lang="en-US" sz="2100">
                <a:solidFill>
                  <a:srgbClr val="007096"/>
                </a:solidFill>
              </a:rPr>
              <a:t>Descripción de la propiedad;</a:t>
            </a:r>
            <a:endParaRPr sz="2100">
              <a:solidFill>
                <a:srgbClr val="007096"/>
              </a:solidFill>
            </a:endParaRPr>
          </a:p>
          <a:p>
            <a:pPr marL="914400" lvl="1" indent="-381000" algn="l" rtl="0">
              <a:lnSpc>
                <a:spcPct val="90000"/>
              </a:lnSpc>
              <a:spcBef>
                <a:spcPts val="500"/>
              </a:spcBef>
              <a:spcAft>
                <a:spcPts val="0"/>
              </a:spcAft>
              <a:buSzPts val="2400"/>
              <a:buChar char="•"/>
            </a:pPr>
            <a:r>
              <a:rPr lang="en-US" sz="2100">
                <a:solidFill>
                  <a:srgbClr val="007096"/>
                </a:solidFill>
              </a:rPr>
              <a:t>Precio, términos y condiciones de una oferta aceptable</a:t>
            </a:r>
            <a:r>
              <a:rPr lang="en-US" sz="2100" u="sng">
                <a:solidFill>
                  <a:srgbClr val="007096"/>
                </a:solidFill>
              </a:rPr>
              <a:t> recibida</a:t>
            </a:r>
            <a:r>
              <a:rPr lang="en-US" sz="2100">
                <a:solidFill>
                  <a:srgbClr val="007096"/>
                </a:solidFill>
              </a:rPr>
              <a:t>  por el propietario; o</a:t>
            </a:r>
            <a:endParaRPr sz="2100">
              <a:solidFill>
                <a:srgbClr val="007096"/>
              </a:solidFill>
            </a:endParaRPr>
          </a:p>
          <a:p>
            <a:pPr marL="914400" lvl="1" indent="-381000" algn="l" rtl="0">
              <a:lnSpc>
                <a:spcPct val="90000"/>
              </a:lnSpc>
              <a:spcBef>
                <a:spcPts val="500"/>
              </a:spcBef>
              <a:spcAft>
                <a:spcPts val="0"/>
              </a:spcAft>
              <a:buSzPts val="2400"/>
              <a:buChar char="•"/>
            </a:pPr>
            <a:r>
              <a:rPr lang="en-US" sz="2100">
                <a:solidFill>
                  <a:srgbClr val="007096"/>
                </a:solidFill>
              </a:rPr>
              <a:t>Precio, términos y condiciones de la venta prevista*</a:t>
            </a:r>
            <a:endParaRPr sz="2100">
              <a:solidFill>
                <a:srgbClr val="007096"/>
              </a:solidFill>
            </a:endParaRPr>
          </a:p>
          <a:p>
            <a:pPr marL="1371600" lvl="2" indent="-355600" algn="l" rtl="0">
              <a:lnSpc>
                <a:spcPct val="90000"/>
              </a:lnSpc>
              <a:spcBef>
                <a:spcPts val="500"/>
              </a:spcBef>
              <a:spcAft>
                <a:spcPts val="0"/>
              </a:spcAft>
              <a:buSzPts val="2000"/>
              <a:buChar char="•"/>
            </a:pPr>
            <a:r>
              <a:rPr lang="en-US" sz="2100">
                <a:solidFill>
                  <a:srgbClr val="007096"/>
                </a:solidFill>
              </a:rPr>
              <a:t>*Esta información será confidencial si el propietario así lo solicita,  excepto cuando se trate de evaluar las opciones de financiación</a:t>
            </a:r>
            <a:endParaRPr sz="2100">
              <a:solidFill>
                <a:srgbClr val="007096"/>
              </a:solidFill>
            </a:endParaRPr>
          </a:p>
          <a:p>
            <a:pPr marL="457200" lvl="0" indent="0" algn="l" rtl="0">
              <a:lnSpc>
                <a:spcPct val="90000"/>
              </a:lnSpc>
              <a:spcBef>
                <a:spcPts val="0"/>
              </a:spcBef>
              <a:spcAft>
                <a:spcPts val="0"/>
              </a:spcAft>
              <a:buSzPts val="2800"/>
              <a:buNone/>
            </a:pPr>
            <a:endParaRPr sz="1600">
              <a:solidFill>
                <a:srgbClr val="007096"/>
              </a:solidFill>
            </a:endParaRPr>
          </a:p>
        </p:txBody>
      </p:sp>
      <p:sp>
        <p:nvSpPr>
          <p:cNvPr id="372" name="Google Shape;372;p51"/>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Notice must include:</a:t>
            </a:r>
            <a:endParaRPr/>
          </a:p>
          <a:p>
            <a:pPr marL="685800" lvl="1" indent="-228600" algn="l" rtl="0">
              <a:lnSpc>
                <a:spcPct val="90000"/>
              </a:lnSpc>
              <a:spcBef>
                <a:spcPts val="500"/>
              </a:spcBef>
              <a:spcAft>
                <a:spcPts val="0"/>
              </a:spcAft>
              <a:buSzPts val="2400"/>
              <a:buChar char="•"/>
            </a:pPr>
            <a:r>
              <a:rPr lang="en-US"/>
              <a:t>Description of property;</a:t>
            </a:r>
            <a:endParaRPr/>
          </a:p>
          <a:p>
            <a:pPr marL="685800" lvl="1" indent="-228600" algn="l" rtl="0">
              <a:lnSpc>
                <a:spcPct val="90000"/>
              </a:lnSpc>
              <a:spcBef>
                <a:spcPts val="500"/>
              </a:spcBef>
              <a:spcAft>
                <a:spcPts val="0"/>
              </a:spcAft>
              <a:buSzPts val="2400"/>
              <a:buChar char="•"/>
            </a:pPr>
            <a:r>
              <a:rPr lang="en-US"/>
              <a:t>Price, terms and conditions of an acceptable offer </a:t>
            </a:r>
            <a:r>
              <a:rPr lang="en-US" u="sng"/>
              <a:t>received</a:t>
            </a:r>
            <a:r>
              <a:rPr lang="en-US"/>
              <a:t> by owner; or </a:t>
            </a:r>
            <a:endParaRPr/>
          </a:p>
          <a:p>
            <a:pPr marL="685800" lvl="1" indent="-228600" algn="l" rtl="0">
              <a:lnSpc>
                <a:spcPct val="90000"/>
              </a:lnSpc>
              <a:spcBef>
                <a:spcPts val="500"/>
              </a:spcBef>
              <a:spcAft>
                <a:spcPts val="0"/>
              </a:spcAft>
              <a:buSzPts val="2400"/>
              <a:buChar char="•"/>
            </a:pPr>
            <a:r>
              <a:rPr lang="en-US"/>
              <a:t>Price, terms and conditions of intended sale*</a:t>
            </a:r>
            <a:endParaRPr/>
          </a:p>
          <a:p>
            <a:pPr marL="1143000" lvl="2" indent="-228600" algn="l" rtl="0">
              <a:lnSpc>
                <a:spcPct val="90000"/>
              </a:lnSpc>
              <a:spcBef>
                <a:spcPts val="500"/>
              </a:spcBef>
              <a:spcAft>
                <a:spcPts val="0"/>
              </a:spcAft>
              <a:buSzPts val="2000"/>
              <a:buChar char="•"/>
            </a:pPr>
            <a:r>
              <a:rPr lang="en-US"/>
              <a:t>*This information shall be confidential if owner requests so, except when trying to evaluate financing options</a:t>
            </a:r>
            <a:endParaRPr/>
          </a:p>
          <a:p>
            <a:pPr marL="635000" lvl="0" indent="-279400" algn="l" rtl="0">
              <a:lnSpc>
                <a:spcPct val="90000"/>
              </a:lnSpc>
              <a:spcBef>
                <a:spcPts val="1000"/>
              </a:spcBef>
              <a:spcAft>
                <a:spcPts val="0"/>
              </a:spcAft>
              <a:buSzPts val="2800"/>
              <a:buNone/>
            </a:pPr>
            <a:endParaRPr/>
          </a:p>
        </p:txBody>
      </p:sp>
      <p:sp>
        <p:nvSpPr>
          <p:cNvPr id="373" name="Google Shape;373;p51"/>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Lo que el aviso debe incluir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Contents of Notice</a:t>
            </a:r>
            <a:endParaRPr sz="3200"/>
          </a:p>
        </p:txBody>
      </p:sp>
      <p:sp>
        <p:nvSpPr>
          <p:cNvPr id="379" name="Google Shape;379;p52"/>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solidFill>
                  <a:srgbClr val="007096"/>
                </a:solidFill>
              </a:rPr>
              <a:t>¿Por qué todos los requisitos de aviso? </a:t>
            </a:r>
            <a:endParaRPr>
              <a:solidFill>
                <a:srgbClr val="007096"/>
              </a:solidFill>
            </a:endParaRPr>
          </a:p>
          <a:p>
            <a:pPr marL="457200" lvl="0" indent="-228600" algn="l" rtl="0">
              <a:lnSpc>
                <a:spcPct val="90000"/>
              </a:lnSpc>
              <a:spcBef>
                <a:spcPts val="1000"/>
              </a:spcBef>
              <a:spcAft>
                <a:spcPts val="0"/>
              </a:spcAft>
              <a:buClr>
                <a:schemeClr val="dk1"/>
              </a:buClr>
              <a:buSzPts val="2800"/>
              <a:buNone/>
            </a:pPr>
            <a:endParaRPr>
              <a:solidFill>
                <a:srgbClr val="007096"/>
              </a:solidFill>
            </a:endParaRPr>
          </a:p>
          <a:p>
            <a:pPr marL="457200" lvl="0" indent="-228600" algn="l" rtl="0">
              <a:lnSpc>
                <a:spcPct val="90000"/>
              </a:lnSpc>
              <a:spcBef>
                <a:spcPts val="1000"/>
              </a:spcBef>
              <a:spcAft>
                <a:spcPts val="0"/>
              </a:spcAft>
              <a:buClr>
                <a:schemeClr val="dk1"/>
              </a:buClr>
              <a:buSzPts val="2800"/>
              <a:buNone/>
            </a:pPr>
            <a:endParaRPr>
              <a:solidFill>
                <a:srgbClr val="007096"/>
              </a:solidFill>
            </a:endParaRPr>
          </a:p>
          <a:p>
            <a:pPr marL="50800" lvl="0" indent="0" algn="l" rtl="0">
              <a:lnSpc>
                <a:spcPct val="90000"/>
              </a:lnSpc>
              <a:spcBef>
                <a:spcPts val="1000"/>
              </a:spcBef>
              <a:spcAft>
                <a:spcPts val="0"/>
              </a:spcAft>
              <a:buSzPts val="2800"/>
              <a:buNone/>
            </a:pPr>
            <a:r>
              <a:rPr lang="en-US" b="1">
                <a:solidFill>
                  <a:srgbClr val="007096"/>
                </a:solidFill>
              </a:rPr>
              <a:t>OPORTUNIDAD DE RESIDENTE PARA COMPRAR</a:t>
            </a:r>
            <a:endParaRPr b="1">
              <a:solidFill>
                <a:srgbClr val="007096"/>
              </a:solidFill>
            </a:endParaRPr>
          </a:p>
          <a:p>
            <a:pPr marL="457200" lvl="0" indent="0" algn="l" rtl="0">
              <a:lnSpc>
                <a:spcPct val="90000"/>
              </a:lnSpc>
              <a:spcBef>
                <a:spcPts val="0"/>
              </a:spcBef>
              <a:spcAft>
                <a:spcPts val="0"/>
              </a:spcAft>
              <a:buSzPts val="2800"/>
              <a:buNone/>
            </a:pPr>
            <a:endParaRPr sz="1600"/>
          </a:p>
        </p:txBody>
      </p:sp>
      <p:sp>
        <p:nvSpPr>
          <p:cNvPr id="380" name="Google Shape;380;p5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Why all the notice requirements?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3600"/>
              <a:t>RESIDENT OPPORTUNITY TO PURCHASE</a:t>
            </a:r>
            <a:endParaRPr/>
          </a:p>
          <a:p>
            <a:pPr marL="685800" lvl="1" indent="-76200" algn="l" rtl="0">
              <a:lnSpc>
                <a:spcPct val="90000"/>
              </a:lnSpc>
              <a:spcBef>
                <a:spcPts val="500"/>
              </a:spcBef>
              <a:spcAft>
                <a:spcPts val="0"/>
              </a:spcAft>
              <a:buSzPts val="2400"/>
              <a:buNone/>
            </a:pPr>
            <a:endParaRPr/>
          </a:p>
          <a:p>
            <a:pPr marL="635000" lvl="0" indent="-279400" algn="l" rtl="0">
              <a:lnSpc>
                <a:spcPct val="90000"/>
              </a:lnSpc>
              <a:spcBef>
                <a:spcPts val="1000"/>
              </a:spcBef>
              <a:spcAft>
                <a:spcPts val="0"/>
              </a:spcAft>
              <a:buSzPts val="2800"/>
              <a:buNone/>
            </a:pPr>
            <a:endParaRPr/>
          </a:p>
        </p:txBody>
      </p:sp>
      <p:sp>
        <p:nvSpPr>
          <p:cNvPr id="381" name="Google Shape;381;p52"/>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El aviso contiene</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Opportunity to Purchase</a:t>
            </a:r>
            <a:endParaRPr sz="3200"/>
          </a:p>
        </p:txBody>
      </p:sp>
      <p:sp>
        <p:nvSpPr>
          <p:cNvPr id="387" name="Google Shape;387;p53"/>
          <p:cNvSpPr txBox="1">
            <a:spLocks noGrp="1"/>
          </p:cNvSpPr>
          <p:nvPr>
            <p:ph type="body" idx="1"/>
          </p:nvPr>
        </p:nvSpPr>
        <p:spPr>
          <a:xfrm>
            <a:off x="6577876" y="1578625"/>
            <a:ext cx="5274599"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400">
                <a:solidFill>
                  <a:srgbClr val="007096"/>
                </a:solidFill>
              </a:rPr>
              <a:t>Legislatura del estado de Colorado reconoció la disparidad económica de poseer una casa móvil pero no poseer la tierra debajo</a:t>
            </a:r>
            <a:endParaRPr sz="24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Las provisiones dan </a:t>
            </a:r>
            <a:r>
              <a:rPr lang="en-US" sz="2400" i="1">
                <a:solidFill>
                  <a:srgbClr val="007096"/>
                </a:solidFill>
              </a:rPr>
              <a:t>a </a:t>
            </a:r>
            <a:r>
              <a:rPr lang="en-US" sz="2400">
                <a:solidFill>
                  <a:srgbClr val="007096"/>
                </a:solidFill>
              </a:rPr>
              <a:t>los propietarios de casas móviles </a:t>
            </a:r>
            <a:r>
              <a:rPr lang="en-US" sz="2400" b="1" i="1">
                <a:solidFill>
                  <a:srgbClr val="007096"/>
                </a:solidFill>
              </a:rPr>
              <a:t>la oportunidad de comprar </a:t>
            </a:r>
            <a:r>
              <a:rPr lang="en-US" sz="2400">
                <a:solidFill>
                  <a:srgbClr val="007096"/>
                </a:solidFill>
              </a:rPr>
              <a:t>el predio</a:t>
            </a:r>
            <a:endParaRPr sz="24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Ayudar a promover la propiedad de la vivienda y la vivienda asequible</a:t>
            </a:r>
            <a:endParaRPr sz="2400">
              <a:solidFill>
                <a:srgbClr val="007096"/>
              </a:solidFill>
            </a:endParaRPr>
          </a:p>
          <a:p>
            <a:pPr marL="457200" lvl="0" indent="0" algn="l" rtl="0">
              <a:lnSpc>
                <a:spcPct val="90000"/>
              </a:lnSpc>
              <a:spcBef>
                <a:spcPts val="0"/>
              </a:spcBef>
              <a:spcAft>
                <a:spcPts val="0"/>
              </a:spcAft>
              <a:buSzPts val="2800"/>
              <a:buNone/>
            </a:pPr>
            <a:endParaRPr sz="2400">
              <a:solidFill>
                <a:srgbClr val="007096"/>
              </a:solidFill>
            </a:endParaRPr>
          </a:p>
        </p:txBody>
      </p:sp>
      <p:sp>
        <p:nvSpPr>
          <p:cNvPr id="388" name="Google Shape;388;p53"/>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CO Legislature recognized the economic disparity of owning a mobile home but not owning the land underneath</a:t>
            </a:r>
            <a:endParaRPr/>
          </a:p>
          <a:p>
            <a:pPr marL="228600" lvl="0" indent="-228600" algn="l" rtl="0">
              <a:lnSpc>
                <a:spcPct val="90000"/>
              </a:lnSpc>
              <a:spcBef>
                <a:spcPts val="1000"/>
              </a:spcBef>
              <a:spcAft>
                <a:spcPts val="0"/>
              </a:spcAft>
              <a:buSzPts val="2800"/>
              <a:buChar char="•"/>
            </a:pPr>
            <a:r>
              <a:rPr lang="en-US"/>
              <a:t>Provisions give mobile home owners an </a:t>
            </a:r>
            <a:r>
              <a:rPr lang="en-US" i="1"/>
              <a:t>opportunity to purchase </a:t>
            </a:r>
            <a:r>
              <a:rPr lang="en-US"/>
              <a:t>the park</a:t>
            </a:r>
            <a:endParaRPr/>
          </a:p>
          <a:p>
            <a:pPr marL="228600" lvl="0" indent="-228600" algn="l" rtl="0">
              <a:lnSpc>
                <a:spcPct val="90000"/>
              </a:lnSpc>
              <a:spcBef>
                <a:spcPts val="1000"/>
              </a:spcBef>
              <a:spcAft>
                <a:spcPts val="0"/>
              </a:spcAft>
              <a:buSzPts val="2800"/>
              <a:buChar char="•"/>
            </a:pPr>
            <a:r>
              <a:rPr lang="en-US"/>
              <a:t>Help promote home ownership and affordable housing</a:t>
            </a:r>
            <a:endParaRPr/>
          </a:p>
          <a:p>
            <a:pPr marL="635000" lvl="0" indent="-279400" algn="l" rtl="0">
              <a:lnSpc>
                <a:spcPct val="90000"/>
              </a:lnSpc>
              <a:spcBef>
                <a:spcPts val="1000"/>
              </a:spcBef>
              <a:spcAft>
                <a:spcPts val="0"/>
              </a:spcAft>
              <a:buSzPts val="2800"/>
              <a:buNone/>
            </a:pPr>
            <a:endParaRPr/>
          </a:p>
        </p:txBody>
      </p:sp>
      <p:sp>
        <p:nvSpPr>
          <p:cNvPr id="389" name="Google Shape;389;p53"/>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Oportunidad para comprar el lote/predio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Opportunity to Purchase</a:t>
            </a:r>
            <a:endParaRPr sz="3200"/>
          </a:p>
        </p:txBody>
      </p:sp>
      <p:sp>
        <p:nvSpPr>
          <p:cNvPr id="395" name="Google Shape;395;p54"/>
          <p:cNvSpPr txBox="1">
            <a:spLocks noGrp="1"/>
          </p:cNvSpPr>
          <p:nvPr>
            <p:ph type="body" idx="1"/>
          </p:nvPr>
        </p:nvSpPr>
        <p:spPr>
          <a:xfrm>
            <a:off x="6413076" y="1578625"/>
            <a:ext cx="5511194"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400">
                <a:solidFill>
                  <a:srgbClr val="007096"/>
                </a:solidFill>
              </a:rPr>
              <a:t>Bajo MHPA, después de recibir una notificación de la intención de vender o reurbanizar, los propietarios de casas móviles pueden presentar una oferta que el arrendador debe considerar</a:t>
            </a:r>
            <a:endParaRPr sz="24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El grupo o asociación de MH debe tener el consentimiento de al menos </a:t>
            </a:r>
            <a:r>
              <a:rPr lang="en-US" sz="2400" u="sng">
                <a:solidFill>
                  <a:srgbClr val="007096"/>
                </a:solidFill>
              </a:rPr>
              <a:t>el 51% de los</a:t>
            </a:r>
            <a:r>
              <a:rPr lang="en-US" sz="2400">
                <a:solidFill>
                  <a:srgbClr val="007096"/>
                </a:solidFill>
              </a:rPr>
              <a:t> </a:t>
            </a:r>
            <a:r>
              <a:rPr lang="en-US" sz="2400" u="sng">
                <a:solidFill>
                  <a:srgbClr val="007096"/>
                </a:solidFill>
              </a:rPr>
              <a:t> residentes</a:t>
            </a:r>
            <a:endParaRPr sz="24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¿Cuánto tiempo tiene el grupo? ¿Qué se debe incluir?</a:t>
            </a:r>
            <a:endParaRPr sz="2400">
              <a:solidFill>
                <a:srgbClr val="007096"/>
              </a:solidFill>
            </a:endParaRPr>
          </a:p>
          <a:p>
            <a:pPr marL="457200" lvl="0" indent="0" algn="l" rtl="0">
              <a:lnSpc>
                <a:spcPct val="90000"/>
              </a:lnSpc>
              <a:spcBef>
                <a:spcPts val="0"/>
              </a:spcBef>
              <a:spcAft>
                <a:spcPts val="0"/>
              </a:spcAft>
              <a:buSzPts val="2800"/>
              <a:buNone/>
            </a:pPr>
            <a:endParaRPr sz="1400">
              <a:solidFill>
                <a:srgbClr val="007096"/>
              </a:solidFill>
            </a:endParaRPr>
          </a:p>
        </p:txBody>
      </p:sp>
      <p:sp>
        <p:nvSpPr>
          <p:cNvPr id="396" name="Google Shape;396;p5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a:t>Under MHPA, after notice received of intent to sell or redevelop, mobile home owners can submit an offer that the landlord must consider</a:t>
            </a:r>
            <a:endParaRPr/>
          </a:p>
          <a:p>
            <a:pPr marL="228600" lvl="0" indent="-228600" algn="l" rtl="0">
              <a:lnSpc>
                <a:spcPct val="90000"/>
              </a:lnSpc>
              <a:spcBef>
                <a:spcPts val="1000"/>
              </a:spcBef>
              <a:spcAft>
                <a:spcPts val="0"/>
              </a:spcAft>
              <a:buSzPts val="2800"/>
              <a:buChar char="•"/>
            </a:pPr>
            <a:r>
              <a:rPr lang="en-US"/>
              <a:t>MH group or association must have consent of at least </a:t>
            </a:r>
            <a:r>
              <a:rPr lang="en-US" u="sng"/>
              <a:t>51% of the residents</a:t>
            </a:r>
            <a:endParaRPr/>
          </a:p>
          <a:p>
            <a:pPr marL="228600" lvl="0" indent="-228600" algn="l" rtl="0">
              <a:lnSpc>
                <a:spcPct val="90000"/>
              </a:lnSpc>
              <a:spcBef>
                <a:spcPts val="1000"/>
              </a:spcBef>
              <a:spcAft>
                <a:spcPts val="0"/>
              </a:spcAft>
              <a:buSzPts val="2800"/>
              <a:buChar char="•"/>
            </a:pPr>
            <a:r>
              <a:rPr lang="en-US"/>
              <a:t>How much time does group have? What must be included?</a:t>
            </a:r>
            <a:endParaRPr/>
          </a:p>
          <a:p>
            <a:pPr marL="635000" lvl="0" indent="-279400" algn="l" rtl="0">
              <a:lnSpc>
                <a:spcPct val="90000"/>
              </a:lnSpc>
              <a:spcBef>
                <a:spcPts val="1000"/>
              </a:spcBef>
              <a:spcAft>
                <a:spcPts val="0"/>
              </a:spcAft>
              <a:buSzPts val="2800"/>
              <a:buNone/>
            </a:pPr>
            <a:endParaRPr/>
          </a:p>
        </p:txBody>
      </p:sp>
      <p:sp>
        <p:nvSpPr>
          <p:cNvPr id="397" name="Google Shape;397;p54"/>
          <p:cNvSpPr txBox="1">
            <a:spLocks noGrp="1"/>
          </p:cNvSpPr>
          <p:nvPr>
            <p:ph type="title"/>
          </p:nvPr>
        </p:nvSpPr>
        <p:spPr>
          <a:xfrm>
            <a:off x="6332975" y="167724"/>
            <a:ext cx="5274600" cy="162400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Oportunidad para comprar el lote/predio</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Opportunity to Purchase</a:t>
            </a:r>
            <a:endParaRPr sz="3200"/>
          </a:p>
        </p:txBody>
      </p:sp>
      <p:sp>
        <p:nvSpPr>
          <p:cNvPr id="403" name="Google Shape;403;p55"/>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en-US" sz="2200">
                <a:solidFill>
                  <a:srgbClr val="007096"/>
                </a:solidFill>
              </a:rPr>
              <a:t>Grupo o asociación de MHO tienen </a:t>
            </a:r>
            <a:r>
              <a:rPr lang="en-US" sz="2200" b="1" u="sng">
                <a:solidFill>
                  <a:srgbClr val="007096"/>
                </a:solidFill>
              </a:rPr>
              <a:t>NOVENTA (90)</a:t>
            </a:r>
            <a:r>
              <a:rPr lang="en-US" sz="2200">
                <a:solidFill>
                  <a:srgbClr val="007096"/>
                </a:solidFill>
              </a:rPr>
              <a:t>  días después de la notificación para presentar al arrendador un acuerdo de compraventa propuesto y obtener un compromiso vinculante para cualquier financiamiento necesario</a:t>
            </a:r>
            <a:endParaRPr sz="2200">
              <a:solidFill>
                <a:srgbClr val="007096"/>
              </a:solidFill>
            </a:endParaRPr>
          </a:p>
          <a:p>
            <a:pPr marL="914400" lvl="1" indent="-381000" algn="l" rtl="0">
              <a:lnSpc>
                <a:spcPct val="90000"/>
              </a:lnSpc>
              <a:spcBef>
                <a:spcPts val="500"/>
              </a:spcBef>
              <a:spcAft>
                <a:spcPts val="0"/>
              </a:spcAft>
              <a:buSzPts val="2400"/>
              <a:buChar char="•"/>
            </a:pPr>
            <a:r>
              <a:rPr lang="en-US" sz="2200">
                <a:solidFill>
                  <a:srgbClr val="007096"/>
                </a:solidFill>
              </a:rPr>
              <a:t>Recuerde, necesita el consentimiento  del 51% de los residentes</a:t>
            </a:r>
            <a:endParaRPr sz="2200">
              <a:solidFill>
                <a:srgbClr val="007096"/>
              </a:solidFill>
            </a:endParaRPr>
          </a:p>
          <a:p>
            <a:pPr marL="914400" lvl="1" indent="-381000" algn="l" rtl="0">
              <a:lnSpc>
                <a:spcPct val="90000"/>
              </a:lnSpc>
              <a:spcBef>
                <a:spcPts val="500"/>
              </a:spcBef>
              <a:spcAft>
                <a:spcPts val="0"/>
              </a:spcAft>
              <a:buSzPts val="2400"/>
              <a:buChar char="•"/>
            </a:pPr>
            <a:r>
              <a:rPr lang="en-US" sz="2200">
                <a:solidFill>
                  <a:srgbClr val="007096"/>
                </a:solidFill>
              </a:rPr>
              <a:t>Debe mostrar evidencia razonable de que el 51% de consentimiento</a:t>
            </a:r>
            <a:endParaRPr sz="2200">
              <a:solidFill>
                <a:srgbClr val="007096"/>
              </a:solidFill>
            </a:endParaRPr>
          </a:p>
          <a:p>
            <a:pPr marL="457200" lvl="0" indent="0" algn="l" rtl="0">
              <a:lnSpc>
                <a:spcPct val="90000"/>
              </a:lnSpc>
              <a:spcBef>
                <a:spcPts val="0"/>
              </a:spcBef>
              <a:spcAft>
                <a:spcPts val="0"/>
              </a:spcAft>
              <a:buSzPts val="2800"/>
              <a:buNone/>
            </a:pPr>
            <a:endParaRPr sz="2200">
              <a:solidFill>
                <a:srgbClr val="007096"/>
              </a:solidFill>
            </a:endParaRPr>
          </a:p>
        </p:txBody>
      </p:sp>
      <p:sp>
        <p:nvSpPr>
          <p:cNvPr id="404" name="Google Shape;404;p5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sz="2400"/>
              <a:t>Group or association of MHO have </a:t>
            </a:r>
            <a:r>
              <a:rPr lang="en-US" sz="2400" b="1" u="sng"/>
              <a:t>NINETY (90)</a:t>
            </a:r>
            <a:r>
              <a:rPr lang="en-US" sz="2400"/>
              <a:t> days after notice to submit to the landlord a proposed purchase and sale agreement and obtain a binding commitment for any necessary financing</a:t>
            </a:r>
            <a:endParaRPr/>
          </a:p>
          <a:p>
            <a:pPr marL="685800" lvl="1" indent="-228600" algn="l" rtl="0">
              <a:lnSpc>
                <a:spcPct val="90000"/>
              </a:lnSpc>
              <a:spcBef>
                <a:spcPts val="1000"/>
              </a:spcBef>
              <a:spcAft>
                <a:spcPts val="0"/>
              </a:spcAft>
              <a:buSzPts val="2800"/>
              <a:buChar char="•"/>
            </a:pPr>
            <a:r>
              <a:rPr lang="en-US" sz="2500"/>
              <a:t>Remember, need consent of 51% of residents</a:t>
            </a:r>
            <a:endParaRPr/>
          </a:p>
          <a:p>
            <a:pPr marL="685800" lvl="1" indent="-228600" algn="l" rtl="0">
              <a:lnSpc>
                <a:spcPct val="90000"/>
              </a:lnSpc>
              <a:spcBef>
                <a:spcPts val="1000"/>
              </a:spcBef>
              <a:spcAft>
                <a:spcPts val="0"/>
              </a:spcAft>
              <a:buSzPts val="2800"/>
              <a:buChar char="•"/>
            </a:pPr>
            <a:r>
              <a:rPr lang="en-US" sz="2500"/>
              <a:t>Must show reasonable evidence that 51% consent</a:t>
            </a:r>
            <a:endParaRPr/>
          </a:p>
          <a:p>
            <a:pPr marL="635000" lvl="0" indent="-279400" algn="l" rtl="0">
              <a:lnSpc>
                <a:spcPct val="90000"/>
              </a:lnSpc>
              <a:spcBef>
                <a:spcPts val="1000"/>
              </a:spcBef>
              <a:spcAft>
                <a:spcPts val="0"/>
              </a:spcAft>
              <a:buSzPts val="2800"/>
              <a:buNone/>
            </a:pPr>
            <a:endParaRPr/>
          </a:p>
        </p:txBody>
      </p:sp>
      <p:sp>
        <p:nvSpPr>
          <p:cNvPr id="405" name="Google Shape;405;p55"/>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Oportunidad para comprar el lote/predio</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6"/>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Opportunity to Purchase</a:t>
            </a:r>
            <a:endParaRPr sz="3200"/>
          </a:p>
        </p:txBody>
      </p:sp>
      <p:sp>
        <p:nvSpPr>
          <p:cNvPr id="411" name="Google Shape;411;p56"/>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200">
                <a:solidFill>
                  <a:srgbClr val="007096"/>
                </a:solidFill>
              </a:rPr>
              <a:t>La oportunidad de compra termina después de 90 días sin oferta.</a:t>
            </a:r>
            <a:endParaRPr sz="2200">
              <a:solidFill>
                <a:srgbClr val="007096"/>
              </a:solidFill>
            </a:endParaRPr>
          </a:p>
          <a:p>
            <a:pPr marL="457200" lvl="0" indent="-406400" algn="l" rtl="0">
              <a:lnSpc>
                <a:spcPct val="90000"/>
              </a:lnSpc>
              <a:spcBef>
                <a:spcPts val="1000"/>
              </a:spcBef>
              <a:spcAft>
                <a:spcPts val="0"/>
              </a:spcAft>
              <a:buSzPts val="2800"/>
              <a:buChar char="•"/>
            </a:pPr>
            <a:r>
              <a:rPr lang="en-US" sz="2200">
                <a:solidFill>
                  <a:srgbClr val="007096"/>
                </a:solidFill>
              </a:rPr>
              <a:t>Sin embargo, el arrendador dará 90 días adicionales</a:t>
            </a:r>
            <a:endParaRPr sz="2200">
              <a:solidFill>
                <a:srgbClr val="007096"/>
              </a:solidFill>
            </a:endParaRPr>
          </a:p>
          <a:p>
            <a:pPr marL="457200" lvl="0" indent="-406400" algn="l" rtl="0">
              <a:lnSpc>
                <a:spcPct val="90000"/>
              </a:lnSpc>
              <a:spcBef>
                <a:spcPts val="1000"/>
              </a:spcBef>
              <a:spcAft>
                <a:spcPts val="0"/>
              </a:spcAft>
              <a:buSzPts val="2800"/>
              <a:buChar char="•"/>
            </a:pPr>
            <a:r>
              <a:rPr lang="en-US" sz="2200">
                <a:solidFill>
                  <a:srgbClr val="007096"/>
                </a:solidFill>
              </a:rPr>
              <a:t>La extensión debe ser un acuerdo escrito entre el arrendador y el grupo o asociación de MH</a:t>
            </a:r>
            <a:endParaRPr sz="2200">
              <a:solidFill>
                <a:srgbClr val="007096"/>
              </a:solidFill>
            </a:endParaRPr>
          </a:p>
        </p:txBody>
      </p:sp>
      <p:sp>
        <p:nvSpPr>
          <p:cNvPr id="412" name="Google Shape;412;p5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sz="2400"/>
              <a:t>Opportunity to Purchase terminates after 90 days with no offer.</a:t>
            </a:r>
            <a:endParaRPr/>
          </a:p>
          <a:p>
            <a:pPr marL="228600" lvl="0" indent="-228600" algn="l" rtl="0">
              <a:lnSpc>
                <a:spcPct val="90000"/>
              </a:lnSpc>
              <a:spcBef>
                <a:spcPts val="1000"/>
              </a:spcBef>
              <a:spcAft>
                <a:spcPts val="0"/>
              </a:spcAft>
              <a:buSzPts val="2800"/>
              <a:buChar char="•"/>
            </a:pPr>
            <a:r>
              <a:rPr lang="en-US" sz="2400"/>
              <a:t>However, landlord shall give an additional 90 days</a:t>
            </a:r>
            <a:endParaRPr/>
          </a:p>
          <a:p>
            <a:pPr marL="228600" lvl="0" indent="-228600" algn="l" rtl="0">
              <a:lnSpc>
                <a:spcPct val="90000"/>
              </a:lnSpc>
              <a:spcBef>
                <a:spcPts val="1000"/>
              </a:spcBef>
              <a:spcAft>
                <a:spcPts val="0"/>
              </a:spcAft>
              <a:buSzPts val="2800"/>
              <a:buChar char="•"/>
            </a:pPr>
            <a:r>
              <a:rPr lang="en-US" sz="2400"/>
              <a:t>Extension must be written agreement between the landlord and MH group or association</a:t>
            </a:r>
            <a:endParaRPr/>
          </a:p>
          <a:p>
            <a:pPr marL="635000" lvl="0" indent="-279400" algn="l" rtl="0">
              <a:lnSpc>
                <a:spcPct val="90000"/>
              </a:lnSpc>
              <a:spcBef>
                <a:spcPts val="1000"/>
              </a:spcBef>
              <a:spcAft>
                <a:spcPts val="0"/>
              </a:spcAft>
              <a:buSzPts val="2800"/>
              <a:buNone/>
            </a:pPr>
            <a:endParaRPr/>
          </a:p>
        </p:txBody>
      </p:sp>
      <p:sp>
        <p:nvSpPr>
          <p:cNvPr id="413" name="Google Shape;413;p56"/>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Oportunidad para comprar el lote/predio</a:t>
            </a: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Landlord’s Duty to Consider Offer</a:t>
            </a:r>
            <a:endParaRPr sz="3200"/>
          </a:p>
        </p:txBody>
      </p:sp>
      <p:sp>
        <p:nvSpPr>
          <p:cNvPr id="419" name="Google Shape;419;p57"/>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000">
                <a:solidFill>
                  <a:srgbClr val="007096"/>
                </a:solidFill>
              </a:rPr>
              <a:t>Si se recibe la oferta, el arrendador no se negará injustificadamente a:</a:t>
            </a:r>
            <a:endParaRPr sz="2000">
              <a:solidFill>
                <a:srgbClr val="007096"/>
              </a:solidFill>
            </a:endParaRPr>
          </a:p>
          <a:p>
            <a:pPr marL="457200" lvl="0" indent="-406400" algn="l" rtl="0">
              <a:lnSpc>
                <a:spcPct val="90000"/>
              </a:lnSpc>
              <a:spcBef>
                <a:spcPts val="1000"/>
              </a:spcBef>
              <a:spcAft>
                <a:spcPts val="0"/>
              </a:spcAft>
              <a:buSzPts val="2800"/>
              <a:buChar char="•"/>
            </a:pPr>
            <a:r>
              <a:rPr lang="en-US" sz="2000">
                <a:solidFill>
                  <a:srgbClr val="007096"/>
                </a:solidFill>
              </a:rPr>
              <a:t>(1) Proporcionar información a los propietarios de viviendas para que puedan preparar una oferta si se solicita razonablemente.</a:t>
            </a:r>
            <a:endParaRPr sz="20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La información se puede mantener confidencial bajo petición.</a:t>
            </a:r>
            <a:endParaRPr sz="2000">
              <a:solidFill>
                <a:srgbClr val="007096"/>
              </a:solidFill>
            </a:endParaRPr>
          </a:p>
          <a:p>
            <a:pPr marL="457200" lvl="0" indent="-406400" algn="l" rtl="0">
              <a:lnSpc>
                <a:spcPct val="90000"/>
              </a:lnSpc>
              <a:spcBef>
                <a:spcPts val="1000"/>
              </a:spcBef>
              <a:spcAft>
                <a:spcPts val="0"/>
              </a:spcAft>
              <a:buSzPts val="2800"/>
              <a:buChar char="•"/>
            </a:pPr>
            <a:r>
              <a:rPr lang="en-US" sz="2000">
                <a:solidFill>
                  <a:srgbClr val="007096"/>
                </a:solidFill>
              </a:rPr>
              <a:t>(2) Negociar de buena fe</a:t>
            </a:r>
            <a:endParaRPr sz="2000">
              <a:solidFill>
                <a:srgbClr val="007096"/>
              </a:solidFill>
            </a:endParaRPr>
          </a:p>
          <a:p>
            <a:pPr marL="457200" lvl="0" indent="-406400" algn="l" rtl="0">
              <a:lnSpc>
                <a:spcPct val="90000"/>
              </a:lnSpc>
              <a:spcBef>
                <a:spcPts val="1000"/>
              </a:spcBef>
              <a:spcAft>
                <a:spcPts val="0"/>
              </a:spcAft>
              <a:buSzPts val="2800"/>
              <a:buChar char="•"/>
            </a:pPr>
            <a:r>
              <a:rPr lang="en-US" sz="2000">
                <a:solidFill>
                  <a:srgbClr val="007096"/>
                </a:solidFill>
              </a:rPr>
              <a:t>(3) Programar una fecha de cierre para un acuerdo de compraventa</a:t>
            </a:r>
            <a:endParaRPr sz="2000">
              <a:solidFill>
                <a:srgbClr val="007096"/>
              </a:solidFill>
            </a:endParaRPr>
          </a:p>
        </p:txBody>
      </p:sp>
      <p:sp>
        <p:nvSpPr>
          <p:cNvPr id="420" name="Google Shape;420;p5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sz="2600"/>
              <a:t>If offer received, landlord shall not unreasonably refuse to:</a:t>
            </a:r>
            <a:endParaRPr/>
          </a:p>
          <a:p>
            <a:pPr marL="228600" lvl="0" indent="-228600" algn="l" rtl="0">
              <a:lnSpc>
                <a:spcPct val="90000"/>
              </a:lnSpc>
              <a:spcBef>
                <a:spcPts val="1000"/>
              </a:spcBef>
              <a:spcAft>
                <a:spcPts val="0"/>
              </a:spcAft>
              <a:buSzPts val="2800"/>
              <a:buChar char="•"/>
            </a:pPr>
            <a:r>
              <a:rPr lang="en-US" sz="2600"/>
              <a:t>(1) Provide info to home owners to enable them to prepare an offer if reasonably requested.</a:t>
            </a:r>
            <a:endParaRPr/>
          </a:p>
          <a:p>
            <a:pPr marL="685800" lvl="1" indent="-228600" algn="l" rtl="0">
              <a:lnSpc>
                <a:spcPct val="90000"/>
              </a:lnSpc>
              <a:spcBef>
                <a:spcPts val="1000"/>
              </a:spcBef>
              <a:spcAft>
                <a:spcPts val="0"/>
              </a:spcAft>
              <a:buSzPts val="2800"/>
              <a:buChar char="•"/>
            </a:pPr>
            <a:r>
              <a:rPr lang="en-US" sz="2600"/>
              <a:t>Info can be kept confidential on request.</a:t>
            </a:r>
            <a:endParaRPr/>
          </a:p>
          <a:p>
            <a:pPr marL="228600" lvl="0" indent="-228600" algn="l" rtl="0">
              <a:lnSpc>
                <a:spcPct val="90000"/>
              </a:lnSpc>
              <a:spcBef>
                <a:spcPts val="1000"/>
              </a:spcBef>
              <a:spcAft>
                <a:spcPts val="0"/>
              </a:spcAft>
              <a:buSzPts val="2800"/>
              <a:buChar char="•"/>
            </a:pPr>
            <a:r>
              <a:rPr lang="en-US" sz="2600"/>
              <a:t>(2) Negotiate in good faith</a:t>
            </a:r>
            <a:endParaRPr/>
          </a:p>
          <a:p>
            <a:pPr marL="228600" lvl="0" indent="-228600" algn="l" rtl="0">
              <a:lnSpc>
                <a:spcPct val="90000"/>
              </a:lnSpc>
              <a:spcBef>
                <a:spcPts val="1000"/>
              </a:spcBef>
              <a:spcAft>
                <a:spcPts val="0"/>
              </a:spcAft>
              <a:buSzPts val="2800"/>
              <a:buChar char="•"/>
            </a:pPr>
            <a:r>
              <a:rPr lang="en-US" sz="2600"/>
              <a:t>(3) Schedule a closing date for a purchase and sale agreement</a:t>
            </a:r>
            <a:endParaRPr/>
          </a:p>
          <a:p>
            <a:pPr marL="635000" lvl="0" indent="-279400" algn="l" rtl="0">
              <a:lnSpc>
                <a:spcPct val="90000"/>
              </a:lnSpc>
              <a:spcBef>
                <a:spcPts val="1000"/>
              </a:spcBef>
              <a:spcAft>
                <a:spcPts val="0"/>
              </a:spcAft>
              <a:buSzPts val="2800"/>
              <a:buNone/>
            </a:pPr>
            <a:endParaRPr/>
          </a:p>
        </p:txBody>
      </p:sp>
      <p:sp>
        <p:nvSpPr>
          <p:cNvPr id="421" name="Google Shape;421;p57"/>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El propietario tiene la obligación de considerar su oferta de compra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8"/>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How to Purchase</a:t>
            </a:r>
            <a:endParaRPr sz="3200"/>
          </a:p>
        </p:txBody>
      </p:sp>
      <p:sp>
        <p:nvSpPr>
          <p:cNvPr id="427" name="Google Shape;427;p58"/>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400">
                <a:solidFill>
                  <a:srgbClr val="007096"/>
                </a:solidFill>
              </a:rPr>
              <a:t>Derecho de asignación</a:t>
            </a:r>
            <a:endParaRPr sz="12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Puede asignar el derecho de compra a un gobierno local o estatal, gobierno tribal, autoridad de vivienda o sin fines de lucro con experiencia relacionada con la vivienda, o una agencia del estado</a:t>
            </a:r>
            <a:endParaRPr sz="14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Con el propósito de continuar el uso del parque</a:t>
            </a:r>
            <a:endParaRPr sz="14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Al menos una organización ayuda a financiar: ROC USA</a:t>
            </a:r>
            <a:endParaRPr sz="12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https://rocusa.org/</a:t>
            </a:r>
            <a:endParaRPr sz="1400">
              <a:solidFill>
                <a:srgbClr val="007096"/>
              </a:solidFill>
            </a:endParaRPr>
          </a:p>
          <a:p>
            <a:pPr marL="457200" lvl="0" indent="0" algn="l" rtl="0">
              <a:lnSpc>
                <a:spcPct val="90000"/>
              </a:lnSpc>
              <a:spcBef>
                <a:spcPts val="0"/>
              </a:spcBef>
              <a:spcAft>
                <a:spcPts val="0"/>
              </a:spcAft>
              <a:buSzPts val="2800"/>
              <a:buNone/>
            </a:pPr>
            <a:endParaRPr sz="1400">
              <a:solidFill>
                <a:srgbClr val="007096"/>
              </a:solidFill>
            </a:endParaRPr>
          </a:p>
        </p:txBody>
      </p:sp>
      <p:sp>
        <p:nvSpPr>
          <p:cNvPr id="428" name="Google Shape;428;p5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2800"/>
              <a:buNone/>
            </a:pPr>
            <a:endParaRPr sz="2400"/>
          </a:p>
          <a:p>
            <a:pPr marL="228600" lvl="0" indent="-228600" algn="l" rtl="0">
              <a:lnSpc>
                <a:spcPct val="90000"/>
              </a:lnSpc>
              <a:spcBef>
                <a:spcPts val="1000"/>
              </a:spcBef>
              <a:spcAft>
                <a:spcPts val="0"/>
              </a:spcAft>
              <a:buSzPts val="2800"/>
              <a:buChar char="•"/>
            </a:pPr>
            <a:r>
              <a:rPr lang="en-US" sz="2400"/>
              <a:t>Right of Assignment</a:t>
            </a:r>
            <a:endParaRPr/>
          </a:p>
          <a:p>
            <a:pPr marL="685800" lvl="1" indent="-228600" algn="l" rtl="0">
              <a:lnSpc>
                <a:spcPct val="90000"/>
              </a:lnSpc>
              <a:spcBef>
                <a:spcPts val="1000"/>
              </a:spcBef>
              <a:spcAft>
                <a:spcPts val="0"/>
              </a:spcAft>
              <a:buSzPts val="2800"/>
              <a:buChar char="•"/>
            </a:pPr>
            <a:r>
              <a:rPr lang="en-US" sz="2000"/>
              <a:t>May assign purchase right to a local or state gov, tribal gov, housing authority, or nonprofit with expertise related to housing, or an agency of the state</a:t>
            </a:r>
            <a:endParaRPr/>
          </a:p>
          <a:p>
            <a:pPr marL="685800" lvl="1" indent="-228600" algn="l" rtl="0">
              <a:lnSpc>
                <a:spcPct val="90000"/>
              </a:lnSpc>
              <a:spcBef>
                <a:spcPts val="1000"/>
              </a:spcBef>
              <a:spcAft>
                <a:spcPts val="0"/>
              </a:spcAft>
              <a:buSzPts val="2800"/>
              <a:buChar char="•"/>
            </a:pPr>
            <a:r>
              <a:rPr lang="en-US" sz="2000"/>
              <a:t>For purpose of continuing the use of the park</a:t>
            </a:r>
            <a:endParaRPr/>
          </a:p>
          <a:p>
            <a:pPr marL="228600" lvl="0" indent="-228600" algn="l" rtl="0">
              <a:lnSpc>
                <a:spcPct val="90000"/>
              </a:lnSpc>
              <a:spcBef>
                <a:spcPts val="1000"/>
              </a:spcBef>
              <a:spcAft>
                <a:spcPts val="0"/>
              </a:spcAft>
              <a:buSzPts val="2800"/>
              <a:buChar char="•"/>
            </a:pPr>
            <a:r>
              <a:rPr lang="en-US" sz="2400"/>
              <a:t>At least one organization helps financing: ROC USA</a:t>
            </a:r>
            <a:endParaRPr/>
          </a:p>
          <a:p>
            <a:pPr marL="685800" lvl="1" indent="-228600" algn="l" rtl="0">
              <a:lnSpc>
                <a:spcPct val="90000"/>
              </a:lnSpc>
              <a:spcBef>
                <a:spcPts val="500"/>
              </a:spcBef>
              <a:spcAft>
                <a:spcPts val="0"/>
              </a:spcAft>
              <a:buSzPts val="2400"/>
              <a:buChar char="•"/>
            </a:pPr>
            <a:r>
              <a:rPr lang="en-US" sz="2000"/>
              <a:t>https://rocusa.org/</a:t>
            </a:r>
            <a:endParaRPr/>
          </a:p>
        </p:txBody>
      </p:sp>
      <p:sp>
        <p:nvSpPr>
          <p:cNvPr id="429" name="Google Shape;429;p58"/>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4000"/>
              <a:t>Why the Mobile Home Park Act (MHPA)?</a:t>
            </a:r>
            <a:endParaRPr sz="3700"/>
          </a:p>
        </p:txBody>
      </p:sp>
      <p:sp>
        <p:nvSpPr>
          <p:cNvPr id="88" name="Google Shape;88;p14"/>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461963" lvl="0" indent="-307975" algn="l" rtl="0">
              <a:lnSpc>
                <a:spcPct val="100000"/>
              </a:lnSpc>
              <a:spcBef>
                <a:spcPts val="0"/>
              </a:spcBef>
              <a:spcAft>
                <a:spcPts val="0"/>
              </a:spcAft>
              <a:buSzPts val="2800"/>
              <a:buChar char="•"/>
            </a:pPr>
            <a:r>
              <a:rPr lang="en-US" sz="1800">
                <a:solidFill>
                  <a:srgbClr val="00729A"/>
                </a:solidFill>
                <a:latin typeface="Montserrat"/>
                <a:ea typeface="Montserrat"/>
                <a:cs typeface="Montserrat"/>
                <a:sym typeface="Montserrat"/>
              </a:rPr>
              <a:t>Reconoce que existe un desequilibrio de poder cuando alguien es dueño de su casa móvil pero alquila un lote de un  predios</a:t>
            </a:r>
            <a:endParaRPr>
              <a:solidFill>
                <a:srgbClr val="00729A"/>
              </a:solidFill>
              <a:latin typeface="Montserrat"/>
              <a:ea typeface="Montserrat"/>
              <a:cs typeface="Montserrat"/>
              <a:sym typeface="Montserrat"/>
            </a:endParaRPr>
          </a:p>
          <a:p>
            <a:pPr marL="461963" lvl="0" indent="-130173" algn="l" rtl="0">
              <a:lnSpc>
                <a:spcPct val="100000"/>
              </a:lnSpc>
              <a:spcBef>
                <a:spcPts val="0"/>
              </a:spcBef>
              <a:spcAft>
                <a:spcPts val="0"/>
              </a:spcAft>
              <a:buSzPts val="2800"/>
              <a:buNone/>
            </a:pPr>
            <a:endParaRPr sz="1800">
              <a:solidFill>
                <a:srgbClr val="00729A"/>
              </a:solidFill>
              <a:latin typeface="Montserrat"/>
              <a:ea typeface="Montserrat"/>
              <a:cs typeface="Montserrat"/>
              <a:sym typeface="Montserrat"/>
            </a:endParaRPr>
          </a:p>
          <a:p>
            <a:pPr marL="461963" lvl="0" indent="-307975" algn="l" rtl="0">
              <a:lnSpc>
                <a:spcPct val="100000"/>
              </a:lnSpc>
              <a:spcBef>
                <a:spcPts val="0"/>
              </a:spcBef>
              <a:spcAft>
                <a:spcPts val="0"/>
              </a:spcAft>
              <a:buSzPts val="2800"/>
              <a:buChar char="•"/>
            </a:pPr>
            <a:r>
              <a:rPr lang="en-US" sz="1800">
                <a:solidFill>
                  <a:srgbClr val="00729A"/>
                </a:solidFill>
                <a:latin typeface="Montserrat"/>
                <a:ea typeface="Montserrat"/>
                <a:cs typeface="Montserrat"/>
                <a:sym typeface="Montserrat"/>
              </a:rPr>
              <a:t>Provee a los propietarios de casas móviles más derechos  que al inquilino promedio de un apartamento o casa</a:t>
            </a:r>
            <a:endParaRPr>
              <a:solidFill>
                <a:srgbClr val="00729A"/>
              </a:solidFill>
              <a:latin typeface="Montserrat"/>
              <a:ea typeface="Montserrat"/>
              <a:cs typeface="Montserrat"/>
              <a:sym typeface="Montserrat"/>
            </a:endParaRPr>
          </a:p>
          <a:p>
            <a:pPr marL="461963" lvl="0" indent="-130173" algn="l" rtl="0">
              <a:lnSpc>
                <a:spcPct val="100000"/>
              </a:lnSpc>
              <a:spcBef>
                <a:spcPts val="0"/>
              </a:spcBef>
              <a:spcAft>
                <a:spcPts val="0"/>
              </a:spcAft>
              <a:buSzPts val="2800"/>
              <a:buNone/>
            </a:pPr>
            <a:endParaRPr sz="1800">
              <a:solidFill>
                <a:srgbClr val="00729A"/>
              </a:solidFill>
              <a:latin typeface="Montserrat"/>
              <a:ea typeface="Montserrat"/>
              <a:cs typeface="Montserrat"/>
              <a:sym typeface="Montserrat"/>
            </a:endParaRPr>
          </a:p>
          <a:p>
            <a:pPr marL="461963" lvl="0" indent="-307975" algn="l" rtl="0">
              <a:lnSpc>
                <a:spcPct val="100000"/>
              </a:lnSpc>
              <a:spcBef>
                <a:spcPts val="0"/>
              </a:spcBef>
              <a:spcAft>
                <a:spcPts val="0"/>
              </a:spcAft>
              <a:buSzPts val="2800"/>
              <a:buChar char="•"/>
            </a:pPr>
            <a:r>
              <a:rPr lang="en-US" sz="1800">
                <a:solidFill>
                  <a:srgbClr val="00729A"/>
                </a:solidFill>
                <a:latin typeface="Montserrat"/>
                <a:ea typeface="Montserrat"/>
                <a:cs typeface="Montserrat"/>
                <a:sym typeface="Montserrat"/>
              </a:rPr>
              <a:t>La mayoría de las obligaciones del arrendador (LL, por sus siglas en inglés) cubiertas en eta presentación, se encuentran en la Ley de Predios de Casas Móviles (MHPA, por sus siglas en inglés)</a:t>
            </a:r>
            <a:endParaRPr>
              <a:solidFill>
                <a:srgbClr val="00729A"/>
              </a:solidFill>
              <a:latin typeface="Montserrat"/>
              <a:ea typeface="Montserrat"/>
              <a:cs typeface="Montserrat"/>
              <a:sym typeface="Montserrat"/>
            </a:endParaRPr>
          </a:p>
          <a:p>
            <a:pPr marL="461963" lvl="0" indent="-130173" algn="l" rtl="0">
              <a:lnSpc>
                <a:spcPct val="90000"/>
              </a:lnSpc>
              <a:spcBef>
                <a:spcPts val="0"/>
              </a:spcBef>
              <a:spcAft>
                <a:spcPts val="0"/>
              </a:spcAft>
              <a:buSzPts val="2800"/>
              <a:buNone/>
            </a:pPr>
            <a:endParaRPr sz="1800">
              <a:solidFill>
                <a:srgbClr val="FFA300"/>
              </a:solidFill>
              <a:latin typeface="Montserrat Medium"/>
              <a:ea typeface="Montserrat Medium"/>
              <a:cs typeface="Montserrat Medium"/>
              <a:sym typeface="Montserrat Medium"/>
            </a:endParaRPr>
          </a:p>
        </p:txBody>
      </p:sp>
      <p:sp>
        <p:nvSpPr>
          <p:cNvPr id="89" name="Google Shape;89;p1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a:p>
          <a:p>
            <a:pPr marL="228600" lvl="0" indent="-203200" algn="l" rtl="0">
              <a:lnSpc>
                <a:spcPct val="90000"/>
              </a:lnSpc>
              <a:spcBef>
                <a:spcPts val="1000"/>
              </a:spcBef>
              <a:spcAft>
                <a:spcPts val="0"/>
              </a:spcAft>
              <a:buSzPts val="2400"/>
              <a:buChar char="•"/>
            </a:pPr>
            <a:r>
              <a:rPr lang="en-US" sz="2400"/>
              <a:t>Recognizes an imbalance of power exists when someone owns their mobile home but rents lot space from a park</a:t>
            </a:r>
            <a:endParaRPr sz="2400"/>
          </a:p>
          <a:p>
            <a:pPr marL="228600" lvl="0" indent="-203200" algn="l" rtl="0">
              <a:lnSpc>
                <a:spcPct val="90000"/>
              </a:lnSpc>
              <a:spcBef>
                <a:spcPts val="1000"/>
              </a:spcBef>
              <a:spcAft>
                <a:spcPts val="0"/>
              </a:spcAft>
              <a:buSzPts val="2400"/>
              <a:buChar char="•"/>
            </a:pPr>
            <a:r>
              <a:rPr lang="en-US" sz="2400"/>
              <a:t>Provides mobile home owners with more rights than the average tenant of an apartment or house</a:t>
            </a:r>
            <a:endParaRPr sz="2400"/>
          </a:p>
          <a:p>
            <a:pPr marL="228600" lvl="0" indent="-203200" algn="l" rtl="0">
              <a:lnSpc>
                <a:spcPct val="90000"/>
              </a:lnSpc>
              <a:spcBef>
                <a:spcPts val="1000"/>
              </a:spcBef>
              <a:spcAft>
                <a:spcPts val="0"/>
              </a:spcAft>
              <a:buSzPts val="2400"/>
              <a:buChar char="•"/>
            </a:pPr>
            <a:r>
              <a:rPr lang="en-US" sz="2400"/>
              <a:t>Most of the requirements covered in this presentation are found in the MHPA</a:t>
            </a:r>
            <a:endParaRPr sz="2400"/>
          </a:p>
          <a:p>
            <a:pPr marL="0" lvl="0" indent="0" algn="l" rtl="0">
              <a:lnSpc>
                <a:spcPct val="90000"/>
              </a:lnSpc>
              <a:spcBef>
                <a:spcPts val="1000"/>
              </a:spcBef>
              <a:spcAft>
                <a:spcPts val="0"/>
              </a:spcAft>
              <a:buSzPts val="2800"/>
              <a:buNone/>
            </a:pPr>
            <a:endParaRPr sz="2400"/>
          </a:p>
          <a:p>
            <a:pPr marL="228600" lvl="0" indent="-50800" algn="l" rtl="0">
              <a:lnSpc>
                <a:spcPct val="90000"/>
              </a:lnSpc>
              <a:spcBef>
                <a:spcPts val="1000"/>
              </a:spcBef>
              <a:spcAft>
                <a:spcPts val="0"/>
              </a:spcAft>
              <a:buSzPts val="2800"/>
              <a:buNone/>
            </a:pPr>
            <a:endParaRPr/>
          </a:p>
        </p:txBody>
      </p:sp>
      <p:sp>
        <p:nvSpPr>
          <p:cNvPr id="90" name="Google Shape;90;p14"/>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¿Por qué la ley de Predios de Casas Móviles (MHPA, por sus siglas en Inglés)?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9"/>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What if MH Owners not Successful?</a:t>
            </a:r>
            <a:endParaRPr sz="3200"/>
          </a:p>
        </p:txBody>
      </p:sp>
      <p:sp>
        <p:nvSpPr>
          <p:cNvPr id="435" name="Google Shape;435;p59"/>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400">
                <a:solidFill>
                  <a:srgbClr val="007096"/>
                </a:solidFill>
              </a:rPr>
              <a:t>Si los propietarios de MH o asociación no logran comprar el </a:t>
            </a:r>
            <a:r>
              <a:rPr lang="en-US" sz="1200">
                <a:solidFill>
                  <a:srgbClr val="007096"/>
                </a:solidFill>
              </a:rPr>
              <a:t> </a:t>
            </a:r>
            <a:r>
              <a:rPr lang="en-US" sz="2400">
                <a:solidFill>
                  <a:srgbClr val="007096"/>
                </a:solidFill>
              </a:rPr>
              <a:t>parque, el arrendador debe proporcionar evidencia de cumplimiento con MHPA</a:t>
            </a:r>
            <a:endParaRPr sz="1200">
              <a:solidFill>
                <a:srgbClr val="007096"/>
              </a:solidFill>
            </a:endParaRPr>
          </a:p>
          <a:p>
            <a:pPr marL="457200" lvl="0" indent="-406400" algn="l" rtl="0">
              <a:lnSpc>
                <a:spcPct val="90000"/>
              </a:lnSpc>
              <a:spcBef>
                <a:spcPts val="1000"/>
              </a:spcBef>
              <a:spcAft>
                <a:spcPts val="0"/>
              </a:spcAft>
              <a:buSzPts val="2800"/>
              <a:buChar char="•"/>
            </a:pPr>
            <a:r>
              <a:rPr lang="en-US" sz="2400">
                <a:solidFill>
                  <a:srgbClr val="007096"/>
                </a:solidFill>
              </a:rPr>
              <a:t>¿Cómo?</a:t>
            </a:r>
            <a:endParaRPr sz="12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Al presentar una declaración jurada de </a:t>
            </a:r>
            <a:r>
              <a:rPr lang="en-US" sz="1100">
                <a:solidFill>
                  <a:srgbClr val="007096"/>
                </a:solidFill>
              </a:rPr>
              <a:t> </a:t>
            </a:r>
            <a:r>
              <a:rPr lang="en-US" sz="2000">
                <a:solidFill>
                  <a:srgbClr val="007096"/>
                </a:solidFill>
              </a:rPr>
              <a:t>cumplimiento de</a:t>
            </a:r>
            <a:endParaRPr sz="11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(1) el municipio o condado en el que se encuentra el parque; Y</a:t>
            </a:r>
            <a:endParaRPr sz="1100">
              <a:solidFill>
                <a:srgbClr val="007096"/>
              </a:solidFill>
            </a:endParaRPr>
          </a:p>
          <a:p>
            <a:pPr marL="914400" lvl="1" indent="-381000" algn="l" rtl="0">
              <a:lnSpc>
                <a:spcPct val="90000"/>
              </a:lnSpc>
              <a:spcBef>
                <a:spcPts val="500"/>
              </a:spcBef>
              <a:spcAft>
                <a:spcPts val="0"/>
              </a:spcAft>
              <a:buSzPts val="2400"/>
              <a:buChar char="•"/>
            </a:pPr>
            <a:r>
              <a:rPr lang="en-US" sz="2000">
                <a:solidFill>
                  <a:srgbClr val="007096"/>
                </a:solidFill>
              </a:rPr>
              <a:t>(2) DOLA.</a:t>
            </a:r>
            <a:endParaRPr sz="1100">
              <a:solidFill>
                <a:srgbClr val="007096"/>
              </a:solidFill>
            </a:endParaRPr>
          </a:p>
          <a:p>
            <a:pPr marL="457200" lvl="0" indent="0" algn="l" rtl="0">
              <a:lnSpc>
                <a:spcPct val="90000"/>
              </a:lnSpc>
              <a:spcBef>
                <a:spcPts val="0"/>
              </a:spcBef>
              <a:spcAft>
                <a:spcPts val="0"/>
              </a:spcAft>
              <a:buSzPts val="2800"/>
              <a:buNone/>
            </a:pPr>
            <a:endParaRPr sz="1400">
              <a:solidFill>
                <a:srgbClr val="007096"/>
              </a:solidFill>
            </a:endParaRPr>
          </a:p>
        </p:txBody>
      </p:sp>
      <p:sp>
        <p:nvSpPr>
          <p:cNvPr id="436" name="Google Shape;436;p59"/>
          <p:cNvSpPr txBox="1">
            <a:spLocks noGrp="1"/>
          </p:cNvSpPr>
          <p:nvPr>
            <p:ph type="body" idx="1"/>
          </p:nvPr>
        </p:nvSpPr>
        <p:spPr>
          <a:xfrm>
            <a:off x="1583100" y="1643424"/>
            <a:ext cx="5194500" cy="50609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n-US" sz="2400"/>
              <a:t>If MH owners or association not successful in buying the park, landlord required to provide evidence of compliance with MHPA</a:t>
            </a:r>
            <a:endParaRPr/>
          </a:p>
          <a:p>
            <a:pPr marL="228600" lvl="0" indent="-228600" algn="l" rtl="0">
              <a:lnSpc>
                <a:spcPct val="90000"/>
              </a:lnSpc>
              <a:spcBef>
                <a:spcPts val="1000"/>
              </a:spcBef>
              <a:spcAft>
                <a:spcPts val="0"/>
              </a:spcAft>
              <a:buSzPts val="2800"/>
              <a:buChar char="•"/>
            </a:pPr>
            <a:r>
              <a:rPr lang="en-US" sz="2400"/>
              <a:t>How?</a:t>
            </a:r>
            <a:endParaRPr/>
          </a:p>
          <a:p>
            <a:pPr marL="685800" lvl="1" indent="-228600" algn="l" rtl="0">
              <a:lnSpc>
                <a:spcPct val="90000"/>
              </a:lnSpc>
              <a:spcBef>
                <a:spcPts val="1000"/>
              </a:spcBef>
              <a:spcAft>
                <a:spcPts val="0"/>
              </a:spcAft>
              <a:buSzPts val="2800"/>
              <a:buChar char="•"/>
            </a:pPr>
            <a:r>
              <a:rPr lang="en-US"/>
              <a:t>By filing an affidavit of compliance with</a:t>
            </a:r>
            <a:endParaRPr/>
          </a:p>
          <a:p>
            <a:pPr marL="685800" lvl="1" indent="-228600" algn="l" rtl="0">
              <a:lnSpc>
                <a:spcPct val="90000"/>
              </a:lnSpc>
              <a:spcBef>
                <a:spcPts val="1000"/>
              </a:spcBef>
              <a:spcAft>
                <a:spcPts val="0"/>
              </a:spcAft>
              <a:buSzPts val="2800"/>
              <a:buChar char="•"/>
            </a:pPr>
            <a:r>
              <a:rPr lang="en-US"/>
              <a:t>(1) the municipality or county in which park is located; and</a:t>
            </a:r>
            <a:endParaRPr/>
          </a:p>
          <a:p>
            <a:pPr marL="685800" lvl="1" indent="-228600" algn="l" rtl="0">
              <a:lnSpc>
                <a:spcPct val="90000"/>
              </a:lnSpc>
              <a:spcBef>
                <a:spcPts val="1000"/>
              </a:spcBef>
              <a:spcAft>
                <a:spcPts val="0"/>
              </a:spcAft>
              <a:buSzPts val="2800"/>
              <a:buChar char="•"/>
            </a:pPr>
            <a:r>
              <a:rPr lang="en-US"/>
              <a:t>(2) DOLA.</a:t>
            </a:r>
            <a:endParaRPr/>
          </a:p>
          <a:p>
            <a:pPr marL="635000" lvl="0" indent="-279400" algn="l" rtl="0">
              <a:lnSpc>
                <a:spcPct val="90000"/>
              </a:lnSpc>
              <a:spcBef>
                <a:spcPts val="1000"/>
              </a:spcBef>
              <a:spcAft>
                <a:spcPts val="0"/>
              </a:spcAft>
              <a:buSzPts val="2800"/>
              <a:buNone/>
            </a:pPr>
            <a:endParaRPr/>
          </a:p>
        </p:txBody>
      </p:sp>
      <p:sp>
        <p:nvSpPr>
          <p:cNvPr id="437" name="Google Shape;437;p59"/>
          <p:cNvSpPr txBox="1">
            <a:spLocks noGrp="1"/>
          </p:cNvSpPr>
          <p:nvPr>
            <p:ph type="title"/>
          </p:nvPr>
        </p:nvSpPr>
        <p:spPr>
          <a:xfrm>
            <a:off x="6657975" y="167725"/>
            <a:ext cx="5344728"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¿Qué pasa si los propietarios de MH no tienen éxito?</a:t>
            </a:r>
            <a:endParaRPr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a:spLocks noGrp="1"/>
          </p:cNvSpPr>
          <p:nvPr>
            <p:ph type="title"/>
          </p:nvPr>
        </p:nvSpPr>
        <p:spPr>
          <a:xfrm>
            <a:off x="1543050" y="15357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Exemptions</a:t>
            </a:r>
            <a:endParaRPr sz="3200"/>
          </a:p>
        </p:txBody>
      </p:sp>
      <p:sp>
        <p:nvSpPr>
          <p:cNvPr id="443" name="Google Shape;443;p60"/>
          <p:cNvSpPr txBox="1">
            <a:spLocks noGrp="1"/>
          </p:cNvSpPr>
          <p:nvPr>
            <p:ph type="body" idx="1"/>
          </p:nvPr>
        </p:nvSpPr>
        <p:spPr>
          <a:xfrm>
            <a:off x="6400800" y="692943"/>
            <a:ext cx="5611036" cy="6011407"/>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2000"/>
              <a:t>La oportunidad de comprar no  es aplicable si la venta, transferencia o transporte de MHP es a:</a:t>
            </a:r>
            <a:endParaRPr sz="2000"/>
          </a:p>
          <a:p>
            <a:pPr marL="914400" lvl="1" indent="-381000" algn="l" rtl="0">
              <a:lnSpc>
                <a:spcPct val="90000"/>
              </a:lnSpc>
              <a:spcBef>
                <a:spcPts val="500"/>
              </a:spcBef>
              <a:spcAft>
                <a:spcPts val="0"/>
              </a:spcAft>
              <a:buSzPts val="2400"/>
              <a:buChar char="•"/>
            </a:pPr>
            <a:r>
              <a:rPr lang="en-US" sz="1800"/>
              <a:t>Cónyuge, pareja en unión civil o familiar inmediato;</a:t>
            </a:r>
            <a:endParaRPr sz="1800"/>
          </a:p>
          <a:p>
            <a:pPr marL="914400" lvl="1" indent="-381000" algn="l" rtl="0">
              <a:lnSpc>
                <a:spcPct val="90000"/>
              </a:lnSpc>
              <a:spcBef>
                <a:spcPts val="500"/>
              </a:spcBef>
              <a:spcAft>
                <a:spcPts val="0"/>
              </a:spcAft>
              <a:buSzPts val="2400"/>
              <a:buChar char="•"/>
            </a:pPr>
            <a:r>
              <a:rPr lang="en-US" sz="1800"/>
              <a:t>Confiar en los beneficiarios de los cuales son el cónyuge, la pareja en la unión civil o los hijos legalmente reconocidos;</a:t>
            </a:r>
            <a:endParaRPr sz="1800"/>
          </a:p>
          <a:p>
            <a:pPr marL="914400" lvl="1" indent="-381000" algn="l" rtl="0">
              <a:lnSpc>
                <a:spcPct val="90000"/>
              </a:lnSpc>
              <a:spcBef>
                <a:spcPts val="500"/>
              </a:spcBef>
              <a:spcAft>
                <a:spcPts val="0"/>
              </a:spcAft>
              <a:buSzPts val="2400"/>
              <a:buChar char="•"/>
            </a:pPr>
            <a:r>
              <a:rPr lang="en-US" sz="1800"/>
              <a:t>Entidad comercial o confianza en que la entidad de negocio de transferencia o el fideicomiso  controla</a:t>
            </a:r>
            <a:endParaRPr sz="1800"/>
          </a:p>
          <a:p>
            <a:pPr marL="914400" lvl="1" indent="-381000" algn="l" rtl="0">
              <a:lnSpc>
                <a:spcPct val="90000"/>
              </a:lnSpc>
              <a:spcBef>
                <a:spcPts val="500"/>
              </a:spcBef>
              <a:spcAft>
                <a:spcPts val="0"/>
              </a:spcAft>
              <a:buSzPts val="2400"/>
              <a:buChar char="•"/>
            </a:pPr>
            <a:r>
              <a:rPr lang="en-US" sz="1800"/>
              <a:t>Miembro de la familia que está incluido en la línea de sucesión intestada si el arrendador muere intestado;</a:t>
            </a:r>
            <a:endParaRPr sz="1800"/>
          </a:p>
          <a:p>
            <a:pPr marL="914400" lvl="1" indent="-381000" algn="l" rtl="0">
              <a:lnSpc>
                <a:spcPct val="90000"/>
              </a:lnSpc>
              <a:spcBef>
                <a:spcPts val="500"/>
              </a:spcBef>
              <a:spcAft>
                <a:spcPts val="0"/>
              </a:spcAft>
              <a:buSzPts val="2400"/>
              <a:buChar char="•"/>
            </a:pPr>
            <a:r>
              <a:rPr lang="en-US" sz="1800"/>
              <a:t>Entre inquilinos conjuntos o inquilinos en común; O</a:t>
            </a:r>
            <a:endParaRPr sz="1800"/>
          </a:p>
          <a:p>
            <a:pPr marL="914400" lvl="1" indent="-381000" algn="l" rtl="0">
              <a:lnSpc>
                <a:spcPct val="90000"/>
              </a:lnSpc>
              <a:spcBef>
                <a:spcPts val="500"/>
              </a:spcBef>
              <a:spcAft>
                <a:spcPts val="0"/>
              </a:spcAft>
              <a:buSzPts val="2400"/>
              <a:buChar char="•"/>
            </a:pPr>
            <a:r>
              <a:rPr lang="en-US" sz="1800"/>
              <a:t>De acuerdo con dominio eminente.</a:t>
            </a:r>
            <a:endParaRPr sz="1800"/>
          </a:p>
          <a:p>
            <a:pPr marL="457200" lvl="0" indent="-406400" algn="l" rtl="0">
              <a:lnSpc>
                <a:spcPct val="90000"/>
              </a:lnSpc>
              <a:spcBef>
                <a:spcPts val="1000"/>
              </a:spcBef>
              <a:spcAft>
                <a:spcPts val="0"/>
              </a:spcAft>
              <a:buSzPts val="2800"/>
              <a:buChar char="•"/>
            </a:pPr>
            <a:r>
              <a:rPr lang="en-US" sz="1800" b="1"/>
              <a:t>NO DEBE SER DE MALA FE.</a:t>
            </a:r>
            <a:endParaRPr sz="1800" b="1"/>
          </a:p>
        </p:txBody>
      </p:sp>
      <p:sp>
        <p:nvSpPr>
          <p:cNvPr id="444" name="Google Shape;444;p60"/>
          <p:cNvSpPr txBox="1">
            <a:spLocks noGrp="1"/>
          </p:cNvSpPr>
          <p:nvPr>
            <p:ph type="body" idx="1"/>
          </p:nvPr>
        </p:nvSpPr>
        <p:spPr>
          <a:xfrm>
            <a:off x="1379421" y="779646"/>
            <a:ext cx="5030557" cy="592470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n-US" sz="2400"/>
              <a:t>Opportunity to purchase not applicable if sale, transfer, or conveyance of MHP is to a:</a:t>
            </a:r>
            <a:endParaRPr/>
          </a:p>
          <a:p>
            <a:pPr marL="685800" lvl="1" indent="-228600" algn="l" rtl="0">
              <a:lnSpc>
                <a:spcPct val="90000"/>
              </a:lnSpc>
              <a:spcBef>
                <a:spcPts val="1000"/>
              </a:spcBef>
              <a:spcAft>
                <a:spcPts val="0"/>
              </a:spcAft>
              <a:buSzPts val="2800"/>
              <a:buChar char="•"/>
            </a:pPr>
            <a:r>
              <a:rPr lang="en-US" sz="1600"/>
              <a:t>Spouse, partner in civil union, or immediate family member;</a:t>
            </a:r>
            <a:endParaRPr/>
          </a:p>
          <a:p>
            <a:pPr marL="685800" lvl="1" indent="-228600" algn="l" rtl="0">
              <a:lnSpc>
                <a:spcPct val="90000"/>
              </a:lnSpc>
              <a:spcBef>
                <a:spcPts val="1000"/>
              </a:spcBef>
              <a:spcAft>
                <a:spcPts val="0"/>
              </a:spcAft>
              <a:buSzPts val="2800"/>
              <a:buChar char="•"/>
            </a:pPr>
            <a:r>
              <a:rPr lang="en-US" sz="1600"/>
              <a:t>Trust the beneficiaries of which are the spouse, partner in civil union, or legally recognized children;</a:t>
            </a:r>
            <a:endParaRPr/>
          </a:p>
          <a:p>
            <a:pPr marL="685800" lvl="1" indent="-228600" algn="l" rtl="0">
              <a:lnSpc>
                <a:spcPct val="90000"/>
              </a:lnSpc>
              <a:spcBef>
                <a:spcPts val="1000"/>
              </a:spcBef>
              <a:spcAft>
                <a:spcPts val="0"/>
              </a:spcAft>
              <a:buSzPts val="2800"/>
              <a:buChar char="•"/>
            </a:pPr>
            <a:r>
              <a:rPr lang="en-US" sz="1600"/>
              <a:t>Business entity or trust that the transferring business entity or trust controls</a:t>
            </a:r>
            <a:endParaRPr/>
          </a:p>
          <a:p>
            <a:pPr marL="685800" lvl="1" indent="-228600" algn="l" rtl="0">
              <a:lnSpc>
                <a:spcPct val="90000"/>
              </a:lnSpc>
              <a:spcBef>
                <a:spcPts val="1000"/>
              </a:spcBef>
              <a:spcAft>
                <a:spcPts val="0"/>
              </a:spcAft>
              <a:buSzPts val="2800"/>
              <a:buChar char="•"/>
            </a:pPr>
            <a:r>
              <a:rPr lang="en-US" sz="1600"/>
              <a:t>Family member who is included in line of intestate succession if landlord dies intestate;</a:t>
            </a:r>
            <a:endParaRPr/>
          </a:p>
          <a:p>
            <a:pPr marL="685800" lvl="1" indent="-228600" algn="l" rtl="0">
              <a:lnSpc>
                <a:spcPct val="90000"/>
              </a:lnSpc>
              <a:spcBef>
                <a:spcPts val="1000"/>
              </a:spcBef>
              <a:spcAft>
                <a:spcPts val="0"/>
              </a:spcAft>
              <a:buSzPts val="2800"/>
              <a:buChar char="•"/>
            </a:pPr>
            <a:r>
              <a:rPr lang="en-US" sz="1600"/>
              <a:t>Between joint tenants or tenants in common; or</a:t>
            </a:r>
            <a:endParaRPr/>
          </a:p>
          <a:p>
            <a:pPr marL="685800" lvl="1" indent="-228600" algn="l" rtl="0">
              <a:lnSpc>
                <a:spcPct val="90000"/>
              </a:lnSpc>
              <a:spcBef>
                <a:spcPts val="1000"/>
              </a:spcBef>
              <a:spcAft>
                <a:spcPts val="0"/>
              </a:spcAft>
              <a:buSzPts val="2800"/>
              <a:buChar char="•"/>
            </a:pPr>
            <a:r>
              <a:rPr lang="en-US" sz="1600"/>
              <a:t>Pursuant to eminent domain.</a:t>
            </a:r>
            <a:endParaRPr/>
          </a:p>
          <a:p>
            <a:pPr marL="228600" lvl="0" indent="-228600" algn="l" rtl="0">
              <a:lnSpc>
                <a:spcPct val="90000"/>
              </a:lnSpc>
              <a:spcBef>
                <a:spcPts val="1000"/>
              </a:spcBef>
              <a:spcAft>
                <a:spcPts val="0"/>
              </a:spcAft>
              <a:buSzPts val="2800"/>
              <a:buChar char="•"/>
            </a:pPr>
            <a:r>
              <a:rPr lang="en-US" sz="2000"/>
              <a:t>MUST NOT BE IN BAD FAITH</a:t>
            </a:r>
            <a:endParaRPr/>
          </a:p>
          <a:p>
            <a:pPr marL="635000" lvl="0" indent="-279400" algn="l" rtl="0">
              <a:lnSpc>
                <a:spcPct val="90000"/>
              </a:lnSpc>
              <a:spcBef>
                <a:spcPts val="1000"/>
              </a:spcBef>
              <a:spcAft>
                <a:spcPts val="0"/>
              </a:spcAft>
              <a:buSzPts val="2800"/>
              <a:buNone/>
            </a:pPr>
            <a:endParaRPr/>
          </a:p>
        </p:txBody>
      </p:sp>
      <p:sp>
        <p:nvSpPr>
          <p:cNvPr id="445" name="Google Shape;445;p60"/>
          <p:cNvSpPr txBox="1">
            <a:spLocks noGrp="1"/>
          </p:cNvSpPr>
          <p:nvPr>
            <p:ph type="title"/>
          </p:nvPr>
        </p:nvSpPr>
        <p:spPr>
          <a:xfrm>
            <a:off x="6573607" y="182376"/>
            <a:ext cx="5274600" cy="7790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000"/>
              <a:t>Exenciones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1"/>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51" name="Google Shape;451;p61"/>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914400" lvl="1" indent="-381000" algn="l" rtl="0">
              <a:lnSpc>
                <a:spcPct val="90000"/>
              </a:lnSpc>
              <a:spcBef>
                <a:spcPts val="500"/>
              </a:spcBef>
              <a:spcAft>
                <a:spcPts val="0"/>
              </a:spcAft>
              <a:buSzPts val="2400"/>
              <a:buChar char="•"/>
            </a:pPr>
            <a:r>
              <a:rPr lang="en-US">
                <a:solidFill>
                  <a:srgbClr val="007096"/>
                </a:solidFill>
              </a:rPr>
              <a:t>El propietario de Sunnyside Park notifica a los residentes de su intención de vender para estacionar a Rocky Butte y dos días más tarde, acepta formalmente la oferta de Rocky Butte. Esto es legal.</a:t>
            </a:r>
            <a:endParaRPr sz="1100">
              <a:solidFill>
                <a:srgbClr val="007096"/>
              </a:solidFill>
            </a:endParaRPr>
          </a:p>
          <a:p>
            <a:pPr marL="914400" lvl="1" indent="-381000" algn="l" rtl="0">
              <a:lnSpc>
                <a:spcPct val="90000"/>
              </a:lnSpc>
              <a:spcBef>
                <a:spcPts val="500"/>
              </a:spcBef>
              <a:spcAft>
                <a:spcPts val="0"/>
              </a:spcAft>
              <a:buSzPts val="2400"/>
              <a:buChar char="•"/>
            </a:pPr>
            <a:r>
              <a:rPr lang="en-US" b="1">
                <a:solidFill>
                  <a:srgbClr val="FF9E00"/>
                </a:solidFill>
              </a:rPr>
              <a:t>FALSO</a:t>
            </a:r>
            <a:r>
              <a:rPr lang="en-US" b="1">
                <a:solidFill>
                  <a:srgbClr val="007096"/>
                </a:solidFill>
              </a:rPr>
              <a:t>: </a:t>
            </a:r>
            <a:r>
              <a:rPr lang="en-US">
                <a:solidFill>
                  <a:srgbClr val="007096"/>
                </a:solidFill>
              </a:rPr>
              <a:t>Sunnyside ignoró la oportunidad de comprar los requisitos. Se requieren al menos 90 días</a:t>
            </a:r>
            <a:endParaRPr sz="1100">
              <a:solidFill>
                <a:srgbClr val="007096"/>
              </a:solidFill>
            </a:endParaRPr>
          </a:p>
          <a:p>
            <a:pPr marL="457200" lvl="0" indent="0" algn="l" rtl="0">
              <a:lnSpc>
                <a:spcPct val="90000"/>
              </a:lnSpc>
              <a:spcBef>
                <a:spcPts val="0"/>
              </a:spcBef>
              <a:spcAft>
                <a:spcPts val="0"/>
              </a:spcAft>
              <a:buSzPts val="2800"/>
              <a:buNone/>
            </a:pPr>
            <a:endParaRPr sz="1600"/>
          </a:p>
        </p:txBody>
      </p:sp>
      <p:sp>
        <p:nvSpPr>
          <p:cNvPr id="452" name="Google Shape;452;p61"/>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True or False: Sunnyside Park owner notifies residents of its intent to sell to park to Rocky Butte and two days later, formally accepts Rocky Butte’s offer. This is lawful.</a:t>
            </a:r>
            <a:endParaRPr/>
          </a:p>
          <a:p>
            <a:pPr marL="635000" lvl="0" indent="-457200" algn="l" rtl="0">
              <a:lnSpc>
                <a:spcPct val="90000"/>
              </a:lnSpc>
              <a:spcBef>
                <a:spcPts val="1000"/>
              </a:spcBef>
              <a:spcAft>
                <a:spcPts val="0"/>
              </a:spcAft>
              <a:buSzPts val="2800"/>
              <a:buChar char="•"/>
            </a:pPr>
            <a:r>
              <a:rPr lang="en-US"/>
              <a:t>FALSE: Sunnyside ignored the opportunity to purchase requirements. At least 90 days are required</a:t>
            </a:r>
            <a:endParaRPr/>
          </a:p>
        </p:txBody>
      </p:sp>
      <p:sp>
        <p:nvSpPr>
          <p:cNvPr id="453" name="Google Shape;453;p61"/>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59" name="Google Shape;459;p62"/>
          <p:cNvSpPr txBox="1">
            <a:spLocks noGrp="1"/>
          </p:cNvSpPr>
          <p:nvPr>
            <p:ph type="body" idx="1"/>
          </p:nvPr>
        </p:nvSpPr>
        <p:spPr>
          <a:xfrm>
            <a:off x="6332976" y="1326325"/>
            <a:ext cx="5274599" cy="5125800"/>
          </a:xfrm>
          <a:prstGeom prst="rect">
            <a:avLst/>
          </a:prstGeom>
          <a:noFill/>
          <a:ln>
            <a:noFill/>
          </a:ln>
        </p:spPr>
        <p:txBody>
          <a:bodyPr spcFirstLastPara="1" wrap="square" lIns="91425" tIns="45700" rIns="91425" bIns="45700" anchor="t" anchorCtr="0">
            <a:noAutofit/>
          </a:bodyPr>
          <a:lstStyle/>
          <a:p>
            <a:pPr marL="800100" lvl="0" indent="-342900" algn="l" rtl="0">
              <a:lnSpc>
                <a:spcPct val="90000"/>
              </a:lnSpc>
              <a:spcBef>
                <a:spcPts val="0"/>
              </a:spcBef>
              <a:spcAft>
                <a:spcPts val="0"/>
              </a:spcAft>
              <a:buSzPts val="2800"/>
              <a:buChar char="•"/>
            </a:pPr>
            <a:r>
              <a:rPr lang="en-US" sz="2400">
                <a:solidFill>
                  <a:srgbClr val="007096"/>
                </a:solidFill>
              </a:rPr>
              <a:t>El propietario de Sunnyside Park notifica a los residentes de su intención de vender el parque a Rocky Butte. Después de 30 días, Sunnyside es informado por el 52% de los residentes del parque que no están interesados en comprar parque. Sunnyside procede a completar la venta a Rocky Butte. Esto es legal.</a:t>
            </a:r>
            <a:endParaRPr sz="2400">
              <a:solidFill>
                <a:srgbClr val="007096"/>
              </a:solidFill>
            </a:endParaRPr>
          </a:p>
        </p:txBody>
      </p:sp>
      <p:sp>
        <p:nvSpPr>
          <p:cNvPr id="460" name="Google Shape;460;p6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True or False: Sunnyside Park owner notifies residents of its intent to sell park to Rocky Butte. After 30 days, wed% of park residents that they are not interested in purchasing park. Sunnyside proceeds to complete sale to Rocky Butte. This is lawful.</a:t>
            </a:r>
            <a:endParaRPr/>
          </a:p>
        </p:txBody>
      </p:sp>
      <p:sp>
        <p:nvSpPr>
          <p:cNvPr id="461" name="Google Shape;461;p62"/>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67" name="Google Shape;467;p63"/>
          <p:cNvSpPr txBox="1">
            <a:spLocks noGrp="1"/>
          </p:cNvSpPr>
          <p:nvPr>
            <p:ph type="body" idx="1"/>
          </p:nvPr>
        </p:nvSpPr>
        <p:spPr>
          <a:xfrm>
            <a:off x="6857700" y="1124465"/>
            <a:ext cx="4749875" cy="5579960"/>
          </a:xfrm>
          <a:prstGeom prst="rect">
            <a:avLst/>
          </a:prstGeom>
          <a:noFill/>
          <a:ln>
            <a:noFill/>
          </a:ln>
        </p:spPr>
        <p:txBody>
          <a:bodyPr spcFirstLastPara="1" wrap="square" lIns="91425" tIns="45700" rIns="91425" bIns="45700" anchor="t" anchorCtr="0">
            <a:noAutofit/>
          </a:bodyPr>
          <a:lstStyle/>
          <a:p>
            <a:pPr marL="914400" lvl="0" indent="-457200" algn="l" rtl="0">
              <a:lnSpc>
                <a:spcPct val="90000"/>
              </a:lnSpc>
              <a:spcBef>
                <a:spcPts val="0"/>
              </a:spcBef>
              <a:spcAft>
                <a:spcPts val="0"/>
              </a:spcAft>
              <a:buSzPts val="2800"/>
              <a:buChar char="•"/>
            </a:pPr>
            <a:r>
              <a:rPr lang="en-US" sz="2400" b="1">
                <a:solidFill>
                  <a:srgbClr val="FF9E00"/>
                </a:solidFill>
              </a:rPr>
              <a:t>VERDADERO. </a:t>
            </a:r>
            <a:r>
              <a:rPr lang="en-US" sz="2400">
                <a:solidFill>
                  <a:srgbClr val="007096"/>
                </a:solidFill>
              </a:rPr>
              <a:t>Después del período de enfriamiento de 30 días, la administración del parque puede proporcionar formularios a los residentes de su interés en la oportunidad de comprar. Si al menos el 50% indica que no está interesado, la oportunidad de comprar no se activa</a:t>
            </a:r>
            <a:r>
              <a:rPr lang="en-US" sz="1400">
                <a:solidFill>
                  <a:srgbClr val="007096"/>
                </a:solidFill>
              </a:rPr>
              <a:t> </a:t>
            </a:r>
            <a:endParaRPr sz="1400">
              <a:solidFill>
                <a:srgbClr val="007096"/>
              </a:solidFill>
            </a:endParaRPr>
          </a:p>
        </p:txBody>
      </p:sp>
      <p:sp>
        <p:nvSpPr>
          <p:cNvPr id="468" name="Google Shape;468;p63"/>
          <p:cNvSpPr txBox="1">
            <a:spLocks noGrp="1"/>
          </p:cNvSpPr>
          <p:nvPr>
            <p:ph type="body" idx="1"/>
          </p:nvPr>
        </p:nvSpPr>
        <p:spPr>
          <a:xfrm>
            <a:off x="1523288" y="831247"/>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TRUE. After the 30 day cooling period, park management can provide forms to residents of their interest in the opportunity to purchase. If at least 50% indicate they are not interested, opportunity to purchase does not trigger.</a:t>
            </a:r>
            <a:endParaRPr/>
          </a:p>
        </p:txBody>
      </p:sp>
      <p:sp>
        <p:nvSpPr>
          <p:cNvPr id="469" name="Google Shape;469;p63"/>
          <p:cNvSpPr txBox="1">
            <a:spLocks noGrp="1"/>
          </p:cNvSpPr>
          <p:nvPr>
            <p:ph type="title"/>
          </p:nvPr>
        </p:nvSpPr>
        <p:spPr>
          <a:xfrm>
            <a:off x="6657975" y="167725"/>
            <a:ext cx="4949600" cy="9567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75" name="Google Shape;475;p64"/>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sz="2400">
                <a:solidFill>
                  <a:srgbClr val="007096"/>
                </a:solidFill>
              </a:rPr>
              <a:t>El propietario de Sunnyside Park notifica a los residentes de su intención de vender el parque a Rocky Butte. Dentro de 90 días, 65% de los residentes del parque arman una oferta que es mejor que lo que Rocky Butte está ofreciendo. Sunnyside ignora la oferta de los residentes y vende a Rocky Butte. Esto es legal.</a:t>
            </a:r>
            <a:endParaRPr/>
          </a:p>
          <a:p>
            <a:pPr marL="457200" lvl="0" indent="0" algn="l" rtl="0">
              <a:lnSpc>
                <a:spcPct val="90000"/>
              </a:lnSpc>
              <a:spcBef>
                <a:spcPts val="0"/>
              </a:spcBef>
              <a:spcAft>
                <a:spcPts val="0"/>
              </a:spcAft>
              <a:buSzPts val="2800"/>
              <a:buNone/>
            </a:pPr>
            <a:endParaRPr sz="1400"/>
          </a:p>
        </p:txBody>
      </p:sp>
      <p:sp>
        <p:nvSpPr>
          <p:cNvPr id="476" name="Google Shape;476;p6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True or False: Sunnyside Park owner notifies residents of its intent to sell park to Rocky Butte. Within 90 days, 65% of park residents put together an offer that is better than what Rocky Butte is offering. Sunnyside ignores the residents’ offer and sells to Rocky Butte. This is lawful.</a:t>
            </a:r>
            <a:endParaRPr/>
          </a:p>
        </p:txBody>
      </p:sp>
      <p:sp>
        <p:nvSpPr>
          <p:cNvPr id="477" name="Google Shape;477;p64"/>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83" name="Google Shape;483;p65"/>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b="1">
                <a:solidFill>
                  <a:srgbClr val="FF9E00"/>
                </a:solidFill>
              </a:rPr>
              <a:t>FALSO:</a:t>
            </a:r>
            <a:r>
              <a:rPr lang="en-US"/>
              <a:t> </a:t>
            </a:r>
            <a:r>
              <a:rPr lang="en-US">
                <a:solidFill>
                  <a:srgbClr val="007096"/>
                </a:solidFill>
              </a:rPr>
              <a:t>Sunnyside debe considerar la oferta y negociar de  buena fe. Si no hay una buena razón para rechazar la oferta favorable de los residentes, probablemente no cumplir con el requisito de buena fe de MHPA</a:t>
            </a:r>
            <a:endParaRPr sz="1600">
              <a:solidFill>
                <a:srgbClr val="007096"/>
              </a:solidFill>
            </a:endParaRPr>
          </a:p>
        </p:txBody>
      </p:sp>
      <p:sp>
        <p:nvSpPr>
          <p:cNvPr id="484" name="Google Shape;484;p6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FALSE. Sunnyside required to consider offer and negotiate in good faith. If no good reason to reject favorable offer from residents, likely not complying with good faith requirement of MHPA</a:t>
            </a:r>
            <a:endParaRPr/>
          </a:p>
        </p:txBody>
      </p:sp>
      <p:sp>
        <p:nvSpPr>
          <p:cNvPr id="485" name="Google Shape;485;p65"/>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6"/>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91" name="Google Shape;491;p66"/>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sz="2400">
                <a:solidFill>
                  <a:srgbClr val="FF9E00"/>
                </a:solidFill>
              </a:rPr>
              <a:t>El propietario de Sunnyside Park, Patrick Sunny, muere sin voluntad. La propiedad del parque pasa a su hija. Los residentes del parque tienen derecho a la oportunidad de comprar antes de las transferencias de propiedad a la hija.</a:t>
            </a:r>
            <a:br>
              <a:rPr lang="en-US" sz="2400">
                <a:solidFill>
                  <a:srgbClr val="FF9E00"/>
                </a:solidFill>
              </a:rPr>
            </a:br>
            <a:endParaRPr/>
          </a:p>
        </p:txBody>
      </p:sp>
      <p:sp>
        <p:nvSpPr>
          <p:cNvPr id="492" name="Google Shape;492;p6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1000"/>
              </a:spcBef>
              <a:spcAft>
                <a:spcPts val="0"/>
              </a:spcAft>
              <a:buSzPts val="2800"/>
              <a:buChar char="•"/>
            </a:pPr>
            <a:r>
              <a:rPr lang="en-US"/>
              <a:t>True or False: Sunnyside Park owner, Patrick Sunny, dies without a will. Ownership of park passes on to his daughter. Park residents are entitled to opportunity to purchase before ownership transfers to daughter.</a:t>
            </a:r>
            <a:endParaRPr/>
          </a:p>
        </p:txBody>
      </p:sp>
      <p:sp>
        <p:nvSpPr>
          <p:cNvPr id="493" name="Google Shape;493;p66"/>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2600">
                <a:solidFill>
                  <a:srgbClr val="007096"/>
                </a:solidFill>
              </a:rPr>
              <a:t>¿VERDADERO o FALSO?</a:t>
            </a:r>
            <a:endParaRPr sz="2600">
              <a:solidFill>
                <a:srgbClr val="007096"/>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POP Quiz</a:t>
            </a:r>
            <a:endParaRPr sz="3200"/>
          </a:p>
        </p:txBody>
      </p:sp>
      <p:sp>
        <p:nvSpPr>
          <p:cNvPr id="499" name="Google Shape;499;p67"/>
          <p:cNvSpPr txBox="1">
            <a:spLocks noGrp="1"/>
          </p:cNvSpPr>
          <p:nvPr>
            <p:ph type="body" idx="1"/>
          </p:nvPr>
        </p:nvSpPr>
        <p:spPr>
          <a:xfrm>
            <a:off x="6857700" y="1578625"/>
            <a:ext cx="4749875" cy="5125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sz="2400" b="1">
                <a:solidFill>
                  <a:srgbClr val="FF9E00"/>
                </a:solidFill>
              </a:rPr>
              <a:t>FALSO</a:t>
            </a:r>
            <a:endParaRPr/>
          </a:p>
          <a:p>
            <a:pPr marL="800100" lvl="0" indent="-342900" algn="l" rtl="0">
              <a:lnSpc>
                <a:spcPct val="90000"/>
              </a:lnSpc>
              <a:spcBef>
                <a:spcPts val="0"/>
              </a:spcBef>
              <a:spcAft>
                <a:spcPts val="0"/>
              </a:spcAft>
              <a:buSzPts val="2800"/>
              <a:buChar char="•"/>
            </a:pPr>
            <a:r>
              <a:rPr lang="en-US" sz="2400">
                <a:solidFill>
                  <a:srgbClr val="00729A"/>
                </a:solidFill>
              </a:rPr>
              <a:t>¿Recuerda las exenciones a la oportunidad de comprar? Si la transferencia a un miembro de la familia que está incluido en la línea de suceso intestados el propietario muere intestado, entonces no hay oportunidad  de  comprar.</a:t>
            </a:r>
            <a:endParaRPr/>
          </a:p>
          <a:p>
            <a:pPr marL="457200" lvl="0" indent="0" algn="l" rtl="0">
              <a:lnSpc>
                <a:spcPct val="90000"/>
              </a:lnSpc>
              <a:spcBef>
                <a:spcPts val="0"/>
              </a:spcBef>
              <a:spcAft>
                <a:spcPts val="0"/>
              </a:spcAft>
              <a:buSzPts val="2800"/>
              <a:buNone/>
            </a:pPr>
            <a:endParaRPr sz="2400">
              <a:solidFill>
                <a:srgbClr val="00729A"/>
              </a:solidFill>
            </a:endParaRPr>
          </a:p>
        </p:txBody>
      </p:sp>
      <p:sp>
        <p:nvSpPr>
          <p:cNvPr id="500" name="Google Shape;500;p6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635000" lvl="0" indent="-279400" algn="l" rtl="0">
              <a:lnSpc>
                <a:spcPct val="90000"/>
              </a:lnSpc>
              <a:spcBef>
                <a:spcPts val="1000"/>
              </a:spcBef>
              <a:spcAft>
                <a:spcPts val="0"/>
              </a:spcAft>
              <a:buSzPts val="2800"/>
              <a:buNone/>
            </a:pPr>
            <a:endParaRPr>
              <a:solidFill>
                <a:srgbClr val="FF0000"/>
              </a:solidFill>
            </a:endParaRPr>
          </a:p>
          <a:p>
            <a:pPr marL="635000" lvl="0" indent="-457200" algn="l" rtl="0">
              <a:lnSpc>
                <a:spcPct val="90000"/>
              </a:lnSpc>
              <a:spcBef>
                <a:spcPts val="1000"/>
              </a:spcBef>
              <a:spcAft>
                <a:spcPts val="0"/>
              </a:spcAft>
              <a:buSzPts val="2800"/>
              <a:buChar char="•"/>
            </a:pPr>
            <a:r>
              <a:rPr lang="en-US"/>
              <a:t>FALSE. Remember exemptions to opportunity to purchase. If transfer to family member who is included in line of intestate succession if landlord dies intestate, then no opportunity to purchase.</a:t>
            </a:r>
            <a:endParaRPr/>
          </a:p>
          <a:p>
            <a:pPr marL="635000" lvl="0" indent="-279400" algn="l" rtl="0">
              <a:lnSpc>
                <a:spcPct val="90000"/>
              </a:lnSpc>
              <a:spcBef>
                <a:spcPts val="1000"/>
              </a:spcBef>
              <a:spcAft>
                <a:spcPts val="0"/>
              </a:spcAft>
              <a:buSzPts val="2800"/>
              <a:buNone/>
            </a:pPr>
            <a:endParaRPr/>
          </a:p>
        </p:txBody>
      </p:sp>
      <p:sp>
        <p:nvSpPr>
          <p:cNvPr id="501" name="Google Shape;501;p67"/>
          <p:cNvSpPr txBox="1">
            <a:spLocks noGrp="1"/>
          </p:cNvSpPr>
          <p:nvPr>
            <p:ph type="title"/>
          </p:nvPr>
        </p:nvSpPr>
        <p:spPr>
          <a:xfrm>
            <a:off x="6657975" y="167725"/>
            <a:ext cx="4949600" cy="14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200">
                <a:solidFill>
                  <a:srgbClr val="007096"/>
                </a:solidFill>
              </a:rPr>
              <a:t>¿VERDADERO o FALSO?</a:t>
            </a:r>
            <a:endParaRPr sz="3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8"/>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n-US" sz="3600"/>
              <a:t>HOW TO CONTACT CPLP:</a:t>
            </a:r>
            <a:endParaRPr sz="3600"/>
          </a:p>
        </p:txBody>
      </p:sp>
      <p:sp>
        <p:nvSpPr>
          <p:cNvPr id="507" name="Google Shape;507;p68"/>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508" name="Google Shape;508;p68"/>
          <p:cNvSpPr txBox="1">
            <a:spLocks noGrp="1"/>
          </p:cNvSpPr>
          <p:nvPr>
            <p:ph type="body" idx="1"/>
          </p:nvPr>
        </p:nvSpPr>
        <p:spPr>
          <a:xfrm>
            <a:off x="1583100" y="1087575"/>
            <a:ext cx="5194500" cy="532275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n-US">
                <a:latin typeface="Montserrat"/>
                <a:ea typeface="Montserrat"/>
                <a:cs typeface="Montserrat"/>
                <a:sym typeface="Montserrat"/>
              </a:rPr>
              <a:t>Online Intake Form:</a:t>
            </a:r>
            <a:endParaRPr>
              <a:latin typeface="Montserrat"/>
              <a:ea typeface="Montserrat"/>
              <a:cs typeface="Montserrat"/>
              <a:sym typeface="Montserrat"/>
            </a:endParaRPr>
          </a:p>
          <a:p>
            <a:pPr marL="228600" lvl="0" indent="0" algn="l" rtl="0">
              <a:lnSpc>
                <a:spcPct val="80000"/>
              </a:lnSpc>
              <a:spcBef>
                <a:spcPts val="1000"/>
              </a:spcBef>
              <a:spcAft>
                <a:spcPts val="0"/>
              </a:spcAft>
              <a:buSzPts val="2800"/>
              <a:buNone/>
            </a:pPr>
            <a:r>
              <a:rPr lang="en-US" sz="2200" u="sng">
                <a:solidFill>
                  <a:schemeClr val="hlink"/>
                </a:solidFill>
                <a:latin typeface="Montserrat"/>
                <a:ea typeface="Montserrat"/>
                <a:cs typeface="Montserrat"/>
                <a:sym typeface="Montserrat"/>
                <a:hlinkClick r:id="rId3"/>
              </a:rPr>
              <a:t>CPLP Intake Form Just Housing and Mobile Home Initiatives</a:t>
            </a:r>
            <a:endParaRPr sz="3900">
              <a:latin typeface="Montserrat"/>
              <a:ea typeface="Montserrat"/>
              <a:cs typeface="Montserrat"/>
              <a:sym typeface="Montserrat"/>
            </a:endParaRPr>
          </a:p>
          <a:p>
            <a:pPr marL="228600" lvl="0" indent="-228600" algn="l" rtl="0">
              <a:lnSpc>
                <a:spcPct val="80000"/>
              </a:lnSpc>
              <a:spcBef>
                <a:spcPts val="1000"/>
              </a:spcBef>
              <a:spcAft>
                <a:spcPts val="0"/>
              </a:spcAft>
              <a:buSzPts val="2800"/>
              <a:buChar char="•"/>
            </a:pPr>
            <a:r>
              <a:rPr lang="en-US">
                <a:latin typeface="Montserrat"/>
                <a:ea typeface="Montserrat"/>
                <a:cs typeface="Montserrat"/>
                <a:sym typeface="Montserrat"/>
              </a:rPr>
              <a:t>Email:</a:t>
            </a:r>
            <a:endParaRPr>
              <a:latin typeface="Montserrat"/>
              <a:ea typeface="Montserrat"/>
              <a:cs typeface="Montserrat"/>
              <a:sym typeface="Montserrat"/>
            </a:endParaRPr>
          </a:p>
          <a:p>
            <a:pPr marL="228600" lvl="0" indent="0" algn="l" rtl="0">
              <a:lnSpc>
                <a:spcPct val="80000"/>
              </a:lnSpc>
              <a:spcBef>
                <a:spcPts val="1000"/>
              </a:spcBef>
              <a:spcAft>
                <a:spcPts val="0"/>
              </a:spcAft>
              <a:buSzPts val="2800"/>
              <a:buNone/>
            </a:pPr>
            <a:r>
              <a:rPr lang="en-US" sz="1800" b="1" u="sng">
                <a:solidFill>
                  <a:schemeClr val="hlink"/>
                </a:solidFill>
                <a:latin typeface="Montserrat"/>
                <a:ea typeface="Montserrat"/>
                <a:cs typeface="Montserrat"/>
                <a:sym typeface="Montserrat"/>
                <a:hlinkClick r:id="rId4"/>
              </a:rPr>
              <a:t>contact@copovertylawproject.org</a:t>
            </a:r>
            <a:endParaRPr sz="1800" b="1" u="sng">
              <a:solidFill>
                <a:schemeClr val="hlink"/>
              </a:solidFill>
              <a:latin typeface="Montserrat"/>
              <a:ea typeface="Montserrat"/>
              <a:cs typeface="Montserrat"/>
              <a:sym typeface="Montserrat"/>
            </a:endParaRPr>
          </a:p>
          <a:p>
            <a:pPr marL="228600" lvl="0" indent="0" algn="l" rtl="0">
              <a:lnSpc>
                <a:spcPct val="80000"/>
              </a:lnSpc>
              <a:spcBef>
                <a:spcPts val="1000"/>
              </a:spcBef>
              <a:spcAft>
                <a:spcPts val="0"/>
              </a:spcAft>
              <a:buSzPts val="2800"/>
              <a:buNone/>
            </a:pPr>
            <a:endParaRPr sz="1800" b="1">
              <a:latin typeface="Montserrat"/>
              <a:ea typeface="Montserrat"/>
              <a:cs typeface="Montserrat"/>
              <a:sym typeface="Montserrat"/>
            </a:endParaRPr>
          </a:p>
          <a:p>
            <a:pPr marL="228600" lvl="0" indent="-215900" algn="l" rtl="0">
              <a:lnSpc>
                <a:spcPct val="80000"/>
              </a:lnSpc>
              <a:spcBef>
                <a:spcPts val="1000"/>
              </a:spcBef>
              <a:spcAft>
                <a:spcPts val="0"/>
              </a:spcAft>
              <a:buSzPts val="2600"/>
              <a:buChar char="•"/>
            </a:pPr>
            <a:r>
              <a:rPr lang="en-US" sz="2600">
                <a:latin typeface="Montserrat"/>
                <a:ea typeface="Montserrat"/>
                <a:cs typeface="Montserrat"/>
                <a:sym typeface="Montserrat"/>
              </a:rPr>
              <a:t>Phone number (English):</a:t>
            </a:r>
            <a:endParaRPr sz="2600">
              <a:latin typeface="Montserrat"/>
              <a:ea typeface="Montserrat"/>
              <a:cs typeface="Montserrat"/>
              <a:sym typeface="Montserrat"/>
            </a:endParaRPr>
          </a:p>
          <a:p>
            <a:pPr marL="228600" lvl="0" indent="0" algn="l" rtl="0">
              <a:lnSpc>
                <a:spcPct val="80000"/>
              </a:lnSpc>
              <a:spcBef>
                <a:spcPts val="1000"/>
              </a:spcBef>
              <a:spcAft>
                <a:spcPts val="0"/>
              </a:spcAft>
              <a:buSzPts val="2800"/>
              <a:buNone/>
            </a:pPr>
            <a:r>
              <a:rPr lang="en-US" sz="2600" b="1">
                <a:solidFill>
                  <a:srgbClr val="FFA300"/>
                </a:solidFill>
                <a:latin typeface="Montserrat"/>
                <a:ea typeface="Montserrat"/>
                <a:cs typeface="Montserrat"/>
                <a:sym typeface="Montserrat"/>
              </a:rPr>
              <a:t>(720) 515-6130</a:t>
            </a:r>
            <a:endParaRPr sz="2600" b="1">
              <a:solidFill>
                <a:srgbClr val="FFA300"/>
              </a:solidFill>
              <a:latin typeface="Montserrat"/>
              <a:ea typeface="Montserrat"/>
              <a:cs typeface="Montserrat"/>
              <a:sym typeface="Montserrat"/>
            </a:endParaRPr>
          </a:p>
          <a:p>
            <a:pPr marL="228600" lvl="0" indent="-215900" algn="l" rtl="0">
              <a:lnSpc>
                <a:spcPct val="80000"/>
              </a:lnSpc>
              <a:spcBef>
                <a:spcPts val="1000"/>
              </a:spcBef>
              <a:spcAft>
                <a:spcPts val="0"/>
              </a:spcAft>
              <a:buSzPts val="2600"/>
              <a:buChar char="•"/>
            </a:pPr>
            <a:r>
              <a:rPr lang="en-US" sz="2600">
                <a:latin typeface="Montserrat"/>
                <a:ea typeface="Montserrat"/>
                <a:cs typeface="Montserrat"/>
                <a:sym typeface="Montserrat"/>
              </a:rPr>
              <a:t>Phone number (Spanish):</a:t>
            </a:r>
            <a:endParaRPr sz="2600">
              <a:latin typeface="Montserrat"/>
              <a:ea typeface="Montserrat"/>
              <a:cs typeface="Montserrat"/>
              <a:sym typeface="Montserrat"/>
            </a:endParaRPr>
          </a:p>
          <a:p>
            <a:pPr marL="228600" lvl="0" indent="0" algn="l" rtl="0">
              <a:lnSpc>
                <a:spcPct val="80000"/>
              </a:lnSpc>
              <a:spcBef>
                <a:spcPts val="1000"/>
              </a:spcBef>
              <a:spcAft>
                <a:spcPts val="0"/>
              </a:spcAft>
              <a:buSzPts val="2800"/>
              <a:buNone/>
            </a:pPr>
            <a:r>
              <a:rPr lang="en-US" sz="2200" b="1">
                <a:solidFill>
                  <a:srgbClr val="FFA300"/>
                </a:solidFill>
                <a:latin typeface="Montserrat"/>
                <a:ea typeface="Montserrat"/>
                <a:cs typeface="Montserrat"/>
                <a:sym typeface="Montserrat"/>
              </a:rPr>
              <a:t>(720) 500-2587</a:t>
            </a:r>
            <a:endParaRPr sz="2600" b="1">
              <a:solidFill>
                <a:srgbClr val="FFA300"/>
              </a:solidFill>
              <a:latin typeface="Montserrat"/>
              <a:ea typeface="Montserrat"/>
              <a:cs typeface="Montserrat"/>
              <a:sym typeface="Montserrat"/>
            </a:endParaRPr>
          </a:p>
          <a:p>
            <a:pPr marL="228600" lvl="0" indent="-215900" algn="l" rtl="0">
              <a:lnSpc>
                <a:spcPct val="80000"/>
              </a:lnSpc>
              <a:spcBef>
                <a:spcPts val="1000"/>
              </a:spcBef>
              <a:spcAft>
                <a:spcPts val="0"/>
              </a:spcAft>
              <a:buSzPts val="2600"/>
              <a:buChar char="•"/>
            </a:pPr>
            <a:r>
              <a:rPr lang="en-US" sz="2600">
                <a:latin typeface="Montserrat"/>
                <a:ea typeface="Montserrat"/>
                <a:cs typeface="Montserrat"/>
                <a:sym typeface="Montserrat"/>
              </a:rPr>
              <a:t>We use Language Line to help in other languages.</a:t>
            </a:r>
            <a:endParaRPr>
              <a:latin typeface="Montserrat"/>
              <a:ea typeface="Montserrat"/>
              <a:cs typeface="Montserrat"/>
              <a:sym typeface="Montserrat"/>
            </a:endParaRPr>
          </a:p>
          <a:p>
            <a:pPr marL="228600" lvl="0" indent="0" algn="l" rtl="0">
              <a:lnSpc>
                <a:spcPct val="90000"/>
              </a:lnSpc>
              <a:spcBef>
                <a:spcPts val="1000"/>
              </a:spcBef>
              <a:spcAft>
                <a:spcPts val="0"/>
              </a:spcAft>
              <a:buSzPts val="2800"/>
              <a:buNone/>
            </a:pPr>
            <a:endParaRPr>
              <a:latin typeface="Montserrat"/>
              <a:ea typeface="Montserrat"/>
              <a:cs typeface="Montserrat"/>
              <a:sym typeface="Montserrat"/>
            </a:endParaRPr>
          </a:p>
        </p:txBody>
      </p:sp>
      <p:sp>
        <p:nvSpPr>
          <p:cNvPr id="509" name="Google Shape;509;p68"/>
          <p:cNvSpPr txBox="1">
            <a:spLocks noGrp="1"/>
          </p:cNvSpPr>
          <p:nvPr>
            <p:ph type="body" idx="1"/>
          </p:nvPr>
        </p:nvSpPr>
        <p:spPr>
          <a:xfrm>
            <a:off x="6934775" y="1009750"/>
            <a:ext cx="4672800" cy="575759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Clr>
                <a:srgbClr val="FFA300"/>
              </a:buClr>
              <a:buSzPts val="2800"/>
              <a:buChar char="•"/>
            </a:pPr>
            <a:r>
              <a:rPr lang="en-US" sz="2400">
                <a:solidFill>
                  <a:srgbClr val="FFA300"/>
                </a:solidFill>
                <a:latin typeface="Montserrat Medium"/>
                <a:ea typeface="Montserrat Medium"/>
                <a:cs typeface="Montserrat Medium"/>
                <a:sym typeface="Montserrat Medium"/>
              </a:rPr>
              <a:t>Formulario de inscripción en español :</a:t>
            </a:r>
            <a:endParaRPr/>
          </a:p>
          <a:p>
            <a:pPr marL="228600" lvl="0" indent="0" algn="l" rtl="0">
              <a:lnSpc>
                <a:spcPct val="80000"/>
              </a:lnSpc>
              <a:spcBef>
                <a:spcPts val="1000"/>
              </a:spcBef>
              <a:spcAft>
                <a:spcPts val="0"/>
              </a:spcAft>
              <a:buSzPts val="2800"/>
              <a:buNone/>
            </a:pPr>
            <a:r>
              <a:rPr lang="en-US" sz="2000" u="sng">
                <a:solidFill>
                  <a:schemeClr val="hlink"/>
                </a:solidFill>
                <a:latin typeface="Montserrat Medium"/>
                <a:ea typeface="Montserrat Medium"/>
                <a:cs typeface="Montserrat Medium"/>
                <a:sym typeface="Montserrat Medium"/>
                <a:hlinkClick r:id="rId5"/>
              </a:rPr>
              <a:t>CPLP Formulario de inscripción en español</a:t>
            </a:r>
            <a:endParaRPr sz="2000">
              <a:latin typeface="Montserrat Medium"/>
              <a:ea typeface="Montserrat Medium"/>
              <a:cs typeface="Montserrat Medium"/>
              <a:sym typeface="Montserrat Medium"/>
            </a:endParaRPr>
          </a:p>
          <a:p>
            <a:pPr marL="228600" lvl="0" indent="-228600" algn="l" rtl="0">
              <a:lnSpc>
                <a:spcPct val="80000"/>
              </a:lnSpc>
              <a:spcBef>
                <a:spcPts val="1000"/>
              </a:spcBef>
              <a:spcAft>
                <a:spcPts val="0"/>
              </a:spcAft>
              <a:buClr>
                <a:srgbClr val="FFA300"/>
              </a:buClr>
              <a:buSzPts val="2800"/>
              <a:buChar char="•"/>
            </a:pPr>
            <a:r>
              <a:rPr lang="en-US" sz="2400">
                <a:solidFill>
                  <a:srgbClr val="FFA300"/>
                </a:solidFill>
                <a:latin typeface="Montserrat Medium"/>
                <a:ea typeface="Montserrat Medium"/>
                <a:cs typeface="Montserrat Medium"/>
                <a:sym typeface="Montserrat Medium"/>
              </a:rPr>
              <a:t>Email:</a:t>
            </a:r>
            <a:endParaRPr/>
          </a:p>
          <a:p>
            <a:pPr marL="228600" lvl="0" indent="0" algn="l" rtl="0">
              <a:lnSpc>
                <a:spcPct val="80000"/>
              </a:lnSpc>
              <a:spcBef>
                <a:spcPts val="1000"/>
              </a:spcBef>
              <a:spcAft>
                <a:spcPts val="0"/>
              </a:spcAft>
              <a:buSzPts val="2800"/>
              <a:buNone/>
            </a:pPr>
            <a:r>
              <a:rPr lang="en-US" sz="1800" b="1" u="sng">
                <a:solidFill>
                  <a:schemeClr val="hlink"/>
                </a:solidFill>
                <a:latin typeface="Montserrat Medium"/>
                <a:ea typeface="Montserrat Medium"/>
                <a:cs typeface="Montserrat Medium"/>
                <a:sym typeface="Montserrat Medium"/>
                <a:hlinkClick r:id="rId4"/>
              </a:rPr>
              <a:t>contact@copovertylawproject.org</a:t>
            </a:r>
            <a:endParaRPr sz="1800" b="1">
              <a:latin typeface="Montserrat Medium"/>
              <a:ea typeface="Montserrat Medium"/>
              <a:cs typeface="Montserrat Medium"/>
              <a:sym typeface="Montserrat Medium"/>
            </a:endParaRPr>
          </a:p>
          <a:p>
            <a:pPr marL="228600" lvl="0" indent="0" algn="l" rtl="0">
              <a:lnSpc>
                <a:spcPct val="80000"/>
              </a:lnSpc>
              <a:spcBef>
                <a:spcPts val="1000"/>
              </a:spcBef>
              <a:spcAft>
                <a:spcPts val="0"/>
              </a:spcAft>
              <a:buSzPts val="2800"/>
              <a:buNone/>
            </a:pPr>
            <a:endParaRPr sz="2400">
              <a:latin typeface="Montserrat Medium"/>
              <a:ea typeface="Montserrat Medium"/>
              <a:cs typeface="Montserrat Medium"/>
              <a:sym typeface="Montserrat Medium"/>
            </a:endParaRPr>
          </a:p>
          <a:p>
            <a:pPr marL="228600" lvl="0" indent="-203200" algn="l" rtl="0">
              <a:lnSpc>
                <a:spcPct val="80000"/>
              </a:lnSpc>
              <a:spcBef>
                <a:spcPts val="1000"/>
              </a:spcBef>
              <a:spcAft>
                <a:spcPts val="0"/>
              </a:spcAft>
              <a:buClr>
                <a:srgbClr val="FFA300"/>
              </a:buClr>
              <a:buSzPts val="2400"/>
              <a:buChar char="•"/>
            </a:pPr>
            <a:r>
              <a:rPr lang="en-US" sz="2400">
                <a:solidFill>
                  <a:srgbClr val="FFA300"/>
                </a:solidFill>
                <a:latin typeface="Montserrat Medium"/>
                <a:ea typeface="Montserrat Medium"/>
                <a:cs typeface="Montserrat Medium"/>
                <a:sym typeface="Montserrat Medium"/>
              </a:rPr>
              <a:t>Número de teléfono (inglés): </a:t>
            </a:r>
            <a:r>
              <a:rPr lang="en-US" sz="2400">
                <a:latin typeface="Montserrat Medium"/>
                <a:ea typeface="Montserrat Medium"/>
                <a:cs typeface="Montserrat Medium"/>
                <a:sym typeface="Montserrat Medium"/>
              </a:rPr>
              <a:t>(720) 515-6130</a:t>
            </a:r>
            <a:endParaRPr sz="2400">
              <a:solidFill>
                <a:srgbClr val="FFA300"/>
              </a:solidFill>
              <a:latin typeface="Montserrat Medium"/>
              <a:ea typeface="Montserrat Medium"/>
              <a:cs typeface="Montserrat Medium"/>
              <a:sym typeface="Montserrat Medium"/>
            </a:endParaRPr>
          </a:p>
          <a:p>
            <a:pPr marL="228600" lvl="0" indent="-203200" algn="l" rtl="0">
              <a:lnSpc>
                <a:spcPct val="80000"/>
              </a:lnSpc>
              <a:spcBef>
                <a:spcPts val="1000"/>
              </a:spcBef>
              <a:spcAft>
                <a:spcPts val="0"/>
              </a:spcAft>
              <a:buClr>
                <a:srgbClr val="FFA300"/>
              </a:buClr>
              <a:buSzPts val="2400"/>
              <a:buChar char="•"/>
            </a:pPr>
            <a:r>
              <a:rPr lang="en-US" sz="2400">
                <a:solidFill>
                  <a:srgbClr val="FFA300"/>
                </a:solidFill>
                <a:latin typeface="Montserrat Medium"/>
                <a:ea typeface="Montserrat Medium"/>
                <a:cs typeface="Montserrat Medium"/>
                <a:sym typeface="Montserrat Medium"/>
              </a:rPr>
              <a:t>Número de teléfono (</a:t>
            </a:r>
            <a:r>
              <a:rPr lang="en-US" sz="2400">
                <a:solidFill>
                  <a:srgbClr val="007096"/>
                </a:solidFill>
                <a:latin typeface="Montserrat Medium"/>
                <a:ea typeface="Montserrat Medium"/>
                <a:cs typeface="Montserrat Medium"/>
                <a:sym typeface="Montserrat Medium"/>
              </a:rPr>
              <a:t>español</a:t>
            </a:r>
            <a:r>
              <a:rPr lang="en-US" sz="2400">
                <a:solidFill>
                  <a:srgbClr val="FFA300"/>
                </a:solidFill>
                <a:latin typeface="Montserrat Medium"/>
                <a:ea typeface="Montserrat Medium"/>
                <a:cs typeface="Montserrat Medium"/>
                <a:sym typeface="Montserrat Medium"/>
              </a:rPr>
              <a:t>): </a:t>
            </a:r>
            <a:r>
              <a:rPr lang="en-US" sz="2400">
                <a:solidFill>
                  <a:srgbClr val="007096"/>
                </a:solidFill>
                <a:latin typeface="Montserrat Medium"/>
                <a:ea typeface="Montserrat Medium"/>
                <a:cs typeface="Montserrat Medium"/>
                <a:sym typeface="Montserrat Medium"/>
              </a:rPr>
              <a:t>(720) 500-2587</a:t>
            </a:r>
            <a:endParaRPr/>
          </a:p>
          <a:p>
            <a:pPr marL="228600" lvl="0" indent="-190500" algn="l" rtl="0">
              <a:lnSpc>
                <a:spcPct val="80000"/>
              </a:lnSpc>
              <a:spcBef>
                <a:spcPts val="1000"/>
              </a:spcBef>
              <a:spcAft>
                <a:spcPts val="0"/>
              </a:spcAft>
              <a:buClr>
                <a:srgbClr val="FFA300"/>
              </a:buClr>
              <a:buSzPts val="2200"/>
              <a:buChar char="•"/>
            </a:pPr>
            <a:r>
              <a:rPr lang="en-US" sz="2400">
                <a:solidFill>
                  <a:srgbClr val="FFA300"/>
                </a:solidFill>
                <a:latin typeface="Montserrat Medium"/>
                <a:ea typeface="Montserrat Medium"/>
                <a:cs typeface="Montserrat Medium"/>
                <a:sym typeface="Montserrat Medium"/>
              </a:rPr>
              <a:t>También, usamos el servicio de interpretación </a:t>
            </a:r>
            <a:r>
              <a:rPr lang="en-US" sz="2400" i="1">
                <a:solidFill>
                  <a:srgbClr val="007096"/>
                </a:solidFill>
                <a:latin typeface="Montserrat Medium"/>
                <a:ea typeface="Montserrat Medium"/>
                <a:cs typeface="Montserrat Medium"/>
                <a:sym typeface="Montserrat Medium"/>
              </a:rPr>
              <a:t>Language Line </a:t>
            </a:r>
            <a:r>
              <a:rPr lang="en-US" sz="2400">
                <a:solidFill>
                  <a:srgbClr val="FFA300"/>
                </a:solidFill>
                <a:latin typeface="Montserrat Medium"/>
                <a:ea typeface="Montserrat Medium"/>
                <a:cs typeface="Montserrat Medium"/>
                <a:sym typeface="Montserrat Medium"/>
              </a:rPr>
              <a:t>para otros idiomas </a:t>
            </a:r>
            <a:endParaRPr/>
          </a:p>
        </p:txBody>
      </p:sp>
      <p:sp>
        <p:nvSpPr>
          <p:cNvPr id="510" name="Google Shape;510;p68"/>
          <p:cNvSpPr txBox="1">
            <a:spLocks noGrp="1"/>
          </p:cNvSpPr>
          <p:nvPr>
            <p:ph type="title"/>
          </p:nvPr>
        </p:nvSpPr>
        <p:spPr>
          <a:xfrm>
            <a:off x="6562725" y="110925"/>
            <a:ext cx="5194500" cy="919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a:solidFill>
                  <a:srgbClr val="00729A"/>
                </a:solidFill>
              </a:rPr>
              <a:t>¿</a:t>
            </a:r>
            <a:r>
              <a:rPr lang="en-US" sz="3600">
                <a:solidFill>
                  <a:srgbClr val="00729A"/>
                </a:solidFill>
                <a:latin typeface="Barlow Condensed"/>
                <a:ea typeface="Barlow Condensed"/>
                <a:cs typeface="Barlow Condensed"/>
                <a:sym typeface="Barlow Condensed"/>
              </a:rPr>
              <a:t>Cómo Contactarnos?</a:t>
            </a:r>
            <a:endParaRPr>
              <a:solidFill>
                <a:srgbClr val="00729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4000"/>
              <a:t>Legal Disclaimer</a:t>
            </a:r>
            <a:endParaRPr sz="3700"/>
          </a:p>
        </p:txBody>
      </p:sp>
      <p:sp>
        <p:nvSpPr>
          <p:cNvPr id="96" name="Google Shape;96;p15"/>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674688" lvl="0" indent="-342900" algn="l" rtl="0">
              <a:lnSpc>
                <a:spcPct val="90000"/>
              </a:lnSpc>
              <a:spcBef>
                <a:spcPts val="0"/>
              </a:spcBef>
              <a:spcAft>
                <a:spcPts val="0"/>
              </a:spcAft>
              <a:buSzPts val="2800"/>
              <a:buChar char="•"/>
            </a:pPr>
            <a:r>
              <a:rPr lang="en-US" sz="2000">
                <a:solidFill>
                  <a:srgbClr val="00729A"/>
                </a:solidFill>
                <a:latin typeface="Montserrat"/>
                <a:ea typeface="Montserrat"/>
                <a:cs typeface="Montserrat"/>
                <a:sym typeface="Montserrat"/>
              </a:rPr>
              <a:t>La información proporcionada en esta presentación no constituye, ni  pretende ser, asesoramiento  legal.</a:t>
            </a:r>
            <a:endParaRPr/>
          </a:p>
          <a:p>
            <a:pPr marL="674688" lvl="0" indent="-342900" algn="l" rtl="0">
              <a:lnSpc>
                <a:spcPct val="90000"/>
              </a:lnSpc>
              <a:spcBef>
                <a:spcPts val="1200"/>
              </a:spcBef>
              <a:spcAft>
                <a:spcPts val="0"/>
              </a:spcAft>
              <a:buSzPts val="2800"/>
              <a:buChar char="•"/>
            </a:pPr>
            <a:r>
              <a:rPr lang="en-US" sz="2000">
                <a:solidFill>
                  <a:srgbClr val="00729A"/>
                </a:solidFill>
                <a:latin typeface="Montserrat"/>
                <a:ea typeface="Montserrat"/>
                <a:cs typeface="Montserrat"/>
                <a:sym typeface="Montserrat"/>
              </a:rPr>
              <a:t>Toda la información es sólo para fines informativos generales.</a:t>
            </a:r>
            <a:endParaRPr/>
          </a:p>
          <a:p>
            <a:pPr marL="674688" lvl="0" indent="-342900" algn="l" rtl="0">
              <a:lnSpc>
                <a:spcPct val="90000"/>
              </a:lnSpc>
              <a:spcBef>
                <a:spcPts val="1200"/>
              </a:spcBef>
              <a:spcAft>
                <a:spcPts val="1200"/>
              </a:spcAft>
              <a:buSzPts val="2800"/>
              <a:buChar char="•"/>
            </a:pPr>
            <a:r>
              <a:rPr lang="en-US" sz="2000">
                <a:solidFill>
                  <a:srgbClr val="00729A"/>
                </a:solidFill>
                <a:latin typeface="Montserrat"/>
                <a:ea typeface="Montserrat"/>
                <a:cs typeface="Montserrat"/>
                <a:sym typeface="Montserrat"/>
              </a:rPr>
              <a:t>Si usted tiene preguntas sobre cualquier asunto legal en particular, usted debe ponerse en contacto con un licenciado, o debe asistir a nuestra consulta legal gratuita. CPLP las ofrece el tercer miércoles del mes, cada mes.</a:t>
            </a:r>
            <a:endParaRPr sz="2000">
              <a:solidFill>
                <a:srgbClr val="00729A"/>
              </a:solidFill>
              <a:latin typeface="Montserrat"/>
              <a:ea typeface="Montserrat"/>
              <a:cs typeface="Montserrat"/>
              <a:sym typeface="Montserrat"/>
            </a:endParaRPr>
          </a:p>
        </p:txBody>
      </p:sp>
      <p:sp>
        <p:nvSpPr>
          <p:cNvPr id="97" name="Google Shape;97;p1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a:p>
          <a:p>
            <a:pPr marL="228600" lvl="0" indent="-203200" algn="l" rtl="0">
              <a:lnSpc>
                <a:spcPct val="90000"/>
              </a:lnSpc>
              <a:spcBef>
                <a:spcPts val="1000"/>
              </a:spcBef>
              <a:spcAft>
                <a:spcPts val="0"/>
              </a:spcAft>
              <a:buSzPts val="2400"/>
              <a:buChar char="•"/>
            </a:pPr>
            <a:r>
              <a:rPr lang="en-US" sz="2400"/>
              <a:t>The information provided in this presentation does not, and is not intended to, constitute legal advice.</a:t>
            </a:r>
            <a:endParaRPr/>
          </a:p>
          <a:p>
            <a:pPr marL="228600" lvl="0" indent="-203200" algn="l" rtl="0">
              <a:lnSpc>
                <a:spcPct val="90000"/>
              </a:lnSpc>
              <a:spcBef>
                <a:spcPts val="1000"/>
              </a:spcBef>
              <a:spcAft>
                <a:spcPts val="0"/>
              </a:spcAft>
              <a:buSzPts val="2400"/>
              <a:buChar char="•"/>
            </a:pPr>
            <a:r>
              <a:rPr lang="en-US" sz="2400"/>
              <a:t>All information is for general informational purposes only.</a:t>
            </a:r>
            <a:endParaRPr/>
          </a:p>
          <a:p>
            <a:pPr marL="228600" lvl="0" indent="-203200" algn="l" rtl="0">
              <a:lnSpc>
                <a:spcPct val="90000"/>
              </a:lnSpc>
              <a:spcBef>
                <a:spcPts val="1000"/>
              </a:spcBef>
              <a:spcAft>
                <a:spcPts val="0"/>
              </a:spcAft>
              <a:buSzPts val="2400"/>
              <a:buChar char="•"/>
            </a:pPr>
            <a:r>
              <a:rPr lang="en-US" sz="2400"/>
              <a:t>You should contact an attorney, or attend our monthly legal clinic, with respect to any particular legal matter.</a:t>
            </a:r>
            <a:endParaRPr sz="2400"/>
          </a:p>
          <a:p>
            <a:pPr marL="0" lvl="0" indent="0" algn="l" rtl="0">
              <a:lnSpc>
                <a:spcPct val="90000"/>
              </a:lnSpc>
              <a:spcBef>
                <a:spcPts val="1000"/>
              </a:spcBef>
              <a:spcAft>
                <a:spcPts val="0"/>
              </a:spcAft>
              <a:buSzPts val="2800"/>
              <a:buNone/>
            </a:pPr>
            <a:endParaRPr sz="2400"/>
          </a:p>
          <a:p>
            <a:pPr marL="228600" lvl="0" indent="-50800" algn="l" rtl="0">
              <a:lnSpc>
                <a:spcPct val="90000"/>
              </a:lnSpc>
              <a:spcBef>
                <a:spcPts val="1000"/>
              </a:spcBef>
              <a:spcAft>
                <a:spcPts val="0"/>
              </a:spcAft>
              <a:buSzPts val="2800"/>
              <a:buNone/>
            </a:pPr>
            <a:endParaRPr/>
          </a:p>
        </p:txBody>
      </p:sp>
      <p:sp>
        <p:nvSpPr>
          <p:cNvPr id="98" name="Google Shape;98;p15"/>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200"/>
              <a:t>Renuncia de responsabilidad legal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9"/>
          <p:cNvSpPr txBox="1">
            <a:spLocks noGrp="1"/>
          </p:cNvSpPr>
          <p:nvPr>
            <p:ph type="title"/>
          </p:nvPr>
        </p:nvSpPr>
        <p:spPr>
          <a:xfrm>
            <a:off x="838200" y="1187343"/>
            <a:ext cx="10515600" cy="12772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7919"/>
              <a:buFont typeface="Barlow Condensed"/>
              <a:buNone/>
            </a:pPr>
            <a:r>
              <a:rPr lang="en-US" sz="7200" u="sng"/>
              <a:t>Thank you for joining!</a:t>
            </a:r>
            <a:endParaRPr sz="7200" u="sng"/>
          </a:p>
        </p:txBody>
      </p:sp>
      <p:sp>
        <p:nvSpPr>
          <p:cNvPr id="517" name="Google Shape;517;p69"/>
          <p:cNvSpPr txBox="1"/>
          <p:nvPr/>
        </p:nvSpPr>
        <p:spPr>
          <a:xfrm>
            <a:off x="619125" y="2464563"/>
            <a:ext cx="11182350" cy="60248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8800"/>
              <a:buFont typeface="Barlow Condensed"/>
              <a:buNone/>
            </a:pPr>
            <a:r>
              <a:rPr lang="en-US" sz="5400" b="1" i="1" u="none" strike="noStrike" cap="none">
                <a:solidFill>
                  <a:srgbClr val="007096"/>
                </a:solidFill>
                <a:latin typeface="Barlow Condensed"/>
                <a:ea typeface="Barlow Condensed"/>
                <a:cs typeface="Barlow Condensed"/>
                <a:sym typeface="Barlow Condensed"/>
              </a:rPr>
              <a:t>¡Gracias por acompañarnos!</a:t>
            </a:r>
            <a:endParaRPr sz="5400" b="1" i="1" u="none" strike="noStrike" cap="none">
              <a:solidFill>
                <a:schemeClr val="dk2"/>
              </a:solidFill>
              <a:latin typeface="Barlow Condensed"/>
              <a:ea typeface="Barlow Condensed"/>
              <a:cs typeface="Barlow Condensed"/>
              <a:sym typeface="Barlow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8200" y="681037"/>
            <a:ext cx="10515600" cy="35651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Barlow Condensed"/>
              <a:buNone/>
            </a:pPr>
            <a:r>
              <a:rPr lang="en-US"/>
              <a:t>Sales under the MHPA</a:t>
            </a:r>
            <a:br>
              <a:rPr lang="en-US"/>
            </a:br>
            <a:r>
              <a:rPr lang="en-US"/>
              <a:t>(Current as of June 30, 2020)</a:t>
            </a:r>
            <a:br>
              <a:rPr lang="en-US"/>
            </a:br>
            <a:r>
              <a:rPr lang="en-US" b="0" i="1">
                <a:solidFill>
                  <a:schemeClr val="lt2"/>
                </a:solidFill>
              </a:rPr>
              <a:t>Ventas bajo el MHPA </a:t>
            </a:r>
            <a:br>
              <a:rPr lang="en-US" b="0" i="1">
                <a:solidFill>
                  <a:schemeClr val="lt2"/>
                </a:solidFill>
              </a:rPr>
            </a:br>
            <a:r>
              <a:rPr lang="en-US" b="0" i="1">
                <a:solidFill>
                  <a:schemeClr val="lt2"/>
                </a:solidFill>
              </a:rPr>
              <a:t>(actual a 30 de junio de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955353" y="426876"/>
            <a:ext cx="4140647" cy="200141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8800"/>
              <a:buNone/>
            </a:pPr>
            <a:r>
              <a:rPr lang="en-US" sz="5400">
                <a:latin typeface="Barlow"/>
                <a:ea typeface="Barlow"/>
                <a:cs typeface="Barlow"/>
                <a:sym typeface="Barlow"/>
              </a:rPr>
              <a:t>Mobile Home UNIT Sales</a:t>
            </a:r>
            <a:endParaRPr sz="5400">
              <a:latin typeface="Barlow"/>
              <a:ea typeface="Barlow"/>
              <a:cs typeface="Barlow"/>
              <a:sym typeface="Barlow"/>
            </a:endParaRPr>
          </a:p>
        </p:txBody>
      </p:sp>
      <p:sp>
        <p:nvSpPr>
          <p:cNvPr id="109" name="Google Shape;109;p17"/>
          <p:cNvSpPr txBox="1"/>
          <p:nvPr/>
        </p:nvSpPr>
        <p:spPr>
          <a:xfrm>
            <a:off x="6096000" y="864476"/>
            <a:ext cx="4140647" cy="25645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8800"/>
              <a:buFont typeface="Barlow Condensed"/>
              <a:buNone/>
            </a:pPr>
            <a:r>
              <a:rPr lang="en-US" sz="3600" b="1" i="1" u="none" strike="noStrike" cap="none">
                <a:solidFill>
                  <a:srgbClr val="00729A"/>
                </a:solidFill>
                <a:latin typeface="Barlow"/>
                <a:ea typeface="Barlow"/>
                <a:cs typeface="Barlow"/>
                <a:sym typeface="Barlow"/>
              </a:rPr>
              <a:t>Ventas de UNIDADES de casas móviles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3200"/>
              <a:t>Sources of Guidance</a:t>
            </a:r>
            <a:endParaRPr sz="3200"/>
          </a:p>
        </p:txBody>
      </p:sp>
      <p:sp>
        <p:nvSpPr>
          <p:cNvPr id="115" name="Google Shape;115;p18"/>
          <p:cNvSpPr txBox="1">
            <a:spLocks noGrp="1"/>
          </p:cNvSpPr>
          <p:nvPr>
            <p:ph type="body" idx="1"/>
          </p:nvPr>
        </p:nvSpPr>
        <p:spPr>
          <a:xfrm>
            <a:off x="6934775" y="1262650"/>
            <a:ext cx="4672800"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a:solidFill>
                  <a:srgbClr val="00729A"/>
                </a:solidFill>
              </a:rPr>
              <a:t>MHPA</a:t>
            </a:r>
            <a:endParaRPr/>
          </a:p>
          <a:p>
            <a:pPr marL="407988" lvl="0" indent="-352423" algn="l" rtl="0">
              <a:lnSpc>
                <a:spcPct val="90000"/>
              </a:lnSpc>
              <a:spcBef>
                <a:spcPts val="0"/>
              </a:spcBef>
              <a:spcAft>
                <a:spcPts val="0"/>
              </a:spcAft>
              <a:buSzPts val="2800"/>
              <a:buChar char="•"/>
            </a:pPr>
            <a:r>
              <a:rPr lang="en-US">
                <a:solidFill>
                  <a:srgbClr val="00729A"/>
                </a:solidFill>
              </a:rPr>
              <a:t>DOLA – MHPOP</a:t>
            </a:r>
            <a:endParaRPr/>
          </a:p>
          <a:p>
            <a:pPr marL="865188" lvl="1" indent="-352422" algn="l" rtl="0">
              <a:lnSpc>
                <a:spcPct val="90000"/>
              </a:lnSpc>
              <a:spcBef>
                <a:spcPts val="0"/>
              </a:spcBef>
              <a:spcAft>
                <a:spcPts val="0"/>
              </a:spcAft>
              <a:buSzPts val="2400"/>
              <a:buChar char="•"/>
            </a:pPr>
            <a:r>
              <a:rPr lang="en-US">
                <a:solidFill>
                  <a:srgbClr val="00729A"/>
                </a:solidFill>
              </a:rPr>
              <a:t>Actualización de las reglas del 5 de noviembre</a:t>
            </a:r>
            <a:endParaRPr>
              <a:solidFill>
                <a:srgbClr val="00729A"/>
              </a:solidFill>
            </a:endParaRPr>
          </a:p>
          <a:p>
            <a:pPr marL="407988" lvl="0" indent="-174622" algn="l" rtl="0">
              <a:lnSpc>
                <a:spcPct val="90000"/>
              </a:lnSpc>
              <a:spcBef>
                <a:spcPts val="0"/>
              </a:spcBef>
              <a:spcAft>
                <a:spcPts val="0"/>
              </a:spcAft>
              <a:buSzPts val="2800"/>
              <a:buNone/>
            </a:pPr>
            <a:endParaRPr>
              <a:solidFill>
                <a:srgbClr val="00729A"/>
              </a:solidFill>
            </a:endParaRPr>
          </a:p>
          <a:p>
            <a:pPr marL="407988" lvl="0" indent="-352423" algn="l" rtl="0">
              <a:lnSpc>
                <a:spcPct val="90000"/>
              </a:lnSpc>
              <a:spcBef>
                <a:spcPts val="0"/>
              </a:spcBef>
              <a:spcAft>
                <a:spcPts val="0"/>
              </a:spcAft>
              <a:buSzPts val="2800"/>
              <a:buChar char="•"/>
            </a:pPr>
            <a:r>
              <a:rPr lang="en-US">
                <a:solidFill>
                  <a:srgbClr val="00729A"/>
                </a:solidFill>
              </a:rPr>
              <a:t>Otras orientaciones de DOLA (ver sitio web de MHPOP)  </a:t>
            </a:r>
            <a:endParaRPr>
              <a:solidFill>
                <a:srgbClr val="00729A"/>
              </a:solidFill>
            </a:endParaRPr>
          </a:p>
          <a:p>
            <a:pPr marL="407988" lvl="0" indent="-174622" algn="l" rtl="0">
              <a:lnSpc>
                <a:spcPct val="90000"/>
              </a:lnSpc>
              <a:spcBef>
                <a:spcPts val="0"/>
              </a:spcBef>
              <a:spcAft>
                <a:spcPts val="0"/>
              </a:spcAft>
              <a:buSzPts val="2800"/>
              <a:buNone/>
            </a:pPr>
            <a:endParaRPr>
              <a:solidFill>
                <a:srgbClr val="00729A"/>
              </a:solidFill>
            </a:endParaRPr>
          </a:p>
        </p:txBody>
      </p:sp>
      <p:sp>
        <p:nvSpPr>
          <p:cNvPr id="116" name="Google Shape;116;p1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SzPts val="2800"/>
              <a:buNone/>
            </a:pPr>
            <a:endParaRPr/>
          </a:p>
          <a:p>
            <a:pPr marL="457200" lvl="0" indent="-457200" algn="l" rtl="0">
              <a:lnSpc>
                <a:spcPct val="90000"/>
              </a:lnSpc>
              <a:spcBef>
                <a:spcPts val="1000"/>
              </a:spcBef>
              <a:spcAft>
                <a:spcPts val="0"/>
              </a:spcAft>
              <a:buSzPts val="2800"/>
              <a:buChar char="•"/>
            </a:pPr>
            <a:r>
              <a:rPr lang="en-US"/>
              <a:t>MHPA</a:t>
            </a:r>
            <a:endParaRPr/>
          </a:p>
          <a:p>
            <a:pPr marL="457200" lvl="0" indent="-457200" algn="l" rtl="0">
              <a:lnSpc>
                <a:spcPct val="90000"/>
              </a:lnSpc>
              <a:spcBef>
                <a:spcPts val="1000"/>
              </a:spcBef>
              <a:spcAft>
                <a:spcPts val="0"/>
              </a:spcAft>
              <a:buSzPts val="2800"/>
              <a:buChar char="•"/>
            </a:pPr>
            <a:r>
              <a:rPr lang="en-US"/>
              <a:t>DOLA – MHPOP</a:t>
            </a:r>
            <a:endParaRPr/>
          </a:p>
          <a:p>
            <a:pPr marL="914400" lvl="1" indent="-457200" algn="l" rtl="0">
              <a:lnSpc>
                <a:spcPct val="90000"/>
              </a:lnSpc>
              <a:spcBef>
                <a:spcPts val="500"/>
              </a:spcBef>
              <a:spcAft>
                <a:spcPts val="0"/>
              </a:spcAft>
              <a:buSzPts val="2400"/>
              <a:buChar char="•"/>
            </a:pPr>
            <a:r>
              <a:rPr lang="en-US"/>
              <a:t>November 5th Rules Update</a:t>
            </a:r>
            <a:endParaRPr/>
          </a:p>
          <a:p>
            <a:pPr marL="457200" lvl="0" indent="-457200" algn="l" rtl="0">
              <a:lnSpc>
                <a:spcPct val="90000"/>
              </a:lnSpc>
              <a:spcBef>
                <a:spcPts val="1000"/>
              </a:spcBef>
              <a:spcAft>
                <a:spcPts val="0"/>
              </a:spcAft>
              <a:buSzPts val="2800"/>
              <a:buChar char="•"/>
            </a:pPr>
            <a:r>
              <a:rPr lang="en-US"/>
              <a:t>Other DOLA Guidance (see MHPOP website)</a:t>
            </a:r>
            <a:endParaRPr/>
          </a:p>
          <a:p>
            <a:pPr marL="457200" lvl="0" indent="-279400" algn="l" rtl="0">
              <a:lnSpc>
                <a:spcPct val="90000"/>
              </a:lnSpc>
              <a:spcBef>
                <a:spcPts val="1000"/>
              </a:spcBef>
              <a:spcAft>
                <a:spcPts val="0"/>
              </a:spcAft>
              <a:buSzPts val="2800"/>
              <a:buNone/>
            </a:pPr>
            <a:endParaRPr/>
          </a:p>
        </p:txBody>
      </p:sp>
      <p:sp>
        <p:nvSpPr>
          <p:cNvPr id="117" name="Google Shape;117;p18"/>
          <p:cNvSpPr txBox="1">
            <a:spLocks noGrp="1"/>
          </p:cNvSpPr>
          <p:nvPr>
            <p:ph type="title"/>
          </p:nvPr>
        </p:nvSpPr>
        <p:spPr>
          <a:xfrm>
            <a:off x="6934775" y="167725"/>
            <a:ext cx="4672800" cy="10949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000"/>
              <a:t>Fuentes  para orientación del publico </a:t>
            </a:r>
            <a:endParaRPr/>
          </a:p>
        </p:txBody>
      </p:sp>
    </p:spTree>
  </p:cSld>
  <p:clrMapOvr>
    <a:masterClrMapping/>
  </p:clrMapOvr>
</p:sld>
</file>

<file path=ppt/theme/theme1.xml><?xml version="1.0" encoding="utf-8"?>
<a:theme xmlns:a="http://schemas.openxmlformats.org/drawingml/2006/main" name="2_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6118</Words>
  <Application>Microsoft Office PowerPoint</Application>
  <PresentationFormat>Widescreen</PresentationFormat>
  <Paragraphs>548</Paragraphs>
  <Slides>60</Slides>
  <Notes>60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Calibri</vt:lpstr>
      <vt:lpstr>Barlow Medium</vt:lpstr>
      <vt:lpstr>Arial</vt:lpstr>
      <vt:lpstr>Montserrat Medium</vt:lpstr>
      <vt:lpstr>Barlow Condensed</vt:lpstr>
      <vt:lpstr>Montserrat</vt:lpstr>
      <vt:lpstr>Barlow Light</vt:lpstr>
      <vt:lpstr>Barlow SemiBold</vt:lpstr>
      <vt:lpstr>Barlow</vt:lpstr>
      <vt:lpstr>2_Office Theme</vt:lpstr>
      <vt:lpstr>Office Theme</vt:lpstr>
      <vt:lpstr> Mobile Home Park Act (MHPA) Mobile Home Unit and Park Sales</vt:lpstr>
      <vt:lpstr>PowerPoint Presentation</vt:lpstr>
      <vt:lpstr>Colorado Poverty Law Project</vt:lpstr>
      <vt:lpstr>CPLP Mobile Home Initiative</vt:lpstr>
      <vt:lpstr>Why the Mobile Home Park Act (MHPA)?</vt:lpstr>
      <vt:lpstr>Legal Disclaimer</vt:lpstr>
      <vt:lpstr>Sales under the MHPA (Current as of June 30, 2020) Ventas bajo el MHPA  (actual a 30 de junio de 2020)</vt:lpstr>
      <vt:lpstr>Mobile Home UNIT Sales</vt:lpstr>
      <vt:lpstr>Sources of Guidance</vt:lpstr>
      <vt:lpstr>MHPA – Standard for Park Rules Applying to Mobile Home Units</vt:lpstr>
      <vt:lpstr>MHPA - Application of Rules</vt:lpstr>
      <vt:lpstr>Prohibitions under MHPA</vt:lpstr>
      <vt:lpstr>Prohibitions under MHPA</vt:lpstr>
      <vt:lpstr>“For Sale” Signs in MHPA</vt:lpstr>
      <vt:lpstr>Prohibitions under MHPA</vt:lpstr>
      <vt:lpstr>DOLA Administrative Rules</vt:lpstr>
      <vt:lpstr>DOLA Rules on MH PARK Sales</vt:lpstr>
      <vt:lpstr>DOLA Rules on MH PARK Sales</vt:lpstr>
      <vt:lpstr>Other DOLA Guidance on MH Sales?</vt:lpstr>
      <vt:lpstr>POP Quiz</vt:lpstr>
      <vt:lpstr>POP Quiz</vt:lpstr>
      <vt:lpstr>POP Quiz</vt:lpstr>
      <vt:lpstr>POP Quiz</vt:lpstr>
      <vt:lpstr>Mobile Home PARK Sale</vt:lpstr>
      <vt:lpstr>Mobile Home Park Sales</vt:lpstr>
      <vt:lpstr>Mobile Home Park Sales</vt:lpstr>
      <vt:lpstr>Mobile Home Park Sales</vt:lpstr>
      <vt:lpstr>Mobile Home Park Sales - Notice</vt:lpstr>
      <vt:lpstr>Mobile Home Park Sales - Notice</vt:lpstr>
      <vt:lpstr>POP Quiz</vt:lpstr>
      <vt:lpstr>POP Quiz</vt:lpstr>
      <vt:lpstr>Mobile Home Park Sales - Notice</vt:lpstr>
      <vt:lpstr>Mobile Home Park Sales – Notice`</vt:lpstr>
      <vt:lpstr>Notice – Change of Use</vt:lpstr>
      <vt:lpstr>Notice – Change of Use</vt:lpstr>
      <vt:lpstr>Mobile Home Park Sales - Notice</vt:lpstr>
      <vt:lpstr>Mobile Home Park Sales - Notice</vt:lpstr>
      <vt:lpstr>Mobile Home Park Sales - Notice</vt:lpstr>
      <vt:lpstr>Mobile Home Park Sales - Notice</vt:lpstr>
      <vt:lpstr>Notice –  Sale of Park</vt:lpstr>
      <vt:lpstr>Notice –  Sale of Park</vt:lpstr>
      <vt:lpstr>Contents of Notice</vt:lpstr>
      <vt:lpstr>Contents of Notice</vt:lpstr>
      <vt:lpstr>Opportunity to Purchase</vt:lpstr>
      <vt:lpstr>Opportunity to Purchase</vt:lpstr>
      <vt:lpstr>Opportunity to Purchase</vt:lpstr>
      <vt:lpstr>Opportunity to Purchase</vt:lpstr>
      <vt:lpstr>Landlord’s Duty to Consider Offer</vt:lpstr>
      <vt:lpstr>How to Purchase</vt:lpstr>
      <vt:lpstr>What if MH Owners not Successful?</vt:lpstr>
      <vt:lpstr>Exemptions</vt:lpstr>
      <vt:lpstr>POP Quiz</vt:lpstr>
      <vt:lpstr>POP Quiz</vt:lpstr>
      <vt:lpstr>POP Quiz</vt:lpstr>
      <vt:lpstr>POP Quiz</vt:lpstr>
      <vt:lpstr>POP Quiz</vt:lpstr>
      <vt:lpstr>POP Quiz</vt:lpstr>
      <vt:lpstr>POP Quiz</vt:lpstr>
      <vt:lpstr>HOW TO CONTACT CPLP:</vt:lpstr>
      <vt:lpstr>Thank you for joining!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Mobile Home Park Act (MHPA) Mobile Home Unit and Park Sales</dc:title>
  <dc:creator>Paolo Diaz</dc:creator>
  <cp:lastModifiedBy>Paolo Diaz</cp:lastModifiedBy>
  <cp:revision>1</cp:revision>
  <dcterms:modified xsi:type="dcterms:W3CDTF">2021-06-01T20:20:19Z</dcterms:modified>
</cp:coreProperties>
</file>