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66" r:id="rId4"/>
    <p:sldId id="258" r:id="rId5"/>
    <p:sldId id="268" r:id="rId6"/>
    <p:sldId id="284" r:id="rId7"/>
    <p:sldId id="280" r:id="rId8"/>
    <p:sldId id="281" r:id="rId9"/>
    <p:sldId id="282" r:id="rId10"/>
    <p:sldId id="273" r:id="rId11"/>
    <p:sldId id="277" r:id="rId12"/>
    <p:sldId id="272" r:id="rId13"/>
    <p:sldId id="276" r:id="rId14"/>
    <p:sldId id="283" r:id="rId15"/>
    <p:sldId id="274" r:id="rId16"/>
    <p:sldId id="275" r:id="rId17"/>
    <p:sldId id="289" r:id="rId18"/>
    <p:sldId id="290" r:id="rId19"/>
    <p:sldId id="292" r:id="rId20"/>
    <p:sldId id="288" r:id="rId21"/>
    <p:sldId id="270" r:id="rId22"/>
    <p:sldId id="269" r:id="rId23"/>
    <p:sldId id="291" r:id="rId24"/>
    <p:sldId id="29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len Miller" initials="JM" lastIdx="1" clrIdx="0">
    <p:extLst>
      <p:ext uri="{19B8F6BF-5375-455C-9EA6-DF929625EA0E}">
        <p15:presenceInfo xmlns:p15="http://schemas.microsoft.com/office/powerpoint/2012/main" userId="S::jmiller@DesignWorkshop.com::73b958d9-1bf7-48ad-a586-b706a01d9b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901"/>
    <a:srgbClr val="FF33CC"/>
    <a:srgbClr val="FD4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9" autoAdjust="0"/>
    <p:restoredTop sz="95226" autoAdjust="0"/>
  </p:normalViewPr>
  <p:slideViewPr>
    <p:cSldViewPr snapToGrid="0">
      <p:cViewPr varScale="1">
        <p:scale>
          <a:sx n="98" d="100"/>
          <a:sy n="9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B5483-20DA-4A8A-9B6F-2BD3A3027CA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3D6830-1954-4A7E-BF9F-92467D4A76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baseline="0" dirty="0"/>
            <a:t>Create Parks and Open Space Zone Districts </a:t>
          </a:r>
          <a:endParaRPr lang="en-US" sz="1800" dirty="0"/>
        </a:p>
      </dgm:t>
    </dgm:pt>
    <dgm:pt modelId="{6C6CE38C-CDC2-4909-9607-DF58F8B98AAD}" type="parTrans" cxnId="{873474AA-1364-4BF2-9E57-63B10AAC93D0}">
      <dgm:prSet/>
      <dgm:spPr/>
      <dgm:t>
        <a:bodyPr/>
        <a:lstStyle/>
        <a:p>
          <a:endParaRPr lang="en-US"/>
        </a:p>
      </dgm:t>
    </dgm:pt>
    <dgm:pt modelId="{013A7CE1-9552-41BF-82F8-19377B1F4617}" type="sibTrans" cxnId="{873474AA-1364-4BF2-9E57-63B10AAC93D0}">
      <dgm:prSet/>
      <dgm:spPr/>
      <dgm:t>
        <a:bodyPr/>
        <a:lstStyle/>
        <a:p>
          <a:endParaRPr lang="en-US"/>
        </a:p>
      </dgm:t>
    </dgm:pt>
    <dgm:pt modelId="{F1E27AAA-1CFB-4232-A94A-28467F1BCD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baseline="0"/>
            <a:t>Update Parks Performance Criteria </a:t>
          </a:r>
          <a:endParaRPr lang="en-US" sz="1800"/>
        </a:p>
      </dgm:t>
    </dgm:pt>
    <dgm:pt modelId="{447F5B46-D3E6-4612-9E57-2E80582BDEE0}" type="parTrans" cxnId="{9C4458D3-229D-4215-9DFB-3C21867C4037}">
      <dgm:prSet/>
      <dgm:spPr/>
      <dgm:t>
        <a:bodyPr/>
        <a:lstStyle/>
        <a:p>
          <a:endParaRPr lang="en-US"/>
        </a:p>
      </dgm:t>
    </dgm:pt>
    <dgm:pt modelId="{0713D9D0-2F5C-443B-A53F-AB3D04B3F621}" type="sibTrans" cxnId="{9C4458D3-229D-4215-9DFB-3C21867C4037}">
      <dgm:prSet/>
      <dgm:spPr/>
      <dgm:t>
        <a:bodyPr/>
        <a:lstStyle/>
        <a:p>
          <a:endParaRPr lang="en-US"/>
        </a:p>
      </dgm:t>
    </dgm:pt>
    <dgm:pt modelId="{78CF6F4A-21FD-467E-8CA6-7F9C88779A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baseline="0"/>
            <a:t>Update Agriculture Performance Criteria </a:t>
          </a:r>
          <a:endParaRPr lang="en-US" sz="1800"/>
        </a:p>
      </dgm:t>
    </dgm:pt>
    <dgm:pt modelId="{9B0739BB-C1BB-485F-8CCC-D26D440F6E70}" type="parTrans" cxnId="{2481DF53-3495-4607-8806-A05690B0BECB}">
      <dgm:prSet/>
      <dgm:spPr/>
      <dgm:t>
        <a:bodyPr/>
        <a:lstStyle/>
        <a:p>
          <a:endParaRPr lang="en-US"/>
        </a:p>
      </dgm:t>
    </dgm:pt>
    <dgm:pt modelId="{E6B90658-D648-49CD-AF1E-15E34E7075C9}" type="sibTrans" cxnId="{2481DF53-3495-4607-8806-A05690B0BECB}">
      <dgm:prSet/>
      <dgm:spPr/>
      <dgm:t>
        <a:bodyPr/>
        <a:lstStyle/>
        <a:p>
          <a:endParaRPr lang="en-US"/>
        </a:p>
      </dgm:t>
    </dgm:pt>
    <dgm:pt modelId="{FB69099F-E98C-4330-8A04-A414337066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baseline="0" dirty="0"/>
            <a:t>Address Temporary and Special Uses through the Parks Zone Districts </a:t>
          </a:r>
          <a:endParaRPr lang="en-US" sz="1800" dirty="0"/>
        </a:p>
      </dgm:t>
    </dgm:pt>
    <dgm:pt modelId="{8FBCF65E-847A-44BC-8C1E-1CF978DF8125}" type="parTrans" cxnId="{34446ECC-724A-464C-A7D1-8960422C325E}">
      <dgm:prSet/>
      <dgm:spPr/>
      <dgm:t>
        <a:bodyPr/>
        <a:lstStyle/>
        <a:p>
          <a:endParaRPr lang="en-US"/>
        </a:p>
      </dgm:t>
    </dgm:pt>
    <dgm:pt modelId="{59433DAB-A21D-4C4C-AE91-0D241ED8A281}" type="sibTrans" cxnId="{34446ECC-724A-464C-A7D1-8960422C325E}">
      <dgm:prSet/>
      <dgm:spPr/>
      <dgm:t>
        <a:bodyPr/>
        <a:lstStyle/>
        <a:p>
          <a:endParaRPr lang="en-US"/>
        </a:p>
      </dgm:t>
    </dgm:pt>
    <dgm:pt modelId="{B98A7FD7-AA28-4481-8D25-02CE7C58CFCD}" type="pres">
      <dgm:prSet presAssocID="{BB6B5483-20DA-4A8A-9B6F-2BD3A3027CA4}" presName="root" presStyleCnt="0">
        <dgm:presLayoutVars>
          <dgm:dir/>
          <dgm:resizeHandles val="exact"/>
        </dgm:presLayoutVars>
      </dgm:prSet>
      <dgm:spPr/>
    </dgm:pt>
    <dgm:pt modelId="{53CCB4A4-C3C5-48A1-AADF-56A7E78FDCF7}" type="pres">
      <dgm:prSet presAssocID="{6C3D6830-1954-4A7E-BF9F-92467D4A7682}" presName="compNode" presStyleCnt="0"/>
      <dgm:spPr/>
    </dgm:pt>
    <dgm:pt modelId="{49B1B3C9-34BD-4821-A6C2-84A606DC33BB}" type="pres">
      <dgm:prSet presAssocID="{6C3D6830-1954-4A7E-BF9F-92467D4A7682}" presName="iconRect" presStyleLbl="node1" presStyleIdx="0" presStyleCnt="4" custScaleX="181260" custScaleY="197123" custLinFactNeighborY="13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7C4C027-B2CD-4264-8B88-5D81779CA315}" type="pres">
      <dgm:prSet presAssocID="{6C3D6830-1954-4A7E-BF9F-92467D4A7682}" presName="spaceRect" presStyleCnt="0"/>
      <dgm:spPr/>
    </dgm:pt>
    <dgm:pt modelId="{02A383A3-1F19-4C4D-81A8-8A6320F45796}" type="pres">
      <dgm:prSet presAssocID="{6C3D6830-1954-4A7E-BF9F-92467D4A7682}" presName="textRect" presStyleLbl="revTx" presStyleIdx="0" presStyleCnt="4">
        <dgm:presLayoutVars>
          <dgm:chMax val="1"/>
          <dgm:chPref val="1"/>
        </dgm:presLayoutVars>
      </dgm:prSet>
      <dgm:spPr/>
    </dgm:pt>
    <dgm:pt modelId="{E7F313BF-3D65-4D43-B22C-3BD2D2470DB2}" type="pres">
      <dgm:prSet presAssocID="{013A7CE1-9552-41BF-82F8-19377B1F4617}" presName="sibTrans" presStyleCnt="0"/>
      <dgm:spPr/>
    </dgm:pt>
    <dgm:pt modelId="{35899B15-7614-407C-98D6-54F751E93090}" type="pres">
      <dgm:prSet presAssocID="{F1E27AAA-1CFB-4232-A94A-28467F1BCD41}" presName="compNode" presStyleCnt="0"/>
      <dgm:spPr/>
    </dgm:pt>
    <dgm:pt modelId="{2B142225-D93C-4DB5-BE33-B59E4926AA5A}" type="pres">
      <dgm:prSet presAssocID="{F1E27AAA-1CFB-4232-A94A-28467F1BCD41}" presName="iconRect" presStyleLbl="node1" presStyleIdx="1" presStyleCnt="4" custScaleX="163566" custScaleY="2186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4BB032FC-587C-4A54-9B69-C75B970B6C4D}" type="pres">
      <dgm:prSet presAssocID="{F1E27AAA-1CFB-4232-A94A-28467F1BCD41}" presName="spaceRect" presStyleCnt="0"/>
      <dgm:spPr/>
    </dgm:pt>
    <dgm:pt modelId="{5B7EEE1F-357D-484D-B3C2-683093555617}" type="pres">
      <dgm:prSet presAssocID="{F1E27AAA-1CFB-4232-A94A-28467F1BCD41}" presName="textRect" presStyleLbl="revTx" presStyleIdx="1" presStyleCnt="4">
        <dgm:presLayoutVars>
          <dgm:chMax val="1"/>
          <dgm:chPref val="1"/>
        </dgm:presLayoutVars>
      </dgm:prSet>
      <dgm:spPr/>
    </dgm:pt>
    <dgm:pt modelId="{15A942DA-6491-449C-87FF-E64EBF930088}" type="pres">
      <dgm:prSet presAssocID="{0713D9D0-2F5C-443B-A53F-AB3D04B3F621}" presName="sibTrans" presStyleCnt="0"/>
      <dgm:spPr/>
    </dgm:pt>
    <dgm:pt modelId="{4C12EC1A-8019-4DCA-AEBC-4C784CB2E4DD}" type="pres">
      <dgm:prSet presAssocID="{78CF6F4A-21FD-467E-8CA6-7F9C88779AB1}" presName="compNode" presStyleCnt="0"/>
      <dgm:spPr/>
    </dgm:pt>
    <dgm:pt modelId="{0BFB56E9-43AE-4B3E-9E5B-C3FE1F5AF84D}" type="pres">
      <dgm:prSet presAssocID="{78CF6F4A-21FD-467E-8CA6-7F9C88779AB1}" presName="iconRect" presStyleLbl="node1" presStyleIdx="2" presStyleCnt="4" custScaleX="158974" custScaleY="17830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"/>
        </a:ext>
      </dgm:extLst>
    </dgm:pt>
    <dgm:pt modelId="{795C023D-8C17-4823-8D13-3961FB65F6A3}" type="pres">
      <dgm:prSet presAssocID="{78CF6F4A-21FD-467E-8CA6-7F9C88779AB1}" presName="spaceRect" presStyleCnt="0"/>
      <dgm:spPr/>
    </dgm:pt>
    <dgm:pt modelId="{109A442A-8C51-4786-9066-E395917FB6AA}" type="pres">
      <dgm:prSet presAssocID="{78CF6F4A-21FD-467E-8CA6-7F9C88779AB1}" presName="textRect" presStyleLbl="revTx" presStyleIdx="2" presStyleCnt="4">
        <dgm:presLayoutVars>
          <dgm:chMax val="1"/>
          <dgm:chPref val="1"/>
        </dgm:presLayoutVars>
      </dgm:prSet>
      <dgm:spPr/>
    </dgm:pt>
    <dgm:pt modelId="{D0DCDF74-DCD7-4B18-B0F0-F9F5356A31FC}" type="pres">
      <dgm:prSet presAssocID="{E6B90658-D648-49CD-AF1E-15E34E7075C9}" presName="sibTrans" presStyleCnt="0"/>
      <dgm:spPr/>
    </dgm:pt>
    <dgm:pt modelId="{F9C8343A-610E-4FC1-9875-BF305B744EC6}" type="pres">
      <dgm:prSet presAssocID="{FB69099F-E98C-4330-8A04-A414337066F9}" presName="compNode" presStyleCnt="0"/>
      <dgm:spPr/>
    </dgm:pt>
    <dgm:pt modelId="{B04E63B9-4C57-4C66-ADD0-5D63881D7B77}" type="pres">
      <dgm:prSet presAssocID="{FB69099F-E98C-4330-8A04-A414337066F9}" presName="iconRect" presStyleLbl="node1" presStyleIdx="3" presStyleCnt="4" custScaleX="154381" custScaleY="18484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us Tent"/>
        </a:ext>
      </dgm:extLst>
    </dgm:pt>
    <dgm:pt modelId="{EFECDE84-CB1B-435D-B65D-4474ABF4F399}" type="pres">
      <dgm:prSet presAssocID="{FB69099F-E98C-4330-8A04-A414337066F9}" presName="spaceRect" presStyleCnt="0"/>
      <dgm:spPr/>
    </dgm:pt>
    <dgm:pt modelId="{180FEEE8-D121-426A-A259-354EA4848878}" type="pres">
      <dgm:prSet presAssocID="{FB69099F-E98C-4330-8A04-A414337066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788F505-BC88-4E27-AD61-4445B7D302C9}" type="presOf" srcId="{6C3D6830-1954-4A7E-BF9F-92467D4A7682}" destId="{02A383A3-1F19-4C4D-81A8-8A6320F45796}" srcOrd="0" destOrd="0" presId="urn:microsoft.com/office/officeart/2018/2/layout/IconLabelList"/>
    <dgm:cxn modelId="{BE552516-C340-4FDD-A3D2-448C9DAF80CF}" type="presOf" srcId="{F1E27AAA-1CFB-4232-A94A-28467F1BCD41}" destId="{5B7EEE1F-357D-484D-B3C2-683093555617}" srcOrd="0" destOrd="0" presId="urn:microsoft.com/office/officeart/2018/2/layout/IconLabelList"/>
    <dgm:cxn modelId="{1F2E176B-EC44-4E4E-8625-5553974FEBA8}" type="presOf" srcId="{78CF6F4A-21FD-467E-8CA6-7F9C88779AB1}" destId="{109A442A-8C51-4786-9066-E395917FB6AA}" srcOrd="0" destOrd="0" presId="urn:microsoft.com/office/officeart/2018/2/layout/IconLabelList"/>
    <dgm:cxn modelId="{2481DF53-3495-4607-8806-A05690B0BECB}" srcId="{BB6B5483-20DA-4A8A-9B6F-2BD3A3027CA4}" destId="{78CF6F4A-21FD-467E-8CA6-7F9C88779AB1}" srcOrd="2" destOrd="0" parTransId="{9B0739BB-C1BB-485F-8CCC-D26D440F6E70}" sibTransId="{E6B90658-D648-49CD-AF1E-15E34E7075C9}"/>
    <dgm:cxn modelId="{99EFD990-01A5-4C16-A02D-C215A32E0DEB}" type="presOf" srcId="{BB6B5483-20DA-4A8A-9B6F-2BD3A3027CA4}" destId="{B98A7FD7-AA28-4481-8D25-02CE7C58CFCD}" srcOrd="0" destOrd="0" presId="urn:microsoft.com/office/officeart/2018/2/layout/IconLabelList"/>
    <dgm:cxn modelId="{873474AA-1364-4BF2-9E57-63B10AAC93D0}" srcId="{BB6B5483-20DA-4A8A-9B6F-2BD3A3027CA4}" destId="{6C3D6830-1954-4A7E-BF9F-92467D4A7682}" srcOrd="0" destOrd="0" parTransId="{6C6CE38C-CDC2-4909-9607-DF58F8B98AAD}" sibTransId="{013A7CE1-9552-41BF-82F8-19377B1F4617}"/>
    <dgm:cxn modelId="{34446ECC-724A-464C-A7D1-8960422C325E}" srcId="{BB6B5483-20DA-4A8A-9B6F-2BD3A3027CA4}" destId="{FB69099F-E98C-4330-8A04-A414337066F9}" srcOrd="3" destOrd="0" parTransId="{8FBCF65E-847A-44BC-8C1E-1CF978DF8125}" sibTransId="{59433DAB-A21D-4C4C-AE91-0D241ED8A281}"/>
    <dgm:cxn modelId="{9C4458D3-229D-4215-9DFB-3C21867C4037}" srcId="{BB6B5483-20DA-4A8A-9B6F-2BD3A3027CA4}" destId="{F1E27AAA-1CFB-4232-A94A-28467F1BCD41}" srcOrd="1" destOrd="0" parTransId="{447F5B46-D3E6-4612-9E57-2E80582BDEE0}" sibTransId="{0713D9D0-2F5C-443B-A53F-AB3D04B3F621}"/>
    <dgm:cxn modelId="{6C616BE6-7F24-407D-9570-AAC798DD1DAB}" type="presOf" srcId="{FB69099F-E98C-4330-8A04-A414337066F9}" destId="{180FEEE8-D121-426A-A259-354EA4848878}" srcOrd="0" destOrd="0" presId="urn:microsoft.com/office/officeart/2018/2/layout/IconLabelList"/>
    <dgm:cxn modelId="{BC801DFD-8073-4D0B-B8A6-E0FA7D90CF35}" type="presParOf" srcId="{B98A7FD7-AA28-4481-8D25-02CE7C58CFCD}" destId="{53CCB4A4-C3C5-48A1-AADF-56A7E78FDCF7}" srcOrd="0" destOrd="0" presId="urn:microsoft.com/office/officeart/2018/2/layout/IconLabelList"/>
    <dgm:cxn modelId="{79B78F3B-F5C8-438F-9C1E-565ED3F8E8A6}" type="presParOf" srcId="{53CCB4A4-C3C5-48A1-AADF-56A7E78FDCF7}" destId="{49B1B3C9-34BD-4821-A6C2-84A606DC33BB}" srcOrd="0" destOrd="0" presId="urn:microsoft.com/office/officeart/2018/2/layout/IconLabelList"/>
    <dgm:cxn modelId="{13C09243-2164-4776-AFAC-6F5B766791E5}" type="presParOf" srcId="{53CCB4A4-C3C5-48A1-AADF-56A7E78FDCF7}" destId="{47C4C027-B2CD-4264-8B88-5D81779CA315}" srcOrd="1" destOrd="0" presId="urn:microsoft.com/office/officeart/2018/2/layout/IconLabelList"/>
    <dgm:cxn modelId="{6A5DD190-FF17-4CC7-9295-D1968D31A455}" type="presParOf" srcId="{53CCB4A4-C3C5-48A1-AADF-56A7E78FDCF7}" destId="{02A383A3-1F19-4C4D-81A8-8A6320F45796}" srcOrd="2" destOrd="0" presId="urn:microsoft.com/office/officeart/2018/2/layout/IconLabelList"/>
    <dgm:cxn modelId="{30CEA70C-AB9E-4353-9173-9F100D21AF34}" type="presParOf" srcId="{B98A7FD7-AA28-4481-8D25-02CE7C58CFCD}" destId="{E7F313BF-3D65-4D43-B22C-3BD2D2470DB2}" srcOrd="1" destOrd="0" presId="urn:microsoft.com/office/officeart/2018/2/layout/IconLabelList"/>
    <dgm:cxn modelId="{2D920D65-BBD4-422C-8736-C6D490A13260}" type="presParOf" srcId="{B98A7FD7-AA28-4481-8D25-02CE7C58CFCD}" destId="{35899B15-7614-407C-98D6-54F751E93090}" srcOrd="2" destOrd="0" presId="urn:microsoft.com/office/officeart/2018/2/layout/IconLabelList"/>
    <dgm:cxn modelId="{1B7B7E56-3135-4ED4-97C2-2BF6EE92F98E}" type="presParOf" srcId="{35899B15-7614-407C-98D6-54F751E93090}" destId="{2B142225-D93C-4DB5-BE33-B59E4926AA5A}" srcOrd="0" destOrd="0" presId="urn:microsoft.com/office/officeart/2018/2/layout/IconLabelList"/>
    <dgm:cxn modelId="{A3F47BE6-5485-4DA1-84A7-51A2F78E9616}" type="presParOf" srcId="{35899B15-7614-407C-98D6-54F751E93090}" destId="{4BB032FC-587C-4A54-9B69-C75B970B6C4D}" srcOrd="1" destOrd="0" presId="urn:microsoft.com/office/officeart/2018/2/layout/IconLabelList"/>
    <dgm:cxn modelId="{A42A1B46-A8D8-4BC1-8EC3-44F9D5808D51}" type="presParOf" srcId="{35899B15-7614-407C-98D6-54F751E93090}" destId="{5B7EEE1F-357D-484D-B3C2-683093555617}" srcOrd="2" destOrd="0" presId="urn:microsoft.com/office/officeart/2018/2/layout/IconLabelList"/>
    <dgm:cxn modelId="{179761CF-E4BA-46AC-9085-88165BA21458}" type="presParOf" srcId="{B98A7FD7-AA28-4481-8D25-02CE7C58CFCD}" destId="{15A942DA-6491-449C-87FF-E64EBF930088}" srcOrd="3" destOrd="0" presId="urn:microsoft.com/office/officeart/2018/2/layout/IconLabelList"/>
    <dgm:cxn modelId="{0583E61B-A1FB-42DE-A604-93414CB7DAA5}" type="presParOf" srcId="{B98A7FD7-AA28-4481-8D25-02CE7C58CFCD}" destId="{4C12EC1A-8019-4DCA-AEBC-4C784CB2E4DD}" srcOrd="4" destOrd="0" presId="urn:microsoft.com/office/officeart/2018/2/layout/IconLabelList"/>
    <dgm:cxn modelId="{B7699A96-79C4-4432-B3C2-D6199E9A3EB6}" type="presParOf" srcId="{4C12EC1A-8019-4DCA-AEBC-4C784CB2E4DD}" destId="{0BFB56E9-43AE-4B3E-9E5B-C3FE1F5AF84D}" srcOrd="0" destOrd="0" presId="urn:microsoft.com/office/officeart/2018/2/layout/IconLabelList"/>
    <dgm:cxn modelId="{02B1166C-83BD-4AAF-B444-424DEDAD361B}" type="presParOf" srcId="{4C12EC1A-8019-4DCA-AEBC-4C784CB2E4DD}" destId="{795C023D-8C17-4823-8D13-3961FB65F6A3}" srcOrd="1" destOrd="0" presId="urn:microsoft.com/office/officeart/2018/2/layout/IconLabelList"/>
    <dgm:cxn modelId="{1519C29D-FF47-4D8F-8B5B-0D73166E4995}" type="presParOf" srcId="{4C12EC1A-8019-4DCA-AEBC-4C784CB2E4DD}" destId="{109A442A-8C51-4786-9066-E395917FB6AA}" srcOrd="2" destOrd="0" presId="urn:microsoft.com/office/officeart/2018/2/layout/IconLabelList"/>
    <dgm:cxn modelId="{E5B4B272-6A20-45F9-90D2-C5FB4EB1162E}" type="presParOf" srcId="{B98A7FD7-AA28-4481-8D25-02CE7C58CFCD}" destId="{D0DCDF74-DCD7-4B18-B0F0-F9F5356A31FC}" srcOrd="5" destOrd="0" presId="urn:microsoft.com/office/officeart/2018/2/layout/IconLabelList"/>
    <dgm:cxn modelId="{25F25262-5ACD-4CF6-AC36-9BA1D465EDBA}" type="presParOf" srcId="{B98A7FD7-AA28-4481-8D25-02CE7C58CFCD}" destId="{F9C8343A-610E-4FC1-9875-BF305B744EC6}" srcOrd="6" destOrd="0" presId="urn:microsoft.com/office/officeart/2018/2/layout/IconLabelList"/>
    <dgm:cxn modelId="{4B3F6B26-F589-4230-95A8-6D541ED723E2}" type="presParOf" srcId="{F9C8343A-610E-4FC1-9875-BF305B744EC6}" destId="{B04E63B9-4C57-4C66-ADD0-5D63881D7B77}" srcOrd="0" destOrd="0" presId="urn:microsoft.com/office/officeart/2018/2/layout/IconLabelList"/>
    <dgm:cxn modelId="{C782E41A-2B50-4530-A8E5-31E4EA5843B8}" type="presParOf" srcId="{F9C8343A-610E-4FC1-9875-BF305B744EC6}" destId="{EFECDE84-CB1B-435D-B65D-4474ABF4F399}" srcOrd="1" destOrd="0" presId="urn:microsoft.com/office/officeart/2018/2/layout/IconLabelList"/>
    <dgm:cxn modelId="{2829AB4C-34D7-411B-AC45-F4F2891E589C}" type="presParOf" srcId="{F9C8343A-610E-4FC1-9875-BF305B744EC6}" destId="{180FEEE8-D121-426A-A259-354EA484887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D5E57-A10C-493A-B53F-67BAC043CD5E}" type="doc">
      <dgm:prSet loTypeId="urn:microsoft.com/office/officeart/2018/2/layout/IconLabel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75264578-53C6-48F5-9294-81A7218002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Variable height in each categories ranging between sixty (60)- ninety-six (96) inches</a:t>
          </a:r>
        </a:p>
      </dgm:t>
    </dgm:pt>
    <dgm:pt modelId="{301353CC-92EE-4A84-AAA7-6E9BDA058FCD}" type="parTrans" cxnId="{F61C53D5-6AF2-489F-9933-5C0F13171FCE}">
      <dgm:prSet/>
      <dgm:spPr/>
      <dgm:t>
        <a:bodyPr/>
        <a:lstStyle/>
        <a:p>
          <a:endParaRPr lang="en-US"/>
        </a:p>
      </dgm:t>
    </dgm:pt>
    <dgm:pt modelId="{A63BAAD5-61B3-49EC-91D1-5A792429E676}" type="sibTrans" cxnId="{F61C53D5-6AF2-489F-9933-5C0F13171FCE}">
      <dgm:prSet/>
      <dgm:spPr/>
      <dgm:t>
        <a:bodyPr/>
        <a:lstStyle/>
        <a:p>
          <a:endParaRPr lang="en-US"/>
        </a:p>
      </dgm:t>
    </dgm:pt>
    <dgm:pt modelId="{D3B2D03D-7A9D-4FD1-A908-A352A7B350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Development near parks shall maintain the landscape character of the existing park</a:t>
          </a:r>
        </a:p>
      </dgm:t>
    </dgm:pt>
    <dgm:pt modelId="{F775EAC3-496A-4598-A96D-545900AC0604}" type="parTrans" cxnId="{CEE73219-95E5-43B4-BB19-4BC4D0C039CD}">
      <dgm:prSet/>
      <dgm:spPr/>
      <dgm:t>
        <a:bodyPr/>
        <a:lstStyle/>
        <a:p>
          <a:endParaRPr lang="en-US"/>
        </a:p>
      </dgm:t>
    </dgm:pt>
    <dgm:pt modelId="{D65B6157-58ED-48B8-91EB-24711B7D525C}" type="sibTrans" cxnId="{CEE73219-95E5-43B4-BB19-4BC4D0C039CD}">
      <dgm:prSet/>
      <dgm:spPr/>
      <dgm:t>
        <a:bodyPr/>
        <a:lstStyle/>
        <a:p>
          <a:endParaRPr lang="en-US"/>
        </a:p>
      </dgm:t>
    </dgm:pt>
    <dgm:pt modelId="{22BC0EA5-75FF-4FC3-8525-05CC9DA962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Added standards to include Educational Tours, Agri-tourism </a:t>
          </a:r>
        </a:p>
      </dgm:t>
    </dgm:pt>
    <dgm:pt modelId="{1D52195E-E87E-4BCE-B5D5-6E7DC63110DE}" type="parTrans" cxnId="{6586527E-569A-4910-91F8-81EA2EABB2BB}">
      <dgm:prSet/>
      <dgm:spPr/>
      <dgm:t>
        <a:bodyPr/>
        <a:lstStyle/>
        <a:p>
          <a:endParaRPr lang="en-US"/>
        </a:p>
      </dgm:t>
    </dgm:pt>
    <dgm:pt modelId="{285E4A52-C447-42DB-AA76-763118F48B5A}" type="sibTrans" cxnId="{6586527E-569A-4910-91F8-81EA2EABB2BB}">
      <dgm:prSet/>
      <dgm:spPr/>
      <dgm:t>
        <a:bodyPr/>
        <a:lstStyle/>
        <a:p>
          <a:endParaRPr lang="en-US"/>
        </a:p>
      </dgm:t>
    </dgm:pt>
    <dgm:pt modelId="{602F2224-3E48-4122-810F-246F23CC4396}" type="pres">
      <dgm:prSet presAssocID="{DC7D5E57-A10C-493A-B53F-67BAC043CD5E}" presName="root" presStyleCnt="0">
        <dgm:presLayoutVars>
          <dgm:dir/>
          <dgm:resizeHandles val="exact"/>
        </dgm:presLayoutVars>
      </dgm:prSet>
      <dgm:spPr/>
    </dgm:pt>
    <dgm:pt modelId="{5D5FC9AF-3510-4513-97B0-09DDFC092975}" type="pres">
      <dgm:prSet presAssocID="{75264578-53C6-48F5-9294-81A72180024E}" presName="compNode" presStyleCnt="0"/>
      <dgm:spPr/>
    </dgm:pt>
    <dgm:pt modelId="{34EA601F-A203-4576-AD2B-4913242E747A}" type="pres">
      <dgm:prSet presAssocID="{75264578-53C6-48F5-9294-81A7218002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 Brick Wall with solid fill"/>
        </a:ext>
      </dgm:extLst>
    </dgm:pt>
    <dgm:pt modelId="{F4DB7287-0120-4DAC-9265-98701E06C347}" type="pres">
      <dgm:prSet presAssocID="{75264578-53C6-48F5-9294-81A72180024E}" presName="spaceRect" presStyleCnt="0"/>
      <dgm:spPr/>
    </dgm:pt>
    <dgm:pt modelId="{B9491ECA-046F-4D6E-A2CE-0EFCD56CDC0D}" type="pres">
      <dgm:prSet presAssocID="{75264578-53C6-48F5-9294-81A72180024E}" presName="textRect" presStyleLbl="revTx" presStyleIdx="0" presStyleCnt="3">
        <dgm:presLayoutVars>
          <dgm:chMax val="1"/>
          <dgm:chPref val="1"/>
        </dgm:presLayoutVars>
      </dgm:prSet>
      <dgm:spPr/>
    </dgm:pt>
    <dgm:pt modelId="{8A03FD5E-5CCA-4500-B3A1-D62F5E847665}" type="pres">
      <dgm:prSet presAssocID="{A63BAAD5-61B3-49EC-91D1-5A792429E676}" presName="sibTrans" presStyleCnt="0"/>
      <dgm:spPr/>
    </dgm:pt>
    <dgm:pt modelId="{0CF79B9A-D776-4E5F-B13F-62C43F9993C5}" type="pres">
      <dgm:prSet presAssocID="{D3B2D03D-7A9D-4FD1-A908-A352A7B35084}" presName="compNode" presStyleCnt="0"/>
      <dgm:spPr/>
    </dgm:pt>
    <dgm:pt modelId="{E56744CE-A3AC-468B-9980-B23DBDFE0536}" type="pres">
      <dgm:prSet presAssocID="{D3B2D03D-7A9D-4FD1-A908-A352A7B3508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DF6E9312-4EBD-4C95-9D0B-95B708CECA08}" type="pres">
      <dgm:prSet presAssocID="{D3B2D03D-7A9D-4FD1-A908-A352A7B35084}" presName="spaceRect" presStyleCnt="0"/>
      <dgm:spPr/>
    </dgm:pt>
    <dgm:pt modelId="{938133B1-3B13-4388-8A8E-2267D1C18530}" type="pres">
      <dgm:prSet presAssocID="{D3B2D03D-7A9D-4FD1-A908-A352A7B35084}" presName="textRect" presStyleLbl="revTx" presStyleIdx="1" presStyleCnt="3">
        <dgm:presLayoutVars>
          <dgm:chMax val="1"/>
          <dgm:chPref val="1"/>
        </dgm:presLayoutVars>
      </dgm:prSet>
      <dgm:spPr/>
    </dgm:pt>
    <dgm:pt modelId="{212EA037-B4DB-42BE-8F52-C05F2F4CE2D3}" type="pres">
      <dgm:prSet presAssocID="{D65B6157-58ED-48B8-91EB-24711B7D525C}" presName="sibTrans" presStyleCnt="0"/>
      <dgm:spPr/>
    </dgm:pt>
    <dgm:pt modelId="{6207BABC-D368-46CB-AA4B-DD0BB2ACDC65}" type="pres">
      <dgm:prSet presAssocID="{22BC0EA5-75FF-4FC3-8525-05CC9DA96239}" presName="compNode" presStyleCnt="0"/>
      <dgm:spPr/>
    </dgm:pt>
    <dgm:pt modelId="{B794546E-BCA2-4D8D-9160-79A56420DAC7}" type="pres">
      <dgm:prSet presAssocID="{22BC0EA5-75FF-4FC3-8525-05CC9DA962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0DFED864-C949-4387-9AE9-9E9FE688F005}" type="pres">
      <dgm:prSet presAssocID="{22BC0EA5-75FF-4FC3-8525-05CC9DA96239}" presName="spaceRect" presStyleCnt="0"/>
      <dgm:spPr/>
    </dgm:pt>
    <dgm:pt modelId="{8CA0B73C-97BE-438C-A663-D31410A9135A}" type="pres">
      <dgm:prSet presAssocID="{22BC0EA5-75FF-4FC3-8525-05CC9DA96239}" presName="textRect" presStyleLbl="revTx" presStyleIdx="2" presStyleCnt="3" custLinFactNeighborX="3105" custLinFactNeighborY="2074">
        <dgm:presLayoutVars>
          <dgm:chMax val="1"/>
          <dgm:chPref val="1"/>
        </dgm:presLayoutVars>
      </dgm:prSet>
      <dgm:spPr/>
    </dgm:pt>
  </dgm:ptLst>
  <dgm:cxnLst>
    <dgm:cxn modelId="{CEE73219-95E5-43B4-BB19-4BC4D0C039CD}" srcId="{DC7D5E57-A10C-493A-B53F-67BAC043CD5E}" destId="{D3B2D03D-7A9D-4FD1-A908-A352A7B35084}" srcOrd="1" destOrd="0" parTransId="{F775EAC3-496A-4598-A96D-545900AC0604}" sibTransId="{D65B6157-58ED-48B8-91EB-24711B7D525C}"/>
    <dgm:cxn modelId="{4F29C329-424D-4C6D-A690-03A51E1BFA6D}" type="presOf" srcId="{DC7D5E57-A10C-493A-B53F-67BAC043CD5E}" destId="{602F2224-3E48-4122-810F-246F23CC4396}" srcOrd="0" destOrd="0" presId="urn:microsoft.com/office/officeart/2018/2/layout/IconLabelList"/>
    <dgm:cxn modelId="{6586527E-569A-4910-91F8-81EA2EABB2BB}" srcId="{DC7D5E57-A10C-493A-B53F-67BAC043CD5E}" destId="{22BC0EA5-75FF-4FC3-8525-05CC9DA96239}" srcOrd="2" destOrd="0" parTransId="{1D52195E-E87E-4BCE-B5D5-6E7DC63110DE}" sibTransId="{285E4A52-C447-42DB-AA76-763118F48B5A}"/>
    <dgm:cxn modelId="{EA669399-E1E9-430D-A8B8-76B961AC6C92}" type="presOf" srcId="{75264578-53C6-48F5-9294-81A72180024E}" destId="{B9491ECA-046F-4D6E-A2CE-0EFCD56CDC0D}" srcOrd="0" destOrd="0" presId="urn:microsoft.com/office/officeart/2018/2/layout/IconLabelList"/>
    <dgm:cxn modelId="{26FC0ABA-D234-4166-AFC3-29BBC0F5FADF}" type="presOf" srcId="{D3B2D03D-7A9D-4FD1-A908-A352A7B35084}" destId="{938133B1-3B13-4388-8A8E-2267D1C18530}" srcOrd="0" destOrd="0" presId="urn:microsoft.com/office/officeart/2018/2/layout/IconLabelList"/>
    <dgm:cxn modelId="{F61C53D5-6AF2-489F-9933-5C0F13171FCE}" srcId="{DC7D5E57-A10C-493A-B53F-67BAC043CD5E}" destId="{75264578-53C6-48F5-9294-81A72180024E}" srcOrd="0" destOrd="0" parTransId="{301353CC-92EE-4A84-AAA7-6E9BDA058FCD}" sibTransId="{A63BAAD5-61B3-49EC-91D1-5A792429E676}"/>
    <dgm:cxn modelId="{7DA823F7-92D1-4B81-9A4B-6E907B76A9E8}" type="presOf" srcId="{22BC0EA5-75FF-4FC3-8525-05CC9DA96239}" destId="{8CA0B73C-97BE-438C-A663-D31410A9135A}" srcOrd="0" destOrd="0" presId="urn:microsoft.com/office/officeart/2018/2/layout/IconLabelList"/>
    <dgm:cxn modelId="{4C9F462E-5650-4298-A6F1-4E5E646572F6}" type="presParOf" srcId="{602F2224-3E48-4122-810F-246F23CC4396}" destId="{5D5FC9AF-3510-4513-97B0-09DDFC092975}" srcOrd="0" destOrd="0" presId="urn:microsoft.com/office/officeart/2018/2/layout/IconLabelList"/>
    <dgm:cxn modelId="{A3B3C0F9-178A-4000-BE4E-784DFC687E4A}" type="presParOf" srcId="{5D5FC9AF-3510-4513-97B0-09DDFC092975}" destId="{34EA601F-A203-4576-AD2B-4913242E747A}" srcOrd="0" destOrd="0" presId="urn:microsoft.com/office/officeart/2018/2/layout/IconLabelList"/>
    <dgm:cxn modelId="{0AE7739E-02AB-4856-910B-06BB8CEA1D87}" type="presParOf" srcId="{5D5FC9AF-3510-4513-97B0-09DDFC092975}" destId="{F4DB7287-0120-4DAC-9265-98701E06C347}" srcOrd="1" destOrd="0" presId="urn:microsoft.com/office/officeart/2018/2/layout/IconLabelList"/>
    <dgm:cxn modelId="{FEAD6843-33CD-4DFD-A215-701CEB398C35}" type="presParOf" srcId="{5D5FC9AF-3510-4513-97B0-09DDFC092975}" destId="{B9491ECA-046F-4D6E-A2CE-0EFCD56CDC0D}" srcOrd="2" destOrd="0" presId="urn:microsoft.com/office/officeart/2018/2/layout/IconLabelList"/>
    <dgm:cxn modelId="{EDD38B66-4741-4473-B160-B804C0C355D7}" type="presParOf" srcId="{602F2224-3E48-4122-810F-246F23CC4396}" destId="{8A03FD5E-5CCA-4500-B3A1-D62F5E847665}" srcOrd="1" destOrd="0" presId="urn:microsoft.com/office/officeart/2018/2/layout/IconLabelList"/>
    <dgm:cxn modelId="{27AA505A-03C9-4B5A-8417-8C532496907C}" type="presParOf" srcId="{602F2224-3E48-4122-810F-246F23CC4396}" destId="{0CF79B9A-D776-4E5F-B13F-62C43F9993C5}" srcOrd="2" destOrd="0" presId="urn:microsoft.com/office/officeart/2018/2/layout/IconLabelList"/>
    <dgm:cxn modelId="{7201954D-34A6-4B17-8457-4A68346718BD}" type="presParOf" srcId="{0CF79B9A-D776-4E5F-B13F-62C43F9993C5}" destId="{E56744CE-A3AC-468B-9980-B23DBDFE0536}" srcOrd="0" destOrd="0" presId="urn:microsoft.com/office/officeart/2018/2/layout/IconLabelList"/>
    <dgm:cxn modelId="{C9D77DFD-EAC1-45A9-867F-DAB55026589A}" type="presParOf" srcId="{0CF79B9A-D776-4E5F-B13F-62C43F9993C5}" destId="{DF6E9312-4EBD-4C95-9D0B-95B708CECA08}" srcOrd="1" destOrd="0" presId="urn:microsoft.com/office/officeart/2018/2/layout/IconLabelList"/>
    <dgm:cxn modelId="{5D9FCB35-3B59-4224-B86B-32A324300FC7}" type="presParOf" srcId="{0CF79B9A-D776-4E5F-B13F-62C43F9993C5}" destId="{938133B1-3B13-4388-8A8E-2267D1C18530}" srcOrd="2" destOrd="0" presId="urn:microsoft.com/office/officeart/2018/2/layout/IconLabelList"/>
    <dgm:cxn modelId="{00F6FD85-B01E-4A84-853D-E5B0F6B04975}" type="presParOf" srcId="{602F2224-3E48-4122-810F-246F23CC4396}" destId="{212EA037-B4DB-42BE-8F52-C05F2F4CE2D3}" srcOrd="3" destOrd="0" presId="urn:microsoft.com/office/officeart/2018/2/layout/IconLabelList"/>
    <dgm:cxn modelId="{7F734CD8-4966-470E-A4A9-DB01E814A4F8}" type="presParOf" srcId="{602F2224-3E48-4122-810F-246F23CC4396}" destId="{6207BABC-D368-46CB-AA4B-DD0BB2ACDC65}" srcOrd="4" destOrd="0" presId="urn:microsoft.com/office/officeart/2018/2/layout/IconLabelList"/>
    <dgm:cxn modelId="{706603D1-F4CE-4E4F-9868-54C7ED771CAD}" type="presParOf" srcId="{6207BABC-D368-46CB-AA4B-DD0BB2ACDC65}" destId="{B794546E-BCA2-4D8D-9160-79A56420DAC7}" srcOrd="0" destOrd="0" presId="urn:microsoft.com/office/officeart/2018/2/layout/IconLabelList"/>
    <dgm:cxn modelId="{387DDE73-61B8-4522-BE9A-F1223F593852}" type="presParOf" srcId="{6207BABC-D368-46CB-AA4B-DD0BB2ACDC65}" destId="{0DFED864-C949-4387-9AE9-9E9FE688F005}" srcOrd="1" destOrd="0" presId="urn:microsoft.com/office/officeart/2018/2/layout/IconLabelList"/>
    <dgm:cxn modelId="{4110085F-CDCD-4E71-A18A-EB1496ABE497}" type="presParOf" srcId="{6207BABC-D368-46CB-AA4B-DD0BB2ACDC65}" destId="{8CA0B73C-97BE-438C-A663-D31410A9135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C1B364-BE89-4F83-ADA8-AC15EC2EDF3B}" type="doc">
      <dgm:prSet loTypeId="urn:microsoft.com/office/officeart/2005/8/layout/vList3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66677D-9D09-4A40-AEF4-794EB8EBDD07}">
      <dgm:prSet/>
      <dgm:spPr>
        <a:solidFill>
          <a:srgbClr val="FD4D0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Public comment period ending </a:t>
          </a:r>
        </a:p>
      </dgm:t>
    </dgm:pt>
    <dgm:pt modelId="{D38CFAFE-9631-4D8F-AD33-0BA22D06E4DF}" type="parTrans" cxnId="{A39716EB-4926-49F9-9308-BAE3466BB650}">
      <dgm:prSet/>
      <dgm:spPr/>
      <dgm:t>
        <a:bodyPr/>
        <a:lstStyle/>
        <a:p>
          <a:endParaRPr lang="en-US"/>
        </a:p>
      </dgm:t>
    </dgm:pt>
    <dgm:pt modelId="{47CA6276-26F8-441D-A210-B1CE56BB6F53}" type="sibTrans" cxnId="{A39716EB-4926-49F9-9308-BAE3466BB650}">
      <dgm:prSet/>
      <dgm:spPr/>
      <dgm:t>
        <a:bodyPr/>
        <a:lstStyle/>
        <a:p>
          <a:endParaRPr lang="en-US"/>
        </a:p>
      </dgm:t>
    </dgm:pt>
    <dgm:pt modelId="{A0542824-1C07-45CD-A119-39906EFF089D}">
      <dgm:prSet/>
      <dgm:spPr>
        <a:solidFill>
          <a:srgbClr val="FD4D0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Public Hearing and Adoption</a:t>
          </a:r>
        </a:p>
      </dgm:t>
    </dgm:pt>
    <dgm:pt modelId="{7207D451-75DA-4463-92BF-3274FF3ABD8F}" type="parTrans" cxnId="{C867655A-F908-46C2-BB02-EF7C2DE8E2E2}">
      <dgm:prSet/>
      <dgm:spPr/>
      <dgm:t>
        <a:bodyPr/>
        <a:lstStyle/>
        <a:p>
          <a:endParaRPr lang="en-US"/>
        </a:p>
      </dgm:t>
    </dgm:pt>
    <dgm:pt modelId="{F2DD310F-1D41-4278-AD1E-93ED5FA6EBEC}" type="sibTrans" cxnId="{C867655A-F908-46C2-BB02-EF7C2DE8E2E2}">
      <dgm:prSet/>
      <dgm:spPr/>
      <dgm:t>
        <a:bodyPr/>
        <a:lstStyle/>
        <a:p>
          <a:endParaRPr lang="en-US"/>
        </a:p>
      </dgm:t>
    </dgm:pt>
    <dgm:pt modelId="{AE3FBC3C-3B7C-412D-9A23-D4E19614624D}">
      <dgm:prSet/>
      <dgm:spPr>
        <a:solidFill>
          <a:srgbClr val="FD4D0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Finalization of Code Language</a:t>
          </a:r>
        </a:p>
      </dgm:t>
    </dgm:pt>
    <dgm:pt modelId="{34437D4B-DE38-4743-A330-B2FE1D76DDD1}" type="parTrans" cxnId="{5B4BDB5D-0A21-4ADE-87B7-ADC05832730F}">
      <dgm:prSet/>
      <dgm:spPr/>
      <dgm:t>
        <a:bodyPr/>
        <a:lstStyle/>
        <a:p>
          <a:endParaRPr lang="en-US"/>
        </a:p>
      </dgm:t>
    </dgm:pt>
    <dgm:pt modelId="{0B36A528-ABA2-4060-9EDE-726F56DDFBDC}" type="sibTrans" cxnId="{5B4BDB5D-0A21-4ADE-87B7-ADC05832730F}">
      <dgm:prSet/>
      <dgm:spPr/>
      <dgm:t>
        <a:bodyPr/>
        <a:lstStyle/>
        <a:p>
          <a:endParaRPr lang="en-US"/>
        </a:p>
      </dgm:t>
    </dgm:pt>
    <dgm:pt modelId="{BFEAED96-A8DE-430A-9765-F0BF84C3B092}" type="pres">
      <dgm:prSet presAssocID="{0DC1B364-BE89-4F83-ADA8-AC15EC2EDF3B}" presName="linearFlow" presStyleCnt="0">
        <dgm:presLayoutVars>
          <dgm:dir/>
          <dgm:resizeHandles val="exact"/>
        </dgm:presLayoutVars>
      </dgm:prSet>
      <dgm:spPr/>
    </dgm:pt>
    <dgm:pt modelId="{48E82BB4-6699-4357-BE21-405CF2000397}" type="pres">
      <dgm:prSet presAssocID="{C866677D-9D09-4A40-AEF4-794EB8EBDD07}" presName="composite" presStyleCnt="0"/>
      <dgm:spPr/>
    </dgm:pt>
    <dgm:pt modelId="{0298C072-59DF-434B-B328-4F658FB1609B}" type="pres">
      <dgm:prSet presAssocID="{C866677D-9D09-4A40-AEF4-794EB8EBDD07}" presName="imgShp" presStyleLbl="fgImgPlace1" presStyleIdx="0" presStyleCnt="3"/>
      <dgm:spPr>
        <a:solidFill>
          <a:schemeClr val="bg1"/>
        </a:solidFill>
      </dgm:spPr>
      <dgm:extLst>
        <a:ext uri="{E40237B7-FDA0-4F09-8148-C483321AD2D9}">
          <dgm14:cNvPr xmlns:dgm14="http://schemas.microsoft.com/office/drawing/2010/diagram" id="0" name="" descr="Chat outline"/>
        </a:ext>
      </dgm:extLst>
    </dgm:pt>
    <dgm:pt modelId="{05090EC7-2B2B-4A04-89F7-3EF3CBB4D21F}" type="pres">
      <dgm:prSet presAssocID="{C866677D-9D09-4A40-AEF4-794EB8EBDD07}" presName="txShp" presStyleLbl="node1" presStyleIdx="0" presStyleCnt="3">
        <dgm:presLayoutVars>
          <dgm:bulletEnabled val="1"/>
        </dgm:presLayoutVars>
      </dgm:prSet>
      <dgm:spPr/>
    </dgm:pt>
    <dgm:pt modelId="{2E70F31B-E7FD-4387-9F66-FC85D78DAD7C}" type="pres">
      <dgm:prSet presAssocID="{47CA6276-26F8-441D-A210-B1CE56BB6F53}" presName="spacing" presStyleCnt="0"/>
      <dgm:spPr/>
    </dgm:pt>
    <dgm:pt modelId="{9CE9F7A2-20F7-46DB-90E7-9F0C790958CD}" type="pres">
      <dgm:prSet presAssocID="{AE3FBC3C-3B7C-412D-9A23-D4E19614624D}" presName="composite" presStyleCnt="0"/>
      <dgm:spPr/>
    </dgm:pt>
    <dgm:pt modelId="{92229E33-FA2C-435C-82D0-8ED6524FCAA2}" type="pres">
      <dgm:prSet presAssocID="{AE3FBC3C-3B7C-412D-9A23-D4E19614624D}" presName="imgShp" presStyleLbl="fgImgPlace1" presStyleIdx="1" presStyleCnt="3"/>
      <dgm:spPr>
        <a:solidFill>
          <a:schemeClr val="bg1"/>
        </a:solidFill>
      </dgm:spPr>
    </dgm:pt>
    <dgm:pt modelId="{2BAF6FF1-4EEA-4090-B7F4-E4542CADCBB6}" type="pres">
      <dgm:prSet presAssocID="{AE3FBC3C-3B7C-412D-9A23-D4E19614624D}" presName="txShp" presStyleLbl="node1" presStyleIdx="1" presStyleCnt="3">
        <dgm:presLayoutVars>
          <dgm:bulletEnabled val="1"/>
        </dgm:presLayoutVars>
      </dgm:prSet>
      <dgm:spPr/>
    </dgm:pt>
    <dgm:pt modelId="{9E064DBC-EB22-496E-A102-B2D46ABF096F}" type="pres">
      <dgm:prSet presAssocID="{0B36A528-ABA2-4060-9EDE-726F56DDFBDC}" presName="spacing" presStyleCnt="0"/>
      <dgm:spPr/>
    </dgm:pt>
    <dgm:pt modelId="{274F173B-D307-4A67-B238-B52F83ED6019}" type="pres">
      <dgm:prSet presAssocID="{A0542824-1C07-45CD-A119-39906EFF089D}" presName="composite" presStyleCnt="0"/>
      <dgm:spPr/>
    </dgm:pt>
    <dgm:pt modelId="{D47D5A72-CE03-4365-B412-DF98085E0F19}" type="pres">
      <dgm:prSet presAssocID="{A0542824-1C07-45CD-A119-39906EFF089D}" presName="imgShp" presStyleLbl="fgImgPlace1" presStyleIdx="2" presStyleCnt="3"/>
      <dgm:spPr>
        <a:solidFill>
          <a:schemeClr val="bg1"/>
        </a:solidFill>
      </dgm:spPr>
      <dgm:extLst>
        <a:ext uri="{E40237B7-FDA0-4F09-8148-C483321AD2D9}">
          <dgm14:cNvPr xmlns:dgm14="http://schemas.microsoft.com/office/drawing/2010/diagram" id="0" name="" descr="Lecturer outline"/>
        </a:ext>
      </dgm:extLst>
    </dgm:pt>
    <dgm:pt modelId="{A8BE744B-D081-4D06-BB65-7D11CF0D12F0}" type="pres">
      <dgm:prSet presAssocID="{A0542824-1C07-45CD-A119-39906EFF089D}" presName="txShp" presStyleLbl="node1" presStyleIdx="2" presStyleCnt="3">
        <dgm:presLayoutVars>
          <dgm:bulletEnabled val="1"/>
        </dgm:presLayoutVars>
      </dgm:prSet>
      <dgm:spPr/>
    </dgm:pt>
  </dgm:ptLst>
  <dgm:cxnLst>
    <dgm:cxn modelId="{1A40042C-1085-4E1B-AF7F-DF3C74608055}" type="presOf" srcId="{0DC1B364-BE89-4F83-ADA8-AC15EC2EDF3B}" destId="{BFEAED96-A8DE-430A-9765-F0BF84C3B092}" srcOrd="0" destOrd="0" presId="urn:microsoft.com/office/officeart/2005/8/layout/vList3"/>
    <dgm:cxn modelId="{5B4BDB5D-0A21-4ADE-87B7-ADC05832730F}" srcId="{0DC1B364-BE89-4F83-ADA8-AC15EC2EDF3B}" destId="{AE3FBC3C-3B7C-412D-9A23-D4E19614624D}" srcOrd="1" destOrd="0" parTransId="{34437D4B-DE38-4743-A330-B2FE1D76DDD1}" sibTransId="{0B36A528-ABA2-4060-9EDE-726F56DDFBDC}"/>
    <dgm:cxn modelId="{E9FBCC6E-50B0-48D5-A757-D281C295FE97}" type="presOf" srcId="{A0542824-1C07-45CD-A119-39906EFF089D}" destId="{A8BE744B-D081-4D06-BB65-7D11CF0D12F0}" srcOrd="0" destOrd="0" presId="urn:microsoft.com/office/officeart/2005/8/layout/vList3"/>
    <dgm:cxn modelId="{C867655A-F908-46C2-BB02-EF7C2DE8E2E2}" srcId="{0DC1B364-BE89-4F83-ADA8-AC15EC2EDF3B}" destId="{A0542824-1C07-45CD-A119-39906EFF089D}" srcOrd="2" destOrd="0" parTransId="{7207D451-75DA-4463-92BF-3274FF3ABD8F}" sibTransId="{F2DD310F-1D41-4278-AD1E-93ED5FA6EBEC}"/>
    <dgm:cxn modelId="{A3316081-2458-42CF-8C51-975D540AFBB1}" type="presOf" srcId="{C866677D-9D09-4A40-AEF4-794EB8EBDD07}" destId="{05090EC7-2B2B-4A04-89F7-3EF3CBB4D21F}" srcOrd="0" destOrd="0" presId="urn:microsoft.com/office/officeart/2005/8/layout/vList3"/>
    <dgm:cxn modelId="{323528D2-0A73-48B9-ADC9-F20223FCE93D}" type="presOf" srcId="{AE3FBC3C-3B7C-412D-9A23-D4E19614624D}" destId="{2BAF6FF1-4EEA-4090-B7F4-E4542CADCBB6}" srcOrd="0" destOrd="0" presId="urn:microsoft.com/office/officeart/2005/8/layout/vList3"/>
    <dgm:cxn modelId="{A39716EB-4926-49F9-9308-BAE3466BB650}" srcId="{0DC1B364-BE89-4F83-ADA8-AC15EC2EDF3B}" destId="{C866677D-9D09-4A40-AEF4-794EB8EBDD07}" srcOrd="0" destOrd="0" parTransId="{D38CFAFE-9631-4D8F-AD33-0BA22D06E4DF}" sibTransId="{47CA6276-26F8-441D-A210-B1CE56BB6F53}"/>
    <dgm:cxn modelId="{FD0FAC8B-3919-4AE1-8269-B28E216C7269}" type="presParOf" srcId="{BFEAED96-A8DE-430A-9765-F0BF84C3B092}" destId="{48E82BB4-6699-4357-BE21-405CF2000397}" srcOrd="0" destOrd="0" presId="urn:microsoft.com/office/officeart/2005/8/layout/vList3"/>
    <dgm:cxn modelId="{535D7A55-1DB7-4D7A-AE61-64D6B9DE2452}" type="presParOf" srcId="{48E82BB4-6699-4357-BE21-405CF2000397}" destId="{0298C072-59DF-434B-B328-4F658FB1609B}" srcOrd="0" destOrd="0" presId="urn:microsoft.com/office/officeart/2005/8/layout/vList3"/>
    <dgm:cxn modelId="{D1D93F57-3803-41C4-ADD2-0EF4F6145FA8}" type="presParOf" srcId="{48E82BB4-6699-4357-BE21-405CF2000397}" destId="{05090EC7-2B2B-4A04-89F7-3EF3CBB4D21F}" srcOrd="1" destOrd="0" presId="urn:microsoft.com/office/officeart/2005/8/layout/vList3"/>
    <dgm:cxn modelId="{0277FEAA-8B4D-4280-8AE1-7075ABB4C18E}" type="presParOf" srcId="{BFEAED96-A8DE-430A-9765-F0BF84C3B092}" destId="{2E70F31B-E7FD-4387-9F66-FC85D78DAD7C}" srcOrd="1" destOrd="0" presId="urn:microsoft.com/office/officeart/2005/8/layout/vList3"/>
    <dgm:cxn modelId="{91DA5AD4-F516-470F-AAD8-C9737FE13EF9}" type="presParOf" srcId="{BFEAED96-A8DE-430A-9765-F0BF84C3B092}" destId="{9CE9F7A2-20F7-46DB-90E7-9F0C790958CD}" srcOrd="2" destOrd="0" presId="urn:microsoft.com/office/officeart/2005/8/layout/vList3"/>
    <dgm:cxn modelId="{C6F86A12-19D9-4967-A2BE-041BD7CA8A47}" type="presParOf" srcId="{9CE9F7A2-20F7-46DB-90E7-9F0C790958CD}" destId="{92229E33-FA2C-435C-82D0-8ED6524FCAA2}" srcOrd="0" destOrd="0" presId="urn:microsoft.com/office/officeart/2005/8/layout/vList3"/>
    <dgm:cxn modelId="{9266BB0D-7AA0-43EC-83D8-38C9A0FD7240}" type="presParOf" srcId="{9CE9F7A2-20F7-46DB-90E7-9F0C790958CD}" destId="{2BAF6FF1-4EEA-4090-B7F4-E4542CADCBB6}" srcOrd="1" destOrd="0" presId="urn:microsoft.com/office/officeart/2005/8/layout/vList3"/>
    <dgm:cxn modelId="{465CA3FB-AAF6-41DB-869B-200BC7DF69BC}" type="presParOf" srcId="{BFEAED96-A8DE-430A-9765-F0BF84C3B092}" destId="{9E064DBC-EB22-496E-A102-B2D46ABF096F}" srcOrd="3" destOrd="0" presId="urn:microsoft.com/office/officeart/2005/8/layout/vList3"/>
    <dgm:cxn modelId="{B21318DB-F3DE-4EB8-B1C3-5059B5486C12}" type="presParOf" srcId="{BFEAED96-A8DE-430A-9765-F0BF84C3B092}" destId="{274F173B-D307-4A67-B238-B52F83ED6019}" srcOrd="4" destOrd="0" presId="urn:microsoft.com/office/officeart/2005/8/layout/vList3"/>
    <dgm:cxn modelId="{10F65F16-A07A-4BF5-A1FC-DF3BA183E9A4}" type="presParOf" srcId="{274F173B-D307-4A67-B238-B52F83ED6019}" destId="{D47D5A72-CE03-4365-B412-DF98085E0F19}" srcOrd="0" destOrd="0" presId="urn:microsoft.com/office/officeart/2005/8/layout/vList3"/>
    <dgm:cxn modelId="{720D1497-EA03-4961-B7AB-AE2733E6D59F}" type="presParOf" srcId="{274F173B-D307-4A67-B238-B52F83ED6019}" destId="{A8BE744B-D081-4D06-BB65-7D11CF0D12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1B3C9-34BD-4821-A6C2-84A606DC33BB}">
      <dsp:nvSpPr>
        <dsp:cNvPr id="0" name=""/>
        <dsp:cNvSpPr/>
      </dsp:nvSpPr>
      <dsp:spPr>
        <a:xfrm>
          <a:off x="208196" y="940408"/>
          <a:ext cx="1468205" cy="15966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383A3-1F19-4C4D-81A8-8A6320F45796}">
      <dsp:nvSpPr>
        <dsp:cNvPr id="0" name=""/>
        <dsp:cNvSpPr/>
      </dsp:nvSpPr>
      <dsp:spPr>
        <a:xfrm>
          <a:off x="42299" y="2474252"/>
          <a:ext cx="180000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Create Parks and Open Space Zone Districts </a:t>
          </a:r>
          <a:endParaRPr lang="en-US" sz="1800" kern="1200" dirty="0"/>
        </a:p>
      </dsp:txBody>
      <dsp:txXfrm>
        <a:off x="42299" y="2474252"/>
        <a:ext cx="1800000" cy="1122187"/>
      </dsp:txXfrm>
    </dsp:sp>
    <dsp:sp modelId="{2B142225-D93C-4DB5-BE33-B59E4926AA5A}">
      <dsp:nvSpPr>
        <dsp:cNvPr id="0" name=""/>
        <dsp:cNvSpPr/>
      </dsp:nvSpPr>
      <dsp:spPr>
        <a:xfrm>
          <a:off x="2394857" y="885980"/>
          <a:ext cx="1324884" cy="17708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EEE1F-357D-484D-B3C2-683093555617}">
      <dsp:nvSpPr>
        <dsp:cNvPr id="0" name=""/>
        <dsp:cNvSpPr/>
      </dsp:nvSpPr>
      <dsp:spPr>
        <a:xfrm>
          <a:off x="2157300" y="2517794"/>
          <a:ext cx="180000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Update Parks Performance Criteria </a:t>
          </a:r>
          <a:endParaRPr lang="en-US" sz="1800" kern="1200"/>
        </a:p>
      </dsp:txBody>
      <dsp:txXfrm>
        <a:off x="2157300" y="2517794"/>
        <a:ext cx="1800000" cy="1122187"/>
      </dsp:txXfrm>
    </dsp:sp>
    <dsp:sp modelId="{0BFB56E9-43AE-4B3E-9E5B-C3FE1F5AF84D}">
      <dsp:nvSpPr>
        <dsp:cNvPr id="0" name=""/>
        <dsp:cNvSpPr/>
      </dsp:nvSpPr>
      <dsp:spPr>
        <a:xfrm>
          <a:off x="4528455" y="967622"/>
          <a:ext cx="1287689" cy="14442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A442A-8C51-4786-9066-E395917FB6AA}">
      <dsp:nvSpPr>
        <dsp:cNvPr id="0" name=""/>
        <dsp:cNvSpPr/>
      </dsp:nvSpPr>
      <dsp:spPr>
        <a:xfrm>
          <a:off x="4272300" y="2436152"/>
          <a:ext cx="180000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/>
            <a:t>Update Agriculture Performance Criteria </a:t>
          </a:r>
          <a:endParaRPr lang="en-US" sz="1800" kern="1200"/>
        </a:p>
      </dsp:txBody>
      <dsp:txXfrm>
        <a:off x="4272300" y="2436152"/>
        <a:ext cx="1800000" cy="1122187"/>
      </dsp:txXfrm>
    </dsp:sp>
    <dsp:sp modelId="{B04E63B9-4C57-4C66-ADD0-5D63881D7B77}">
      <dsp:nvSpPr>
        <dsp:cNvPr id="0" name=""/>
        <dsp:cNvSpPr/>
      </dsp:nvSpPr>
      <dsp:spPr>
        <a:xfrm>
          <a:off x="6662056" y="954381"/>
          <a:ext cx="1250486" cy="14972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FEEE8-D121-426A-A259-354EA4848878}">
      <dsp:nvSpPr>
        <dsp:cNvPr id="0" name=""/>
        <dsp:cNvSpPr/>
      </dsp:nvSpPr>
      <dsp:spPr>
        <a:xfrm>
          <a:off x="6387300" y="2449394"/>
          <a:ext cx="180000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Address Temporary and Special Uses through the Parks Zone Districts </a:t>
          </a:r>
          <a:endParaRPr lang="en-US" sz="1800" kern="1200" dirty="0"/>
        </a:p>
      </dsp:txBody>
      <dsp:txXfrm>
        <a:off x="6387300" y="2449394"/>
        <a:ext cx="1800000" cy="1122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A601F-A203-4576-AD2B-4913242E747A}">
      <dsp:nvSpPr>
        <dsp:cNvPr id="0" name=""/>
        <dsp:cNvSpPr/>
      </dsp:nvSpPr>
      <dsp:spPr>
        <a:xfrm>
          <a:off x="890763" y="843758"/>
          <a:ext cx="981188" cy="981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91ECA-046F-4D6E-A2CE-0EFCD56CDC0D}">
      <dsp:nvSpPr>
        <dsp:cNvPr id="0" name=""/>
        <dsp:cNvSpPr/>
      </dsp:nvSpPr>
      <dsp:spPr>
        <a:xfrm>
          <a:off x="291148" y="2176816"/>
          <a:ext cx="2180418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Variable height in each categories ranging between sixty (60)- ninety-six (96) inches</a:t>
          </a:r>
        </a:p>
      </dsp:txBody>
      <dsp:txXfrm>
        <a:off x="291148" y="2176816"/>
        <a:ext cx="2180418" cy="1012500"/>
      </dsp:txXfrm>
    </dsp:sp>
    <dsp:sp modelId="{E56744CE-A3AC-468B-9980-B23DBDFE0536}">
      <dsp:nvSpPr>
        <dsp:cNvPr id="0" name=""/>
        <dsp:cNvSpPr/>
      </dsp:nvSpPr>
      <dsp:spPr>
        <a:xfrm>
          <a:off x="3452755" y="843758"/>
          <a:ext cx="981188" cy="9811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133B1-3B13-4388-8A8E-2267D1C18530}">
      <dsp:nvSpPr>
        <dsp:cNvPr id="0" name=""/>
        <dsp:cNvSpPr/>
      </dsp:nvSpPr>
      <dsp:spPr>
        <a:xfrm>
          <a:off x="2853140" y="2176816"/>
          <a:ext cx="2180418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Development near parks shall maintain the landscape character of the existing park</a:t>
          </a:r>
        </a:p>
      </dsp:txBody>
      <dsp:txXfrm>
        <a:off x="2853140" y="2176816"/>
        <a:ext cx="2180418" cy="1012500"/>
      </dsp:txXfrm>
    </dsp:sp>
    <dsp:sp modelId="{B794546E-BCA2-4D8D-9160-79A56420DAC7}">
      <dsp:nvSpPr>
        <dsp:cNvPr id="0" name=""/>
        <dsp:cNvSpPr/>
      </dsp:nvSpPr>
      <dsp:spPr>
        <a:xfrm>
          <a:off x="6014747" y="843758"/>
          <a:ext cx="981188" cy="9811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0B73C-97BE-438C-A663-D31410A9135A}">
      <dsp:nvSpPr>
        <dsp:cNvPr id="0" name=""/>
        <dsp:cNvSpPr/>
      </dsp:nvSpPr>
      <dsp:spPr>
        <a:xfrm>
          <a:off x="5482834" y="2197815"/>
          <a:ext cx="2180418" cy="10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Added standards to include Educational Tours, Agri-tourism </a:t>
          </a:r>
        </a:p>
      </dsp:txBody>
      <dsp:txXfrm>
        <a:off x="5482834" y="2197815"/>
        <a:ext cx="2180418" cy="101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90EC7-2B2B-4A04-89F7-3EF3CBB4D21F}">
      <dsp:nvSpPr>
        <dsp:cNvPr id="0" name=""/>
        <dsp:cNvSpPr/>
      </dsp:nvSpPr>
      <dsp:spPr>
        <a:xfrm rot="10800000">
          <a:off x="1623218" y="1656"/>
          <a:ext cx="5244655" cy="1208786"/>
        </a:xfrm>
        <a:prstGeom prst="homePlate">
          <a:avLst/>
        </a:prstGeom>
        <a:solidFill>
          <a:srgbClr val="FD4D0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04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Public comment period ending </a:t>
          </a:r>
        </a:p>
      </dsp:txBody>
      <dsp:txXfrm rot="10800000">
        <a:off x="1925414" y="1656"/>
        <a:ext cx="4942459" cy="1208786"/>
      </dsp:txXfrm>
    </dsp:sp>
    <dsp:sp modelId="{0298C072-59DF-434B-B328-4F658FB1609B}">
      <dsp:nvSpPr>
        <dsp:cNvPr id="0" name=""/>
        <dsp:cNvSpPr/>
      </dsp:nvSpPr>
      <dsp:spPr>
        <a:xfrm>
          <a:off x="1018825" y="1656"/>
          <a:ext cx="1208786" cy="120878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AF6FF1-4EEA-4090-B7F4-E4542CADCBB6}">
      <dsp:nvSpPr>
        <dsp:cNvPr id="0" name=""/>
        <dsp:cNvSpPr/>
      </dsp:nvSpPr>
      <dsp:spPr>
        <a:xfrm rot="10800000">
          <a:off x="1623218" y="1571275"/>
          <a:ext cx="5244655" cy="1208786"/>
        </a:xfrm>
        <a:prstGeom prst="homePlate">
          <a:avLst/>
        </a:prstGeom>
        <a:solidFill>
          <a:srgbClr val="FD4D0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04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Finalization of Code Language</a:t>
          </a:r>
        </a:p>
      </dsp:txBody>
      <dsp:txXfrm rot="10800000">
        <a:off x="1925414" y="1571275"/>
        <a:ext cx="4942459" cy="1208786"/>
      </dsp:txXfrm>
    </dsp:sp>
    <dsp:sp modelId="{92229E33-FA2C-435C-82D0-8ED6524FCAA2}">
      <dsp:nvSpPr>
        <dsp:cNvPr id="0" name=""/>
        <dsp:cNvSpPr/>
      </dsp:nvSpPr>
      <dsp:spPr>
        <a:xfrm>
          <a:off x="1018825" y="1571275"/>
          <a:ext cx="1208786" cy="120878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8BE744B-D081-4D06-BB65-7D11CF0D12F0}">
      <dsp:nvSpPr>
        <dsp:cNvPr id="0" name=""/>
        <dsp:cNvSpPr/>
      </dsp:nvSpPr>
      <dsp:spPr>
        <a:xfrm rot="10800000">
          <a:off x="1623218" y="3140894"/>
          <a:ext cx="5244655" cy="1208786"/>
        </a:xfrm>
        <a:prstGeom prst="homePlate">
          <a:avLst/>
        </a:prstGeom>
        <a:solidFill>
          <a:srgbClr val="FD4D0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04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Public Hearing and Adoption</a:t>
          </a:r>
        </a:p>
      </dsp:txBody>
      <dsp:txXfrm rot="10800000">
        <a:off x="1925414" y="3140894"/>
        <a:ext cx="4942459" cy="1208786"/>
      </dsp:txXfrm>
    </dsp:sp>
    <dsp:sp modelId="{D47D5A72-CE03-4365-B412-DF98085E0F19}">
      <dsp:nvSpPr>
        <dsp:cNvPr id="0" name=""/>
        <dsp:cNvSpPr/>
      </dsp:nvSpPr>
      <dsp:spPr>
        <a:xfrm>
          <a:off x="1018825" y="3140894"/>
          <a:ext cx="1208786" cy="120878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D2723-6FFD-4A54-A352-10FB9434422A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3417D-8E6F-4723-934F-ADE3D34A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27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58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0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3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Neighborhood Parks – These would cover smaller parks that tend to serve individual neighborhoods. These could include indoor spaces such as a recreation center, pavilion, and the like.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Regional Parks – These would cover larger parks and open spaces that provide regional benefits. The list of allowed uses could be larger to address the diversity that already exists in Adams County.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Conservation Areas – This zone district would address areas that are intended for very limited development, but could allow some passive recreation opportunities like trails. It could be a new zone district, or an update of the existing Conservation Zone.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9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 (61/) Full list of Outdoor and Indoor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4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 (61/) Full list of Outdoor and Indoor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zoning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1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Neighborhood Parks – These would cover smaller parks that tend to serve individual neighborhoods. These could include indoor spaces such as a recreation center, pavilion, and the like.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Regional Parks – These would cover larger parks and open spaces that provide regional benefits. The list of allowed uses could be larger to address the diversity that already exists in Adams County.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Conservation Areas – This zone district would address areas that are intended for very limited development, but could allow some passive recreation opportunities like trails. It could be a new zone district, or an update of the existing Conservation Zone.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1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Neighborhood Parks – These would cover smaller parks that tend to serve individual neighborhoods. These could include indoor spaces such as a recreation center, pavilion, and the like.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Regional Parks – These would cover larger parks and open spaces that provide regional benefits. The list of allowed uses could be larger to address the diversity that already exists in Adams County.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Conservation Areas – This zone district would address areas that are intended for very limited development, but could allow some passive recreation opportunities like trails. It could be a new zone district, or an update of the existing Conservation Zone.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6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Neighborhood Parks – These would cover smaller parks that tend to serve individual neighborhoods. These could include indoor spaces such as a recreation center, pavilion, and the like.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Regional Parks – These would cover larger parks and open spaces that provide regional benefits. The list of allowed uses could be larger to address the diversity that already exists in Adams County.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Conservation Areas – This zone district would address areas that are intended for very limited development, but could allow some passive recreation opportunities like trails. It could be a new zone district, or an update of the existing Conservation Zone.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 (61/) Full list of Outdoor and Indoor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6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language with indoor and outdoor uses for Recreational Uses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0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3417D-8E6F-4723-934F-ADE3D34AFC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7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0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EBDB3-B646-43EA-B7EE-33A9102B8BD6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E8D68-048A-4876-AF5A-76F375A5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BC13CABD-BF6D-4C8C-96CF-0A574B20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40" y="6254750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EFBC8C-35F5-43B6-878A-37E43953C82A}"/>
              </a:ext>
            </a:extLst>
          </p:cNvPr>
          <p:cNvSpPr txBox="1"/>
          <p:nvPr/>
        </p:nvSpPr>
        <p:spPr>
          <a:xfrm>
            <a:off x="3177540" y="5943600"/>
            <a:ext cx="2788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+mn-lt"/>
              </a:rPr>
              <a:t>PREPARED BY</a:t>
            </a:r>
          </a:p>
        </p:txBody>
      </p:sp>
      <p:pic>
        <p:nvPicPr>
          <p:cNvPr id="19" name="Picture 18" descr="A body of water&#10;&#10;Description automatically generated">
            <a:extLst>
              <a:ext uri="{FF2B5EF4-FFF2-40B4-BE49-F238E27FC236}">
                <a16:creationId xmlns:a16="http://schemas.microsoft.com/office/drawing/2014/main" id="{E0C54853-CB89-4CAB-B068-32B0CEDE9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4261"/>
          <a:stretch/>
        </p:blipFill>
        <p:spPr>
          <a:xfrm>
            <a:off x="-11344" y="0"/>
            <a:ext cx="9169372" cy="57775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81A1D-8E79-4BBD-B835-350D826096B4}"/>
              </a:ext>
            </a:extLst>
          </p:cNvPr>
          <p:cNvSpPr txBox="1"/>
          <p:nvPr/>
        </p:nvSpPr>
        <p:spPr>
          <a:xfrm>
            <a:off x="1097279" y="4434840"/>
            <a:ext cx="6949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ADAMS COUNTY DEVELOPMENT CODES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52C278-6CD9-4771-ABF0-559916B935E1}"/>
              </a:ext>
            </a:extLst>
          </p:cNvPr>
          <p:cNvSpPr txBox="1"/>
          <p:nvPr/>
        </p:nvSpPr>
        <p:spPr>
          <a:xfrm>
            <a:off x="960120" y="4991761"/>
            <a:ext cx="6949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Board of County Commissioners Study Session         August 10, 2021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591BAF9-B53A-4F83-AD00-158196DF3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500" y="5872334"/>
            <a:ext cx="1064837" cy="7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B16F-95AA-42F7-B82B-A2CF73E6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48" y="445847"/>
            <a:ext cx="7886700" cy="677301"/>
          </a:xfrm>
        </p:spPr>
        <p:txBody>
          <a:bodyPr>
            <a:noAutofit/>
          </a:bodyPr>
          <a:lstStyle/>
          <a:p>
            <a:r>
              <a:rPr lang="en-US" dirty="0"/>
              <a:t>New Uses: Recreational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1934DA-C8F7-4326-8748-B19EE11B8812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BA6855-C4EC-4825-93B7-907169B1826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6A2B8A23-778D-42C9-9E29-02D28D6C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75AA36E-561E-4A18-B4E5-07F73D394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8435" r="46636" b="12381"/>
          <a:stretch/>
        </p:blipFill>
        <p:spPr>
          <a:xfrm>
            <a:off x="4736237" y="1234329"/>
            <a:ext cx="3950563" cy="4730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90565E-DD72-48F0-A613-77E29DCE7CE0}"/>
              </a:ext>
            </a:extLst>
          </p:cNvPr>
          <p:cNvSpPr txBox="1">
            <a:spLocks/>
          </p:cNvSpPr>
          <p:nvPr/>
        </p:nvSpPr>
        <p:spPr>
          <a:xfrm>
            <a:off x="457200" y="1417638"/>
            <a:ext cx="4034118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Created Recreational Uses Category </a:t>
            </a:r>
          </a:p>
          <a:p>
            <a:r>
              <a:rPr lang="en-US" dirty="0"/>
              <a:t>Consolidated recreational uses </a:t>
            </a:r>
          </a:p>
          <a:p>
            <a:r>
              <a:rPr lang="en-US" dirty="0"/>
              <a:t>Defined new uses: </a:t>
            </a:r>
          </a:p>
          <a:p>
            <a:pPr lvl="1"/>
            <a:r>
              <a:rPr lang="en-US" dirty="0"/>
              <a:t>Zoo</a:t>
            </a:r>
          </a:p>
          <a:p>
            <a:pPr lvl="1"/>
            <a:r>
              <a:rPr lang="en-US" dirty="0"/>
              <a:t>Aquarium</a:t>
            </a:r>
          </a:p>
          <a:p>
            <a:pPr lvl="1"/>
            <a:r>
              <a:rPr lang="en-US" dirty="0"/>
              <a:t>Agri-</a:t>
            </a:r>
            <a:r>
              <a:rPr lang="en-US" dirty="0" err="1"/>
              <a:t>Tainment</a:t>
            </a:r>
            <a:endParaRPr lang="en-US" dirty="0"/>
          </a:p>
          <a:p>
            <a:pPr lvl="1"/>
            <a:r>
              <a:rPr lang="en-US" dirty="0"/>
              <a:t>Educational tours</a:t>
            </a:r>
          </a:p>
        </p:txBody>
      </p:sp>
    </p:spTree>
    <p:extLst>
      <p:ext uri="{BB962C8B-B14F-4D97-AF65-F5344CB8AC3E}">
        <p14:creationId xmlns:p14="http://schemas.microsoft.com/office/powerpoint/2010/main" val="86653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3E703-BEE6-434D-9A79-332E249CFD5F}"/>
              </a:ext>
            </a:extLst>
          </p:cNvPr>
          <p:cNvSpPr txBox="1">
            <a:spLocks/>
          </p:cNvSpPr>
          <p:nvPr/>
        </p:nvSpPr>
        <p:spPr>
          <a:xfrm>
            <a:off x="160421" y="3247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01F1E"/>
                </a:solidFill>
              </a:rPr>
              <a:t>Definition: Recreational Uses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B7F2F-95D3-461B-A9AA-F6BF3A495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21204"/>
          <a:stretch/>
        </p:blipFill>
        <p:spPr>
          <a:xfrm>
            <a:off x="4572000" y="1315896"/>
            <a:ext cx="4199861" cy="473029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64793E-4336-4F10-A4B8-2CD2183701F0}"/>
              </a:ext>
            </a:extLst>
          </p:cNvPr>
          <p:cNvSpPr txBox="1">
            <a:spLocks/>
          </p:cNvSpPr>
          <p:nvPr/>
        </p:nvSpPr>
        <p:spPr>
          <a:xfrm>
            <a:off x="387067" y="1391801"/>
            <a:ext cx="3888154" cy="4730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Active and passive recreational services and parcels open to the public.</a:t>
            </a:r>
          </a:p>
          <a:p>
            <a:r>
              <a:rPr lang="en-US" dirty="0"/>
              <a:t>Recreational Indoor: </a:t>
            </a:r>
          </a:p>
          <a:p>
            <a:pPr lvl="1"/>
            <a:r>
              <a:rPr lang="en-US" dirty="0"/>
              <a:t>An enclosed facility which offers active recreational opportunities. </a:t>
            </a:r>
          </a:p>
          <a:p>
            <a:r>
              <a:rPr lang="en-US" dirty="0"/>
              <a:t>Recreational Outdoor: </a:t>
            </a:r>
          </a:p>
          <a:p>
            <a:pPr lvl="1"/>
            <a:r>
              <a:rPr lang="en-US" dirty="0"/>
              <a:t>An area of facility where any portion of the recreation activity takes places outside.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5579B-64FE-4532-BAB8-276BD61DD782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8B445-3744-4BE0-A6B4-056F368EDCA1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E73F4FEA-3B2C-434E-A977-2197B10C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4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3E703-BEE6-434D-9A79-332E249CFD5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01F1E"/>
                </a:solidFill>
              </a:rPr>
              <a:t>Definition: Agri-</a:t>
            </a:r>
            <a:r>
              <a:rPr lang="en-US" dirty="0" err="1">
                <a:solidFill>
                  <a:srgbClr val="201F1E"/>
                </a:solidFill>
              </a:rPr>
              <a:t>Tainment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B7F2F-95D3-461B-A9AA-F6BF3A495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r="21056"/>
          <a:stretch/>
        </p:blipFill>
        <p:spPr>
          <a:xfrm>
            <a:off x="4572000" y="1315896"/>
            <a:ext cx="4199861" cy="473029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64793E-4336-4F10-A4B8-2CD2183701F0}"/>
              </a:ext>
            </a:extLst>
          </p:cNvPr>
          <p:cNvSpPr txBox="1">
            <a:spLocks/>
          </p:cNvSpPr>
          <p:nvPr/>
        </p:nvSpPr>
        <p:spPr>
          <a:xfrm>
            <a:off x="457200" y="1315898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2F0BCC-E1CD-4B7D-8E87-3BBF9B16C8F5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88B4-966A-4DEE-A03B-8F4BB4D6FEE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32B4229C-07E6-4774-A3E8-3C5D1E07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71287C-D94F-4345-80D2-16578C2C1060}"/>
              </a:ext>
            </a:extLst>
          </p:cNvPr>
          <p:cNvSpPr txBox="1">
            <a:spLocks/>
          </p:cNvSpPr>
          <p:nvPr/>
        </p:nvSpPr>
        <p:spPr>
          <a:xfrm>
            <a:off x="504824" y="1366768"/>
            <a:ext cx="4199861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Supports and enhances agriculture as an attraction for education and entertainment related purposes. </a:t>
            </a:r>
          </a:p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Farm tours</a:t>
            </a:r>
          </a:p>
          <a:p>
            <a:pPr lvl="1"/>
            <a:r>
              <a:rPr lang="en-US" dirty="0"/>
              <a:t>Educational offerings </a:t>
            </a:r>
          </a:p>
          <a:p>
            <a:pPr lvl="1"/>
            <a:r>
              <a:rPr lang="en-US" dirty="0"/>
              <a:t>Corn mazes</a:t>
            </a:r>
          </a:p>
          <a:p>
            <a:pPr lvl="1"/>
            <a:r>
              <a:rPr lang="en-US" dirty="0"/>
              <a:t>Interactive animal displays</a:t>
            </a:r>
          </a:p>
        </p:txBody>
      </p:sp>
    </p:spTree>
    <p:extLst>
      <p:ext uri="{BB962C8B-B14F-4D97-AF65-F5344CB8AC3E}">
        <p14:creationId xmlns:p14="http://schemas.microsoft.com/office/powerpoint/2010/main" val="247172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3E703-BEE6-434D-9A79-332E249CFD5F}"/>
              </a:ext>
            </a:extLst>
          </p:cNvPr>
          <p:cNvSpPr txBox="1">
            <a:spLocks/>
          </p:cNvSpPr>
          <p:nvPr/>
        </p:nvSpPr>
        <p:spPr>
          <a:xfrm>
            <a:off x="10427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01F1E"/>
                </a:solidFill>
              </a:rPr>
              <a:t>Definition: Educational Tours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B7F2F-95D3-461B-A9AA-F6BF3A495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r="21263"/>
          <a:stretch/>
        </p:blipFill>
        <p:spPr>
          <a:xfrm>
            <a:off x="4623708" y="1417638"/>
            <a:ext cx="4199861" cy="473029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64793E-4336-4F10-A4B8-2CD2183701F0}"/>
              </a:ext>
            </a:extLst>
          </p:cNvPr>
          <p:cNvSpPr txBox="1">
            <a:spLocks/>
          </p:cNvSpPr>
          <p:nvPr/>
        </p:nvSpPr>
        <p:spPr>
          <a:xfrm>
            <a:off x="457200" y="1315898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529042-2665-42E1-A8C7-8FEC5F37187E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860D46-E8EC-44F3-BA0D-FB5BB0B45F2E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9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15AA05B1-D000-4111-8E23-ED6D49EC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0FBC19-0A83-43B8-A4EE-81245E32212A}"/>
              </a:ext>
            </a:extLst>
          </p:cNvPr>
          <p:cNvSpPr txBox="1">
            <a:spLocks/>
          </p:cNvSpPr>
          <p:nvPr/>
        </p:nvSpPr>
        <p:spPr>
          <a:xfrm>
            <a:off x="405492" y="1524593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Provides hand-on learning opportunities to a place away from normal studies </a:t>
            </a:r>
          </a:p>
          <a:p>
            <a:r>
              <a:rPr lang="en-US" dirty="0"/>
              <a:t>To provide an experience outside of classrooms or labs.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4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3E703-BEE6-434D-9A79-332E249CFD5F}"/>
              </a:ext>
            </a:extLst>
          </p:cNvPr>
          <p:cNvSpPr txBox="1">
            <a:spLocks/>
          </p:cNvSpPr>
          <p:nvPr/>
        </p:nvSpPr>
        <p:spPr>
          <a:xfrm>
            <a:off x="112295" y="2460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01F1E"/>
                </a:solidFill>
              </a:rPr>
              <a:t>Incidental Sales (definition)   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B7F2F-95D3-461B-A9AA-F6BF3A495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r="19724"/>
          <a:stretch/>
        </p:blipFill>
        <p:spPr>
          <a:xfrm>
            <a:off x="4399548" y="1315896"/>
            <a:ext cx="4372313" cy="492453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64793E-4336-4F10-A4B8-2CD2183701F0}"/>
              </a:ext>
            </a:extLst>
          </p:cNvPr>
          <p:cNvSpPr txBox="1">
            <a:spLocks/>
          </p:cNvSpPr>
          <p:nvPr/>
        </p:nvSpPr>
        <p:spPr>
          <a:xfrm>
            <a:off x="284748" y="1314698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Sales of food on premises where food sales are not the primary reason to frequent the establishment.</a:t>
            </a:r>
          </a:p>
          <a:p>
            <a:r>
              <a:rPr lang="en-US" dirty="0"/>
              <a:t>Gives opportunities to increase revenue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3EB033-B6C6-47DF-843E-E02211F49036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710CF7-425B-40BB-935C-A97B80159D2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EAF6FB96-3DC4-4384-B145-DC70E501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6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53BC-A1EE-4F20-B1D4-26B37F2C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8515350" cy="1325563"/>
          </a:xfrm>
        </p:spPr>
        <p:txBody>
          <a:bodyPr/>
          <a:lstStyle/>
          <a:p>
            <a:r>
              <a:rPr lang="en-US" dirty="0"/>
              <a:t>Recreational Performance Standards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E453662-7F0E-4A7D-ADA3-09C1F7318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155035"/>
              </p:ext>
            </p:extLst>
          </p:nvPr>
        </p:nvGraphicFramePr>
        <p:xfrm>
          <a:off x="628650" y="1446244"/>
          <a:ext cx="7886700" cy="403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34DEE-8AA9-40D6-AD55-618510C755B1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8602-2EB6-49C5-8A64-B36B9BBE6AD4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6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F6E8E56C-D35E-4A5E-96F6-48F4920F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5E021-D453-465D-9CC2-F56C13F0E09C}"/>
              </a:ext>
            </a:extLst>
          </p:cNvPr>
          <p:cNvSpPr txBox="1"/>
          <p:nvPr/>
        </p:nvSpPr>
        <p:spPr>
          <a:xfrm>
            <a:off x="1599521" y="3107282"/>
            <a:ext cx="99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Height</a:t>
            </a:r>
            <a:r>
              <a:rPr lang="en-US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85E58-0CC5-4AF1-8332-8E5C332FFD7F}"/>
              </a:ext>
            </a:extLst>
          </p:cNvPr>
          <p:cNvSpPr txBox="1"/>
          <p:nvPr/>
        </p:nvSpPr>
        <p:spPr>
          <a:xfrm>
            <a:off x="3982525" y="3107282"/>
            <a:ext cx="131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Aesthetics</a:t>
            </a:r>
            <a:r>
              <a:rPr lang="en-US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A8C1B-EDE2-4AA9-AFC3-54C3AD5B4399}"/>
              </a:ext>
            </a:extLst>
          </p:cNvPr>
          <p:cNvSpPr txBox="1"/>
          <p:nvPr/>
        </p:nvSpPr>
        <p:spPr>
          <a:xfrm>
            <a:off x="6690984" y="3107282"/>
            <a:ext cx="131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Tourism</a:t>
            </a:r>
            <a:r>
              <a:rPr lang="en-US" dirty="0">
                <a:solidFill>
                  <a:srgbClr val="FF33CC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558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AE84-5D25-4C6D-936F-3AB9339B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9" y="287478"/>
            <a:ext cx="8964529" cy="1223043"/>
          </a:xfrm>
        </p:spPr>
        <p:txBody>
          <a:bodyPr>
            <a:normAutofit/>
          </a:bodyPr>
          <a:lstStyle/>
          <a:p>
            <a:r>
              <a:rPr lang="en-US" sz="4000" dirty="0"/>
              <a:t>Performance Standards: Educational Tours</a:t>
            </a:r>
            <a:r>
              <a:rPr lang="en-US" dirty="0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0D18E9-30AC-401F-A193-C483DB1F7683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C1002D-FD8F-4F37-B632-EB24E06E7D5A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001C013-639D-48D0-88AE-8439A947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8A16212-C9E3-4F08-B6D2-3A3DDCC90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5290"/>
            <a:ext cx="4199861" cy="46171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Incidental Use: Shall be clearly incidental and secondary to parcel </a:t>
            </a:r>
          </a:p>
          <a:p>
            <a:r>
              <a:rPr lang="en-US" dirty="0"/>
              <a:t>Activities: Tours may be conducted by foot, bike, tractor, animal, and/or other means. </a:t>
            </a:r>
          </a:p>
          <a:p>
            <a:r>
              <a:rPr lang="en-US" dirty="0"/>
              <a:t>Employees: Completed by staff working on the parcel, or outside groups. </a:t>
            </a:r>
          </a:p>
          <a:p>
            <a:r>
              <a:rPr lang="en-US" dirty="0"/>
              <a:t>No Outdoor Storage</a:t>
            </a:r>
          </a:p>
          <a:p>
            <a:r>
              <a:rPr lang="en-US" dirty="0"/>
              <a:t>No Offensive Impacts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E6BB8-E1D3-45B2-AA78-0773A7B7E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r="25867"/>
          <a:stretch/>
        </p:blipFill>
        <p:spPr>
          <a:xfrm>
            <a:off x="4647213" y="1588169"/>
            <a:ext cx="4199861" cy="44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AE84-5D25-4C6D-936F-3AB9339B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246063"/>
            <a:ext cx="8259753" cy="1074489"/>
          </a:xfrm>
        </p:spPr>
        <p:txBody>
          <a:bodyPr>
            <a:normAutofit/>
          </a:bodyPr>
          <a:lstStyle/>
          <a:p>
            <a:r>
              <a:rPr lang="en-US" sz="4000" dirty="0"/>
              <a:t>Performance standards: </a:t>
            </a:r>
            <a:r>
              <a:rPr lang="en-US" sz="3600" dirty="0"/>
              <a:t>Agri-Tourism</a:t>
            </a:r>
            <a:endParaRPr lang="en-US" sz="40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0D18E9-30AC-401F-A193-C483DB1F7683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C1002D-FD8F-4F37-B632-EB24E06E7D5A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001C013-639D-48D0-88AE-8439A947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8A16212-C9E3-4F08-B6D2-3A3DDCC90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3791"/>
            <a:ext cx="4024984" cy="46171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Incidental Use: Shall not change the character of the parcel.</a:t>
            </a:r>
          </a:p>
          <a:p>
            <a:r>
              <a:rPr lang="en-US" dirty="0"/>
              <a:t>Activities: Tours may be conducted by foot, bike, tractor, animal, and the like. </a:t>
            </a:r>
          </a:p>
          <a:p>
            <a:r>
              <a:rPr lang="en-US" dirty="0"/>
              <a:t>Employees: May be conducted by staff or outside groups with owner permission. </a:t>
            </a:r>
          </a:p>
          <a:p>
            <a:r>
              <a:rPr lang="en-US" dirty="0"/>
              <a:t>No Outdoor Storage</a:t>
            </a:r>
          </a:p>
          <a:p>
            <a:r>
              <a:rPr lang="en-US" dirty="0"/>
              <a:t>No Offensive Impacts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E6BB8-E1D3-45B2-AA78-0773A7B7E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 b="12310"/>
          <a:stretch/>
        </p:blipFill>
        <p:spPr>
          <a:xfrm>
            <a:off x="4572000" y="1443791"/>
            <a:ext cx="4199861" cy="44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0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AE84-5D25-4C6D-936F-3AB9339B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412933"/>
            <a:ext cx="96060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Performance standards: </a:t>
            </a:r>
            <a:r>
              <a:rPr lang="en-US" sz="3600" dirty="0"/>
              <a:t>Animal-Related Uses</a:t>
            </a:r>
            <a:r>
              <a:rPr lang="en-US" sz="3900" dirty="0"/>
              <a:t>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0D18E9-30AC-401F-A193-C483DB1F7683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C1002D-FD8F-4F37-B632-EB24E06E7D5A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001C013-639D-48D0-88AE-8439A947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8A16212-C9E3-4F08-B6D2-3A3DDCC90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69" y="1739204"/>
            <a:ext cx="4199861" cy="46171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Property owners who develop near existing park shall maintain landscape character of existing park use. </a:t>
            </a:r>
          </a:p>
          <a:p>
            <a:r>
              <a:rPr lang="en-US" dirty="0"/>
              <a:t>Aquarium and Botanical: 5 acres </a:t>
            </a:r>
          </a:p>
          <a:p>
            <a:r>
              <a:rPr lang="en-US" dirty="0"/>
              <a:t>Wildlife Preserve: 35 acres </a:t>
            </a:r>
          </a:p>
          <a:p>
            <a:r>
              <a:rPr lang="en-US" dirty="0"/>
              <a:t>Zoo: 10 acres </a:t>
            </a:r>
          </a:p>
          <a:p>
            <a:r>
              <a:rPr lang="en-US" dirty="0"/>
              <a:t>No Outdoor Storage</a:t>
            </a:r>
          </a:p>
          <a:p>
            <a:r>
              <a:rPr lang="en-US" dirty="0"/>
              <a:t>No Offensive Impacts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E6BB8-E1D3-45B2-AA78-0773A7B7E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r="32138"/>
          <a:stretch/>
        </p:blipFill>
        <p:spPr>
          <a:xfrm>
            <a:off x="4572000" y="1560625"/>
            <a:ext cx="4199861" cy="44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4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AE84-5D25-4C6D-936F-3AB9339B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99" y="524901"/>
            <a:ext cx="8841000" cy="1086850"/>
          </a:xfrm>
        </p:spPr>
        <p:txBody>
          <a:bodyPr>
            <a:normAutofit/>
          </a:bodyPr>
          <a:lstStyle/>
          <a:p>
            <a:r>
              <a:rPr lang="en-US" sz="3900" dirty="0"/>
              <a:t>Acreage Case Study (</a:t>
            </a:r>
            <a:r>
              <a:rPr lang="en-US" sz="3600" dirty="0"/>
              <a:t>Animal Related Uses</a:t>
            </a:r>
            <a:r>
              <a:rPr lang="en-US" sz="3900" dirty="0"/>
              <a:t>)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60D18E9-30AC-401F-A193-C483DB1F7683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C1002D-FD8F-4F37-B632-EB24E06E7D5A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001C013-639D-48D0-88AE-8439A947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589D476-9B44-4F4C-A8FF-6694D5EEE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020916"/>
              </p:ext>
            </p:extLst>
          </p:nvPr>
        </p:nvGraphicFramePr>
        <p:xfrm>
          <a:off x="755779" y="1972122"/>
          <a:ext cx="7632441" cy="3274127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481296">
                  <a:extLst>
                    <a:ext uri="{9D8B030D-6E8A-4147-A177-3AD203B41FA5}">
                      <a16:colId xmlns:a16="http://schemas.microsoft.com/office/drawing/2014/main" val="662333881"/>
                    </a:ext>
                  </a:extLst>
                </a:gridCol>
                <a:gridCol w="3163446">
                  <a:extLst>
                    <a:ext uri="{9D8B030D-6E8A-4147-A177-3AD203B41FA5}">
                      <a16:colId xmlns:a16="http://schemas.microsoft.com/office/drawing/2014/main" val="1508903600"/>
                    </a:ext>
                  </a:extLst>
                </a:gridCol>
                <a:gridCol w="1380869">
                  <a:extLst>
                    <a:ext uri="{9D8B030D-6E8A-4147-A177-3AD203B41FA5}">
                      <a16:colId xmlns:a16="http://schemas.microsoft.com/office/drawing/2014/main" val="120016283"/>
                    </a:ext>
                  </a:extLst>
                </a:gridCol>
                <a:gridCol w="1606830">
                  <a:extLst>
                    <a:ext uri="{9D8B030D-6E8A-4147-A177-3AD203B41FA5}">
                      <a16:colId xmlns:a16="http://schemas.microsoft.com/office/drawing/2014/main" val="996418340"/>
                    </a:ext>
                  </a:extLst>
                </a:gridCol>
              </a:tblGrid>
              <a:tr h="35025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Standards for Lot Minimum - Case Studies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137918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Name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Location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Lot Size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878391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Aquarium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Downtown Aquarium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Denver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17- acres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851204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Botanical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Butterfly Pavilion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Westminster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11-acres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071767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Wildlife Preserve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Rocky Mountain Arsenal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Commerce City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15,988-acres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70193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Wildlife Preserve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The Wild Animal Sanctuary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Keenesburg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789-acres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722080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Wildlife Preserve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Two Ponds National Wildlife Refuge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Arvada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72-acres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619052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Wildlife Preserve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Cucumber Gulch Wildlife Preserve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Breckenridge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52-acres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312068"/>
                  </a:ext>
                </a:extLst>
              </a:tr>
              <a:tr h="365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Zoo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Denver Zoo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Denver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80- acres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565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84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1116"/>
            <a:ext cx="8229600" cy="899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Project Purpose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1994E6-2CE5-468E-9BD7-D950E0A9F062}"/>
              </a:ext>
            </a:extLst>
          </p:cNvPr>
          <p:cNvSpPr txBox="1">
            <a:spLocks/>
          </p:cNvSpPr>
          <p:nvPr/>
        </p:nvSpPr>
        <p:spPr>
          <a:xfrm>
            <a:off x="457200" y="1315898"/>
            <a:ext cx="3935046" cy="4810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the current and future uses in parks and open spaces in Adams County</a:t>
            </a:r>
          </a:p>
          <a:p>
            <a:pPr lvl="1"/>
            <a:endParaRPr lang="en-US" dirty="0"/>
          </a:p>
          <a:p>
            <a:r>
              <a:rPr lang="en-US" dirty="0"/>
              <a:t>Develop new zone district regulations to better address those land uses</a:t>
            </a:r>
          </a:p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91748-35DC-41EB-A065-D462C948D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r="11976"/>
          <a:stretch/>
        </p:blipFill>
        <p:spPr>
          <a:xfrm>
            <a:off x="4572000" y="1338250"/>
            <a:ext cx="4199861" cy="4730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78F38-7486-41CC-99F1-6E5E47328EE8}"/>
              </a:ext>
            </a:extLst>
          </p:cNvPr>
          <p:cNvSpPr txBox="1"/>
          <p:nvPr/>
        </p:nvSpPr>
        <p:spPr>
          <a:xfrm>
            <a:off x="6638261" y="606277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Rotella Park</a:t>
            </a:r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C5FE3F3E-42A9-443A-AE5E-8235C087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4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FB12B-7707-40C5-B921-F13BCB08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C4A2F52-EB56-4A3A-95B8-77201E1DBB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223078"/>
              </p:ext>
            </p:extLst>
          </p:nvPr>
        </p:nvGraphicFramePr>
        <p:xfrm>
          <a:off x="628650" y="1690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9044DF-BE38-4B99-B9CD-1FF3965BAA86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DEEBA03-F3F7-4ACB-B086-8955EB5DD7DF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10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4F8006F4-C990-445E-BCDD-06F4388F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9A7E8-A044-47B3-B42D-EB5819073DAA}"/>
              </a:ext>
            </a:extLst>
          </p:cNvPr>
          <p:cNvSpPr txBox="1"/>
          <p:nvPr/>
        </p:nvSpPr>
        <p:spPr>
          <a:xfrm>
            <a:off x="2053389" y="1990644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8FBC87-14A2-4316-8E6A-12A14EB11D81}"/>
              </a:ext>
            </a:extLst>
          </p:cNvPr>
          <p:cNvSpPr txBox="1"/>
          <p:nvPr/>
        </p:nvSpPr>
        <p:spPr>
          <a:xfrm>
            <a:off x="2053389" y="357397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00073-E5C5-43FF-BE86-3779C9CB5311}"/>
              </a:ext>
            </a:extLst>
          </p:cNvPr>
          <p:cNvSpPr txBox="1"/>
          <p:nvPr/>
        </p:nvSpPr>
        <p:spPr>
          <a:xfrm>
            <a:off x="2053389" y="515729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2713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727D4DB-457F-4F1E-9577-ED2775EE88F2}"/>
              </a:ext>
            </a:extLst>
          </p:cNvPr>
          <p:cNvSpPr txBox="1">
            <a:spLocks/>
          </p:cNvSpPr>
          <p:nvPr/>
        </p:nvSpPr>
        <p:spPr>
          <a:xfrm>
            <a:off x="391357" y="1399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0" dirty="0">
                <a:solidFill>
                  <a:srgbClr val="201F1E"/>
                </a:solidFill>
                <a:effectLst/>
              </a:rPr>
              <a:t>Existing Parks &amp; Open Space Zoning</a:t>
            </a:r>
            <a:endParaRPr lang="en-US" sz="400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B53007-506C-4104-BD7B-7B192ABFA2E6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June 18,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AA6BB3-DEF0-4A38-AB42-7D23A7DAF8E9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DC93A64-7946-45FE-B9F5-E85272D2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2" t="15504" r="8431" b="23558"/>
          <a:stretch/>
        </p:blipFill>
        <p:spPr>
          <a:xfrm>
            <a:off x="523043" y="1155585"/>
            <a:ext cx="8097914" cy="514011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5A13784-6EFD-439E-BBA9-91E3D3078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47134" r="76823" b="16629"/>
          <a:stretch/>
        </p:blipFill>
        <p:spPr>
          <a:xfrm>
            <a:off x="6705516" y="3013029"/>
            <a:ext cx="1925897" cy="22133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118963C0-95AC-4003-AFF6-9D38AC3EA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8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01F1E"/>
                </a:solidFill>
              </a:rPr>
              <a:t>Dimension Table 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FFAD887-515D-428A-A820-A85E3307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485078B4-6274-4EC1-B6BD-CADE5807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17953" r="8436" b="14341"/>
          <a:stretch/>
        </p:blipFill>
        <p:spPr>
          <a:xfrm>
            <a:off x="938463" y="1311462"/>
            <a:ext cx="7283116" cy="4991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801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B16F-95AA-42F7-B82B-A2CF73E6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48" y="445847"/>
            <a:ext cx="7886700" cy="677301"/>
          </a:xfrm>
        </p:spPr>
        <p:txBody>
          <a:bodyPr>
            <a:noAutofit/>
          </a:bodyPr>
          <a:lstStyle/>
          <a:p>
            <a:r>
              <a:rPr lang="en-US" dirty="0"/>
              <a:t>New Use Categories 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1934DA-C8F7-4326-8748-B19EE11B8812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BA6855-C4EC-4825-93B7-907169B1826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6A2B8A23-778D-42C9-9E29-02D28D6C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75AA36E-561E-4A18-B4E5-07F73D394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8435" r="46636" b="12381"/>
          <a:stretch/>
        </p:blipFill>
        <p:spPr>
          <a:xfrm>
            <a:off x="457200" y="1313467"/>
            <a:ext cx="4001776" cy="4792250"/>
          </a:xfrm>
          <a:prstGeom prst="rect">
            <a:avLst/>
          </a:prstGeom>
          <a:effectLst/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A4D09E16-137D-4B73-AD45-ACE622809F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9749" r="46004" b="11867"/>
          <a:stretch/>
        </p:blipFill>
        <p:spPr>
          <a:xfrm>
            <a:off x="4685024" y="1241618"/>
            <a:ext cx="4001776" cy="48867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8157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B16F-95AA-42F7-B82B-A2CF73E6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48" y="445847"/>
            <a:ext cx="7886700" cy="677301"/>
          </a:xfrm>
        </p:spPr>
        <p:txBody>
          <a:bodyPr>
            <a:noAutofit/>
          </a:bodyPr>
          <a:lstStyle/>
          <a:p>
            <a:r>
              <a:rPr lang="en-US" dirty="0"/>
              <a:t>New Use Categories 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1934DA-C8F7-4326-8748-B19EE11B8812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BA6855-C4EC-4825-93B7-907169B1826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6A2B8A23-778D-42C9-9E29-02D28D6C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Diagram, table&#10;&#10;Description automatically generated">
            <a:extLst>
              <a:ext uri="{FF2B5EF4-FFF2-40B4-BE49-F238E27FC236}">
                <a16:creationId xmlns:a16="http://schemas.microsoft.com/office/drawing/2014/main" id="{4FAFE599-FDAE-4E5B-8D9E-8CE9A6006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8163" r="45794" b="9749"/>
          <a:stretch/>
        </p:blipFill>
        <p:spPr>
          <a:xfrm>
            <a:off x="395411" y="1123148"/>
            <a:ext cx="4225428" cy="5072379"/>
          </a:xfrm>
          <a:prstGeom prst="rect">
            <a:avLst/>
          </a:prstGeom>
          <a:effectLst/>
        </p:spPr>
      </p:pic>
      <p:pic>
        <p:nvPicPr>
          <p:cNvPr id="22" name="Picture 21" descr="Diagram, table&#10;&#10;Description automatically generated">
            <a:extLst>
              <a:ext uri="{FF2B5EF4-FFF2-40B4-BE49-F238E27FC236}">
                <a16:creationId xmlns:a16="http://schemas.microsoft.com/office/drawing/2014/main" id="{18F3D665-1B1A-4181-9616-F99A66349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7836" r="45899" b="59864"/>
          <a:stretch/>
        </p:blipFill>
        <p:spPr>
          <a:xfrm>
            <a:off x="4756802" y="1123616"/>
            <a:ext cx="4067625" cy="19274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971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ody of water&#10;&#10;Description automatically generated">
            <a:extLst>
              <a:ext uri="{FF2B5EF4-FFF2-40B4-BE49-F238E27FC236}">
                <a16:creationId xmlns:a16="http://schemas.microsoft.com/office/drawing/2014/main" id="{27505014-EEEB-432B-BB9D-AD2ADEC9B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r="19160" b="565"/>
          <a:stretch/>
        </p:blipFill>
        <p:spPr>
          <a:xfrm>
            <a:off x="4572000" y="1315896"/>
            <a:ext cx="4199861" cy="4730299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Work Completed to Date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1994E6-2CE5-468E-9BD7-D950E0A9F062}"/>
              </a:ext>
            </a:extLst>
          </p:cNvPr>
          <p:cNvSpPr txBox="1">
            <a:spLocks/>
          </p:cNvSpPr>
          <p:nvPr/>
        </p:nvSpPr>
        <p:spPr>
          <a:xfrm>
            <a:off x="457200" y="1315898"/>
            <a:ext cx="4114800" cy="4922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Reviewed Best Practices:</a:t>
            </a:r>
          </a:p>
          <a:p>
            <a:pPr lvl="1"/>
            <a:r>
              <a:rPr lang="en-US" dirty="0"/>
              <a:t>Boulder</a:t>
            </a:r>
          </a:p>
          <a:p>
            <a:pPr lvl="1"/>
            <a:r>
              <a:rPr lang="en-US" dirty="0"/>
              <a:t>Arapahoe</a:t>
            </a:r>
          </a:p>
          <a:p>
            <a:pPr lvl="1"/>
            <a:r>
              <a:rPr lang="en-US" dirty="0"/>
              <a:t>Denver</a:t>
            </a:r>
          </a:p>
          <a:p>
            <a:r>
              <a:rPr lang="en-US" dirty="0"/>
              <a:t>Drafts:</a:t>
            </a:r>
          </a:p>
          <a:p>
            <a:pPr lvl="1"/>
            <a:r>
              <a:rPr lang="en-US" dirty="0"/>
              <a:t>New zoning Categories </a:t>
            </a:r>
          </a:p>
          <a:p>
            <a:pPr lvl="1"/>
            <a:r>
              <a:rPr lang="en-US" dirty="0"/>
              <a:t>New Dimension table/ use tables </a:t>
            </a:r>
          </a:p>
          <a:p>
            <a:r>
              <a:rPr lang="en-US" dirty="0"/>
              <a:t>Conducted interviews with key stakeholders</a:t>
            </a:r>
          </a:p>
          <a:p>
            <a:pPr lvl="1"/>
            <a:r>
              <a:rPr lang="en-US" dirty="0"/>
              <a:t>Adams County Special Events Staff</a:t>
            </a:r>
          </a:p>
          <a:p>
            <a:pPr lvl="1"/>
            <a:r>
              <a:rPr lang="en-US" dirty="0"/>
              <a:t>Parks &amp; Rec Districts</a:t>
            </a:r>
          </a:p>
          <a:p>
            <a:pPr lvl="1"/>
            <a:r>
              <a:rPr lang="en-US" dirty="0"/>
              <a:t>Splendid Valley District Plan Commission</a:t>
            </a:r>
          </a:p>
          <a:p>
            <a:pPr lvl="1"/>
            <a:r>
              <a:rPr lang="en-US" dirty="0"/>
              <a:t>Adams County Education Consortium (ACEC)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9F07D-AE2E-4C93-B8FA-3DD69DAF1951}"/>
              </a:ext>
            </a:extLst>
          </p:cNvPr>
          <p:cNvSpPr txBox="1"/>
          <p:nvPr/>
        </p:nvSpPr>
        <p:spPr>
          <a:xfrm>
            <a:off x="6638261" y="606277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Pelican Ponds</a:t>
            </a:r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BF2A6296-EEF7-44AA-AA7A-1DAEB37B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71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 dirty="0">
                <a:solidFill>
                  <a:srgbClr val="201F1E"/>
                </a:solidFill>
                <a:effectLst/>
              </a:rPr>
              <a:t>Summary of Interview Topics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85AA7AF-70E0-4F6C-B936-BF998E705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813820"/>
              </p:ext>
            </p:extLst>
          </p:nvPr>
        </p:nvGraphicFramePr>
        <p:xfrm>
          <a:off x="457200" y="137159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10ECBEDF-BC17-45B3-928B-F1AC1C59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B9EAC923-6999-4700-9959-25A126E6F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4" t="7211" r="10122" b="34388"/>
          <a:stretch/>
        </p:blipFill>
        <p:spPr>
          <a:xfrm>
            <a:off x="4572000" y="1417636"/>
            <a:ext cx="4199861" cy="4730299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 dirty="0">
                <a:solidFill>
                  <a:srgbClr val="201F1E"/>
                </a:solidFill>
                <a:effectLst/>
              </a:rPr>
              <a:t>Summary of </a:t>
            </a:r>
            <a:r>
              <a:rPr lang="en-US" dirty="0">
                <a:solidFill>
                  <a:srgbClr val="201F1E"/>
                </a:solidFill>
              </a:rPr>
              <a:t>Stakeholder Interviews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BD262-8FA4-488F-9B9D-74CBC613A279}"/>
              </a:ext>
            </a:extLst>
          </p:cNvPr>
          <p:cNvSpPr txBox="1">
            <a:spLocks/>
          </p:cNvSpPr>
          <p:nvPr/>
        </p:nvSpPr>
        <p:spPr>
          <a:xfrm>
            <a:off x="457200" y="1417638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Address different types of spaces (rural versus urban)</a:t>
            </a:r>
          </a:p>
          <a:p>
            <a:r>
              <a:rPr lang="en-US" dirty="0"/>
              <a:t>Ensure existing uses are allowed</a:t>
            </a:r>
          </a:p>
          <a:p>
            <a:r>
              <a:rPr lang="en-US" dirty="0"/>
              <a:t>Retain simple process</a:t>
            </a:r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CFB9063D-38C8-402D-B45A-AE7BF4E5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7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EAC923-6999-4700-9959-25A126E6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r="20405"/>
          <a:stretch/>
        </p:blipFill>
        <p:spPr>
          <a:xfrm>
            <a:off x="4572000" y="1315896"/>
            <a:ext cx="4199861" cy="4730299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01F1E"/>
                </a:solidFill>
              </a:rPr>
              <a:t>Proposed Code Changes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4BD262-8FA4-488F-9B9D-74CBC613A279}"/>
              </a:ext>
            </a:extLst>
          </p:cNvPr>
          <p:cNvSpPr txBox="1">
            <a:spLocks/>
          </p:cNvSpPr>
          <p:nvPr/>
        </p:nvSpPr>
        <p:spPr>
          <a:xfrm>
            <a:off x="457200" y="1366768"/>
            <a:ext cx="4114800" cy="47302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Proposed 3 open space categories:</a:t>
            </a:r>
          </a:p>
          <a:p>
            <a:pPr lvl="1"/>
            <a:r>
              <a:rPr lang="en-US" dirty="0"/>
              <a:t>Neighborhood Park</a:t>
            </a:r>
          </a:p>
          <a:p>
            <a:pPr lvl="1"/>
            <a:r>
              <a:rPr lang="en-US" dirty="0"/>
              <a:t>Regional Park </a:t>
            </a:r>
          </a:p>
          <a:p>
            <a:pPr lvl="1"/>
            <a:r>
              <a:rPr lang="en-US" dirty="0"/>
              <a:t>Natural Area</a:t>
            </a:r>
          </a:p>
          <a:p>
            <a:r>
              <a:rPr lang="en-US" dirty="0"/>
              <a:t>Existing and new uses:</a:t>
            </a:r>
          </a:p>
          <a:p>
            <a:pPr lvl="1"/>
            <a:r>
              <a:rPr lang="en-US" dirty="0"/>
              <a:t>Permitted</a:t>
            </a:r>
          </a:p>
          <a:p>
            <a:pPr lvl="1"/>
            <a:r>
              <a:rPr lang="en-US" dirty="0"/>
              <a:t>Conditional</a:t>
            </a:r>
          </a:p>
          <a:p>
            <a:pPr lvl="1"/>
            <a:r>
              <a:rPr lang="en-US" dirty="0"/>
              <a:t>Prohibited</a:t>
            </a:r>
          </a:p>
          <a:p>
            <a:r>
              <a:rPr lang="en-US" dirty="0"/>
              <a:t>Opportunities to enhance economic vitality </a:t>
            </a:r>
          </a:p>
          <a:p>
            <a:r>
              <a:rPr lang="en-US" dirty="0"/>
              <a:t>Dimensional requirements</a:t>
            </a:r>
          </a:p>
          <a:p>
            <a:r>
              <a:rPr lang="en-US" dirty="0"/>
              <a:t>New definitions</a:t>
            </a:r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CFB9063D-38C8-402D-B45A-AE7BF4E5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446F71-7985-40F9-B3E2-10FF5EE02E4A}"/>
              </a:ext>
            </a:extLst>
          </p:cNvPr>
          <p:cNvSpPr txBox="1"/>
          <p:nvPr/>
        </p:nvSpPr>
        <p:spPr>
          <a:xfrm>
            <a:off x="6638261" y="606277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Rotella Park</a:t>
            </a:r>
          </a:p>
        </p:txBody>
      </p:sp>
    </p:spTree>
    <p:extLst>
      <p:ext uri="{BB962C8B-B14F-4D97-AF65-F5344CB8AC3E}">
        <p14:creationId xmlns:p14="http://schemas.microsoft.com/office/powerpoint/2010/main" val="24371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4A4EE49B-F05A-4D07-89B7-416E8D089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1857" r="32533" b="4852"/>
          <a:stretch/>
        </p:blipFill>
        <p:spPr>
          <a:xfrm>
            <a:off x="4944136" y="1192760"/>
            <a:ext cx="4199863" cy="4730299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015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Neighborhood Park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ADAMS COUNTY DEVELOPMENT CODES</a:t>
            </a:r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FFAD887-515D-428A-A820-A85E3307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3B93107-F1C1-421D-B067-3314F947893B}"/>
              </a:ext>
            </a:extLst>
          </p:cNvPr>
          <p:cNvSpPr txBox="1">
            <a:spLocks/>
          </p:cNvSpPr>
          <p:nvPr/>
        </p:nvSpPr>
        <p:spPr>
          <a:xfrm>
            <a:off x="457200" y="1315899"/>
            <a:ext cx="4114800" cy="402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754796-BA73-43B8-9B14-13D173E9068B}"/>
              </a:ext>
            </a:extLst>
          </p:cNvPr>
          <p:cNvSpPr txBox="1"/>
          <p:nvPr/>
        </p:nvSpPr>
        <p:spPr>
          <a:xfrm>
            <a:off x="367474" y="1192760"/>
            <a:ext cx="45766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Focused on open space, park, and recreational uses that are compatible in a residential or mixed-use setting.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and passive recreational use are permitted.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Neighborhood parks are owned and operated by a public or quasi-public park, open space, or recreation district.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EDC93-ACAF-4AE3-9AF9-D9BDED4B299B}"/>
              </a:ext>
            </a:extLst>
          </p:cNvPr>
          <p:cNvSpPr txBox="1"/>
          <p:nvPr/>
        </p:nvSpPr>
        <p:spPr>
          <a:xfrm>
            <a:off x="6754802" y="594790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Pelican Ponds</a:t>
            </a:r>
          </a:p>
        </p:txBody>
      </p:sp>
    </p:spTree>
    <p:extLst>
      <p:ext uri="{BB962C8B-B14F-4D97-AF65-F5344CB8AC3E}">
        <p14:creationId xmlns:p14="http://schemas.microsoft.com/office/powerpoint/2010/main" val="76670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ams County Fair - Home">
            <a:extLst>
              <a:ext uri="{FF2B5EF4-FFF2-40B4-BE49-F238E27FC236}">
                <a16:creationId xmlns:a16="http://schemas.microsoft.com/office/drawing/2014/main" id="{48FE4625-6C69-4970-842D-A86D53B09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r="24293" b="2367"/>
          <a:stretch/>
        </p:blipFill>
        <p:spPr bwMode="auto">
          <a:xfrm>
            <a:off x="4944136" y="1192760"/>
            <a:ext cx="4199864" cy="475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Regional Park 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FFAD887-515D-428A-A820-A85E3307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25C89B-2787-49A7-9F1E-63C76BE03F01}"/>
              </a:ext>
            </a:extLst>
          </p:cNvPr>
          <p:cNvSpPr txBox="1">
            <a:spLocks/>
          </p:cNvSpPr>
          <p:nvPr/>
        </p:nvSpPr>
        <p:spPr>
          <a:xfrm>
            <a:off x="288163" y="1315896"/>
            <a:ext cx="4735657" cy="4870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kern="1200" dirty="0">
                <a:effectLst/>
                <a:ea typeface="Times New Roman" panose="02020603050405020304" pitchFamily="18" charset="0"/>
              </a:rPr>
              <a:t>Provide facilities and recreational amenities for a broader area, drawing users from around the region. </a:t>
            </a:r>
          </a:p>
          <a:p>
            <a:r>
              <a:rPr lang="en-US" sz="2600" kern="1200" dirty="0">
                <a:effectLst/>
                <a:ea typeface="Times New Roman" panose="02020603050405020304" pitchFamily="18" charset="0"/>
              </a:rPr>
              <a:t>Unique uses are appropriate in this zone district, including:</a:t>
            </a:r>
          </a:p>
          <a:p>
            <a:pPr lvl="1"/>
            <a:r>
              <a:rPr lang="en-US" sz="2200" dirty="0">
                <a:ea typeface="Times New Roman" panose="02020603050405020304" pitchFamily="18" charset="0"/>
              </a:rPr>
              <a:t>F</a:t>
            </a:r>
            <a:r>
              <a:rPr lang="en-US" sz="2200" kern="1200" dirty="0">
                <a:effectLst/>
                <a:ea typeface="Times New Roman" panose="02020603050405020304" pitchFamily="18" charset="0"/>
              </a:rPr>
              <a:t>airgrounds </a:t>
            </a:r>
          </a:p>
          <a:p>
            <a:pPr lvl="1"/>
            <a:r>
              <a:rPr lang="en-US" sz="2200" dirty="0">
                <a:ea typeface="Times New Roman" panose="02020603050405020304" pitchFamily="18" charset="0"/>
              </a:rPr>
              <a:t>A</a:t>
            </a:r>
            <a:r>
              <a:rPr lang="en-US" sz="2200" kern="1200" dirty="0">
                <a:effectLst/>
                <a:ea typeface="Times New Roman" panose="02020603050405020304" pitchFamily="18" charset="0"/>
              </a:rPr>
              <a:t>gricultural demonstration areas</a:t>
            </a:r>
          </a:p>
          <a:p>
            <a:pPr lvl="1"/>
            <a:r>
              <a:rPr lang="en-US" sz="2200" dirty="0">
                <a:ea typeface="Times New Roman" panose="02020603050405020304" pitchFamily="18" charset="0"/>
              </a:rPr>
              <a:t>A</a:t>
            </a:r>
            <a:r>
              <a:rPr lang="en-US" sz="2200" kern="1200" dirty="0">
                <a:effectLst/>
                <a:ea typeface="Times New Roman" panose="02020603050405020304" pitchFamily="18" charset="0"/>
              </a:rPr>
              <a:t>gritourism uses</a:t>
            </a:r>
          </a:p>
          <a:p>
            <a:pPr lvl="1"/>
            <a:r>
              <a:rPr lang="en-US" sz="2200" kern="1200" dirty="0">
                <a:effectLst/>
                <a:ea typeface="Times New Roman" panose="02020603050405020304" pitchFamily="18" charset="0"/>
              </a:rPr>
              <a:t>Cultural</a:t>
            </a:r>
            <a:r>
              <a:rPr lang="en-US" sz="2200" dirty="0">
                <a:ea typeface="Times New Roman" panose="02020603050405020304" pitchFamily="18" charset="0"/>
              </a:rPr>
              <a:t> and ed</a:t>
            </a:r>
            <a:r>
              <a:rPr lang="en-US" sz="2200" kern="1200" dirty="0">
                <a:effectLst/>
                <a:ea typeface="Times New Roman" panose="02020603050405020304" pitchFamily="18" charset="0"/>
              </a:rPr>
              <a:t>ucational uses.</a:t>
            </a:r>
            <a:endParaRPr lang="en-US" sz="2200" dirty="0">
              <a:ea typeface="Times New Roman" panose="02020603050405020304" pitchFamily="18" charset="0"/>
            </a:endParaRPr>
          </a:p>
          <a:p>
            <a:r>
              <a:rPr lang="en-US" sz="2600" kern="1200" dirty="0">
                <a:effectLst/>
                <a:ea typeface="Times New Roman" panose="02020603050405020304" pitchFamily="18" charset="0"/>
              </a:rPr>
              <a:t>May protect large areas with natural resource value and of regional importance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824F4-3D83-46AD-8097-FC0048D58E55}"/>
              </a:ext>
            </a:extLst>
          </p:cNvPr>
          <p:cNvSpPr txBox="1"/>
          <p:nvPr/>
        </p:nvSpPr>
        <p:spPr>
          <a:xfrm>
            <a:off x="6754802" y="594790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Fairgrounds</a:t>
            </a:r>
          </a:p>
        </p:txBody>
      </p:sp>
    </p:spTree>
    <p:extLst>
      <p:ext uri="{BB962C8B-B14F-4D97-AF65-F5344CB8AC3E}">
        <p14:creationId xmlns:p14="http://schemas.microsoft.com/office/powerpoint/2010/main" val="162838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7B75CA6-4AE8-459C-A189-9CFD85CB091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Natural Area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337F42-048A-4D7E-965E-AAD2D6BE8218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July 20, 2021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EBBF8D-AEFB-40EE-9EDD-53E2D0419D4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ADAMS COUNTY DEVELOPMENT CODES</a:t>
            </a:r>
            <a:endParaRPr lang="en-US" dirty="0"/>
          </a:p>
        </p:txBody>
      </p:sp>
      <p:pic>
        <p:nvPicPr>
          <p:cNvPr id="8" name="Picture 3" descr="C:\Users\dlabarge\Desktop\Denver_Quals_140923 Folder\141209-Samples\For PPT\DW logo medium.jpg">
            <a:extLst>
              <a:ext uri="{FF2B5EF4-FFF2-40B4-BE49-F238E27FC236}">
                <a16:creationId xmlns:a16="http://schemas.microsoft.com/office/drawing/2014/main" id="{8FFAD887-515D-428A-A820-A85E3307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83" y="6465887"/>
            <a:ext cx="1686719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D9F921-27C6-4619-ACB2-70A7D8AEE410}"/>
              </a:ext>
            </a:extLst>
          </p:cNvPr>
          <p:cNvSpPr txBox="1">
            <a:spLocks/>
          </p:cNvSpPr>
          <p:nvPr/>
        </p:nvSpPr>
        <p:spPr>
          <a:xfrm>
            <a:off x="372139" y="1315896"/>
            <a:ext cx="4034118" cy="4922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Provide for the preservation of open space and critical natural areas 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Lot sizes will vary in this zone district for:</a:t>
            </a: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Effective water conservation</a:t>
            </a:r>
          </a:p>
          <a:p>
            <a:pPr lvl="1"/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preservation</a:t>
            </a: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Protection of the environment and wildlife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Development and active uses are limited in this zone district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grass, outdoor, nature, road&#10;&#10;Description automatically generated">
            <a:extLst>
              <a:ext uri="{FF2B5EF4-FFF2-40B4-BE49-F238E27FC236}">
                <a16:creationId xmlns:a16="http://schemas.microsoft.com/office/drawing/2014/main" id="{493B14AB-0447-4303-9BC3-E730204A2C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8" t="38025" r="15867" b="8950"/>
          <a:stretch/>
        </p:blipFill>
        <p:spPr>
          <a:xfrm>
            <a:off x="4944136" y="1192760"/>
            <a:ext cx="4199864" cy="47302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B892E9-C277-446D-BF9A-FAC73C73D31C}"/>
              </a:ext>
            </a:extLst>
          </p:cNvPr>
          <p:cNvSpPr txBox="1"/>
          <p:nvPr/>
        </p:nvSpPr>
        <p:spPr>
          <a:xfrm>
            <a:off x="6754802" y="594790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South Platte</a:t>
            </a:r>
          </a:p>
        </p:txBody>
      </p:sp>
    </p:spTree>
    <p:extLst>
      <p:ext uri="{BB962C8B-B14F-4D97-AF65-F5344CB8AC3E}">
        <p14:creationId xmlns:p14="http://schemas.microsoft.com/office/powerpoint/2010/main" val="257519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1472</Words>
  <Application>Microsoft Office PowerPoint</Application>
  <PresentationFormat>On-screen Show (4:3)</PresentationFormat>
  <Paragraphs>252</Paragraphs>
  <Slides>24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Uses: Recreational</vt:lpstr>
      <vt:lpstr>PowerPoint Presentation</vt:lpstr>
      <vt:lpstr>PowerPoint Presentation</vt:lpstr>
      <vt:lpstr>PowerPoint Presentation</vt:lpstr>
      <vt:lpstr>PowerPoint Presentation</vt:lpstr>
      <vt:lpstr>Recreational Performance Standards</vt:lpstr>
      <vt:lpstr>Performance Standards: Educational Tours </vt:lpstr>
      <vt:lpstr>Performance standards: Agri-Tourism</vt:lpstr>
      <vt:lpstr>Performance standards: Animal-Related Uses </vt:lpstr>
      <vt:lpstr>Acreage Case Study (Animal Related Uses) </vt:lpstr>
      <vt:lpstr>Looking Forward</vt:lpstr>
      <vt:lpstr>PowerPoint Presentation</vt:lpstr>
      <vt:lpstr>PowerPoint Presentation</vt:lpstr>
      <vt:lpstr>New Use Categories  </vt:lpstr>
      <vt:lpstr>New Use Categories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Jalen Miller</dc:creator>
  <cp:lastModifiedBy>Nick Eagleson</cp:lastModifiedBy>
  <cp:revision>197</cp:revision>
  <dcterms:created xsi:type="dcterms:W3CDTF">2020-12-21T17:46:56Z</dcterms:created>
  <dcterms:modified xsi:type="dcterms:W3CDTF">2021-08-10T20:26:11Z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