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702" r:id="rId2"/>
    <p:sldId id="262" r:id="rId3"/>
    <p:sldId id="261" r:id="rId4"/>
    <p:sldId id="258" r:id="rId5"/>
    <p:sldId id="259" r:id="rId6"/>
    <p:sldId id="257" r:id="rId7"/>
    <p:sldId id="705" r:id="rId8"/>
    <p:sldId id="276" r:id="rId9"/>
    <p:sldId id="277" r:id="rId10"/>
    <p:sldId id="708" r:id="rId11"/>
    <p:sldId id="706" r:id="rId12"/>
    <p:sldId id="707" r:id="rId13"/>
    <p:sldId id="266" r:id="rId14"/>
    <p:sldId id="267" r:id="rId15"/>
    <p:sldId id="268" r:id="rId16"/>
    <p:sldId id="269" r:id="rId17"/>
    <p:sldId id="270" r:id="rId18"/>
    <p:sldId id="643" r:id="rId19"/>
    <p:sldId id="313" r:id="rId20"/>
    <p:sldId id="695" r:id="rId21"/>
    <p:sldId id="312" r:id="rId22"/>
    <p:sldId id="309" r:id="rId23"/>
    <p:sldId id="278" r:id="rId24"/>
    <p:sldId id="7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44D"/>
    <a:srgbClr val="2E6C53"/>
    <a:srgbClr val="367E51"/>
    <a:srgbClr val="476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>
      <p:cViewPr>
        <p:scale>
          <a:sx n="81" d="100"/>
          <a:sy n="81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500" b="1" baseline="0" dirty="0"/>
              <a:t>Biggest Issue You Experience on 70th (open ended)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Single Biggest Issue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72-40E3-9472-986B97EDD2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72-40E3-9472-986B97EDD2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72-40E3-9472-986B97EDD2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A72-40E3-9472-986B97EDD2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Speeding</c:v>
                </c:pt>
                <c:pt idx="1">
                  <c:v>Sidewalks</c:v>
                </c:pt>
                <c:pt idx="2">
                  <c:v>Bicycle Facilities</c:v>
                </c:pt>
                <c:pt idx="3">
                  <c:v>Road Conditions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93-4DBE-B7F9-92D2E4F38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5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500" b="1" baseline="0" dirty="0"/>
              <a:t>Most Important Element on 70th</a:t>
            </a:r>
          </a:p>
          <a:p>
            <a:pPr>
              <a:defRPr sz="2500"/>
            </a:pPr>
            <a:r>
              <a:rPr lang="en-US" sz="2500" b="1" baseline="0" dirty="0"/>
              <a:t>(multiple choice)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Most Important Element on 70th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698-49E9-BFE2-4AE480E34FA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698-49E9-BFE2-4AE480E34FA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98-49E9-BFE2-4AE480E34F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698-49E9-BFE2-4AE480E34FA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698-49E9-BFE2-4AE480E34FA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698-49E9-BFE2-4AE480E34FA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698-49E9-BFE2-4AE480E34FA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698-49E9-BFE2-4AE480E34F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Speeding</c:v>
                </c:pt>
                <c:pt idx="1">
                  <c:v>Sidewalks</c:v>
                </c:pt>
                <c:pt idx="2">
                  <c:v>Bicycle Facilities</c:v>
                </c:pt>
                <c:pt idx="3">
                  <c:v>Intersection Safety</c:v>
                </c:pt>
                <c:pt idx="4">
                  <c:v>Landscaping</c:v>
                </c:pt>
                <c:pt idx="5">
                  <c:v>Business Access</c:v>
                </c:pt>
                <c:pt idx="6">
                  <c:v>Capacity</c:v>
                </c:pt>
                <c:pt idx="7">
                  <c:v>Transit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83-483B-9B1B-C39964FCD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aseline="0" dirty="0"/>
              <a:t>Rank the Importance of Specific Design Elements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Sheet2!$B$29</c:f>
              <c:strCache>
                <c:ptCount val="1"/>
                <c:pt idx="0">
                  <c:v>Unimportant</c:v>
                </c:pt>
              </c:strCache>
            </c:strRef>
          </c:tx>
          <c:spPr>
            <a:solidFill>
              <a:schemeClr val="accent4">
                <a:tint val="54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Sheet2!$A$30:$A$39</c:f>
              <c:strCache>
                <c:ptCount val="10"/>
                <c:pt idx="0">
                  <c:v>Sidewalks/multi-use path</c:v>
                </c:pt>
                <c:pt idx="1">
                  <c:v>Improved pedestrian crossings</c:v>
                </c:pt>
                <c:pt idx="2">
                  <c:v>Transit stops</c:v>
                </c:pt>
                <c:pt idx="3">
                  <c:v>Bike Lanes</c:v>
                </c:pt>
                <c:pt idx="4">
                  <c:v>Landscaping/Trees</c:v>
                </c:pt>
                <c:pt idx="5">
                  <c:v>Lighting</c:v>
                </c:pt>
                <c:pt idx="6">
                  <c:v>Additonal Traffic Lanes</c:v>
                </c:pt>
                <c:pt idx="7">
                  <c:v>Raised Median</c:v>
                </c:pt>
                <c:pt idx="8">
                  <c:v>Reduced conflicts at driveways/intersections</c:v>
                </c:pt>
                <c:pt idx="9">
                  <c:v>Aesthetics</c:v>
                </c:pt>
              </c:strCache>
            </c:strRef>
          </c:cat>
          <c:val>
            <c:numRef>
              <c:f>Sheet2!$B$30:$B$39</c:f>
              <c:numCache>
                <c:formatCode>General</c:formatCode>
                <c:ptCount val="10"/>
                <c:pt idx="6">
                  <c:v>3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E8-4884-A5F6-965FF94865D2}"/>
            </c:ext>
          </c:extLst>
        </c:ser>
        <c:ser>
          <c:idx val="1"/>
          <c:order val="1"/>
          <c:tx>
            <c:strRef>
              <c:f>Sheet2!$C$29</c:f>
              <c:strCache>
                <c:ptCount val="1"/>
                <c:pt idx="0">
                  <c:v>Not Very Important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Sheet2!$A$30:$A$39</c:f>
              <c:strCache>
                <c:ptCount val="10"/>
                <c:pt idx="0">
                  <c:v>Sidewalks/multi-use path</c:v>
                </c:pt>
                <c:pt idx="1">
                  <c:v>Improved pedestrian crossings</c:v>
                </c:pt>
                <c:pt idx="2">
                  <c:v>Transit stops</c:v>
                </c:pt>
                <c:pt idx="3">
                  <c:v>Bike Lanes</c:v>
                </c:pt>
                <c:pt idx="4">
                  <c:v>Landscaping/Trees</c:v>
                </c:pt>
                <c:pt idx="5">
                  <c:v>Lighting</c:v>
                </c:pt>
                <c:pt idx="6">
                  <c:v>Additonal Traffic Lanes</c:v>
                </c:pt>
                <c:pt idx="7">
                  <c:v>Raised Median</c:v>
                </c:pt>
                <c:pt idx="8">
                  <c:v>Reduced conflicts at driveways/intersections</c:v>
                </c:pt>
                <c:pt idx="9">
                  <c:v>Aesthetics</c:v>
                </c:pt>
              </c:strCache>
            </c:strRef>
          </c:cat>
          <c:val>
            <c:numRef>
              <c:f>Sheet2!$C$30:$C$39</c:f>
              <c:numCache>
                <c:formatCode>General</c:formatCode>
                <c:ptCount val="10"/>
                <c:pt idx="2">
                  <c:v>1</c:v>
                </c:pt>
                <c:pt idx="6">
                  <c:v>1</c:v>
                </c:pt>
                <c:pt idx="7">
                  <c:v>3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E8-4884-A5F6-965FF94865D2}"/>
            </c:ext>
          </c:extLst>
        </c:ser>
        <c:ser>
          <c:idx val="2"/>
          <c:order val="2"/>
          <c:tx>
            <c:strRef>
              <c:f>Sheet2!$D$29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Sheet2!$A$30:$A$39</c:f>
              <c:strCache>
                <c:ptCount val="10"/>
                <c:pt idx="0">
                  <c:v>Sidewalks/multi-use path</c:v>
                </c:pt>
                <c:pt idx="1">
                  <c:v>Improved pedestrian crossings</c:v>
                </c:pt>
                <c:pt idx="2">
                  <c:v>Transit stops</c:v>
                </c:pt>
                <c:pt idx="3">
                  <c:v>Bike Lanes</c:v>
                </c:pt>
                <c:pt idx="4">
                  <c:v>Landscaping/Trees</c:v>
                </c:pt>
                <c:pt idx="5">
                  <c:v>Lighting</c:v>
                </c:pt>
                <c:pt idx="6">
                  <c:v>Additonal Traffic Lanes</c:v>
                </c:pt>
                <c:pt idx="7">
                  <c:v>Raised Median</c:v>
                </c:pt>
                <c:pt idx="8">
                  <c:v>Reduced conflicts at driveways/intersections</c:v>
                </c:pt>
                <c:pt idx="9">
                  <c:v>Aesthetics</c:v>
                </c:pt>
              </c:strCache>
            </c:strRef>
          </c:cat>
          <c:val>
            <c:numRef>
              <c:f>Sheet2!$D$30:$D$39</c:f>
              <c:numCache>
                <c:formatCode>General</c:formatCode>
                <c:ptCount val="10"/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E8-4884-A5F6-965FF94865D2}"/>
            </c:ext>
          </c:extLst>
        </c:ser>
        <c:ser>
          <c:idx val="3"/>
          <c:order val="3"/>
          <c:tx>
            <c:strRef>
              <c:f>Sheet2!$E$29</c:f>
              <c:strCache>
                <c:ptCount val="1"/>
                <c:pt idx="0">
                  <c:v>Somewhat Important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Sheet2!$A$30:$A$39</c:f>
              <c:strCache>
                <c:ptCount val="10"/>
                <c:pt idx="0">
                  <c:v>Sidewalks/multi-use path</c:v>
                </c:pt>
                <c:pt idx="1">
                  <c:v>Improved pedestrian crossings</c:v>
                </c:pt>
                <c:pt idx="2">
                  <c:v>Transit stops</c:v>
                </c:pt>
                <c:pt idx="3">
                  <c:v>Bike Lanes</c:v>
                </c:pt>
                <c:pt idx="4">
                  <c:v>Landscaping/Trees</c:v>
                </c:pt>
                <c:pt idx="5">
                  <c:v>Lighting</c:v>
                </c:pt>
                <c:pt idx="6">
                  <c:v>Additonal Traffic Lanes</c:v>
                </c:pt>
                <c:pt idx="7">
                  <c:v>Raised Median</c:v>
                </c:pt>
                <c:pt idx="8">
                  <c:v>Reduced conflicts at driveways/intersections</c:v>
                </c:pt>
                <c:pt idx="9">
                  <c:v>Aesthetics</c:v>
                </c:pt>
              </c:strCache>
            </c:strRef>
          </c:cat>
          <c:val>
            <c:numRef>
              <c:f>Sheet2!$E$30:$E$39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E8-4884-A5F6-965FF94865D2}"/>
            </c:ext>
          </c:extLst>
        </c:ser>
        <c:ser>
          <c:idx val="4"/>
          <c:order val="4"/>
          <c:tx>
            <c:strRef>
              <c:f>Sheet2!$F$29</c:f>
              <c:strCache>
                <c:ptCount val="1"/>
                <c:pt idx="0">
                  <c:v>Most Important</c:v>
                </c:pt>
              </c:strCache>
            </c:strRef>
          </c:tx>
          <c:spPr>
            <a:solidFill>
              <a:schemeClr val="accent4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Sheet2!$A$30:$A$39</c:f>
              <c:strCache>
                <c:ptCount val="10"/>
                <c:pt idx="0">
                  <c:v>Sidewalks/multi-use path</c:v>
                </c:pt>
                <c:pt idx="1">
                  <c:v>Improved pedestrian crossings</c:v>
                </c:pt>
                <c:pt idx="2">
                  <c:v>Transit stops</c:v>
                </c:pt>
                <c:pt idx="3">
                  <c:v>Bike Lanes</c:v>
                </c:pt>
                <c:pt idx="4">
                  <c:v>Landscaping/Trees</c:v>
                </c:pt>
                <c:pt idx="5">
                  <c:v>Lighting</c:v>
                </c:pt>
                <c:pt idx="6">
                  <c:v>Additonal Traffic Lanes</c:v>
                </c:pt>
                <c:pt idx="7">
                  <c:v>Raised Median</c:v>
                </c:pt>
                <c:pt idx="8">
                  <c:v>Reduced conflicts at driveways/intersections</c:v>
                </c:pt>
                <c:pt idx="9">
                  <c:v>Aesthetics</c:v>
                </c:pt>
              </c:strCache>
            </c:strRef>
          </c:cat>
          <c:val>
            <c:numRef>
              <c:f>Sheet2!$F$30:$F$39</c:f>
              <c:numCache>
                <c:formatCode>General</c:formatCode>
                <c:ptCount val="10"/>
                <c:pt idx="0">
                  <c:v>6</c:v>
                </c:pt>
                <c:pt idx="1">
                  <c:v>6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5</c:v>
                </c:pt>
                <c:pt idx="6">
                  <c:v>1</c:v>
                </c:pt>
                <c:pt idx="8">
                  <c:v>6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E8-4884-A5F6-965FF94865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43985007"/>
        <c:axId val="449875839"/>
      </c:barChart>
      <c:catAx>
        <c:axId val="20439850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9875839"/>
        <c:crosses val="autoZero"/>
        <c:auto val="1"/>
        <c:lblAlgn val="ctr"/>
        <c:lblOffset val="100"/>
        <c:noMultiLvlLbl val="0"/>
      </c:catAx>
      <c:valAx>
        <c:axId val="449875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aseline="0"/>
                  <a:t>Number of Responses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3985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200" baseline="0">
                <a:solidFill>
                  <a:schemeClr val="bg1"/>
                </a:solidFill>
              </a:rPr>
              <a:t>Preferred Design Options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Sheet2!$B$48:$E$48</c:f>
              <c:strCache>
                <c:ptCount val="4"/>
                <c:pt idx="0">
                  <c:v>County Design Standard</c:v>
                </c:pt>
                <c:pt idx="1">
                  <c:v>Shared Use Path</c:v>
                </c:pt>
                <c:pt idx="2">
                  <c:v>Buffered Bike Lane</c:v>
                </c:pt>
                <c:pt idx="3">
                  <c:v>Median</c:v>
                </c:pt>
              </c:strCache>
            </c:strRef>
          </c:cat>
          <c:val>
            <c:numRef>
              <c:f>Sheet2!$B$49:$E$49</c:f>
              <c:numCache>
                <c:formatCode>General</c:formatCode>
                <c:ptCount val="4"/>
                <c:pt idx="0">
                  <c:v>0</c:v>
                </c:pt>
                <c:pt idx="1">
                  <c:v>7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7C-46E6-A583-2E64BC5181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0638575"/>
        <c:axId val="2050635663"/>
      </c:barChart>
      <c:catAx>
        <c:axId val="2050638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aseline="0">
                    <a:solidFill>
                      <a:schemeClr val="bg1"/>
                    </a:solidFill>
                  </a:rPr>
                  <a:t>Design Options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0635663"/>
        <c:crosses val="autoZero"/>
        <c:auto val="1"/>
        <c:lblAlgn val="ctr"/>
        <c:lblOffset val="100"/>
        <c:noMultiLvlLbl val="0"/>
      </c:catAx>
      <c:valAx>
        <c:axId val="2050635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500" baseline="0" dirty="0">
                    <a:solidFill>
                      <a:schemeClr val="bg1"/>
                    </a:solidFill>
                  </a:rPr>
                  <a:t>Number of Responses</a:t>
                </a:r>
              </a:p>
              <a:p>
                <a:pPr>
                  <a:defRPr>
                    <a:solidFill>
                      <a:schemeClr val="bg1"/>
                    </a:solidFill>
                  </a:defRPr>
                </a:pPr>
                <a:r>
                  <a:rPr lang="en-US" sz="1500" baseline="0" dirty="0">
                    <a:solidFill>
                      <a:schemeClr val="bg1"/>
                    </a:solidFill>
                  </a:rPr>
                  <a:t>(some people prefer 2)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06385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A1180-4C32-4136-AB15-477EB733D6EF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189C5-3042-4F3B-9084-67EC0EF2F3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65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189C5-3042-4F3B-9084-67EC0EF2F3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7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189C5-3042-4F3B-9084-67EC0EF2F3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2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2475" y="1184275"/>
            <a:ext cx="5675313" cy="3192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defTabSz="950849">
              <a:defRPr/>
            </a:pPr>
            <a:r>
              <a:rPr lang="en-US" dirty="0"/>
              <a:t>Amy </a:t>
            </a:r>
          </a:p>
          <a:p>
            <a:pPr defTabSz="950849">
              <a:defRPr/>
            </a:pPr>
            <a:endParaRPr lang="en-US" dirty="0"/>
          </a:p>
          <a:p>
            <a:pPr defTabSz="950849">
              <a:defRPr/>
            </a:pPr>
            <a:r>
              <a:rPr lang="en-US" dirty="0"/>
              <a:t>So lets jump right in…What is Envision?</a:t>
            </a:r>
          </a:p>
          <a:p>
            <a:pPr defTabSz="950849">
              <a:defRPr/>
            </a:pPr>
            <a:endParaRPr lang="en-US" dirty="0"/>
          </a:p>
          <a:p>
            <a:pPr marL="171176" indent="-171176" defTabSz="950849">
              <a:buFont typeface="Arial" panose="020B0604020202020204" pitchFamily="34" charset="0"/>
              <a:buChar char="•"/>
              <a:defRPr/>
            </a:pPr>
            <a:r>
              <a:rPr lang="en-US" dirty="0"/>
              <a:t>Envision is a framework used to assess sustainability and resilience in infrastructure.</a:t>
            </a:r>
          </a:p>
          <a:p>
            <a:pPr marL="171176" indent="-171176" defTabSz="950849">
              <a:buFont typeface="Arial" panose="020B0604020202020204" pitchFamily="34" charset="0"/>
              <a:buChar char="•"/>
              <a:defRPr/>
            </a:pPr>
            <a:r>
              <a:rPr lang="en-US" dirty="0"/>
              <a:t>Envision engages stakeholders, including owners, planners, engineers, and impacted communities; it considers social, economic and environmental factors, and can be tailored to individual projects</a:t>
            </a:r>
          </a:p>
          <a:p>
            <a:pPr marL="171176" indent="-171176" defTabSz="950849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Envision is to be utilized at all stages of a project...from planning/concept through design and construction, and on to operation of the project. Although the earlier in a project the ENV process is started, the more  credits are possibly available and the more the project team is able to truly integrate R/S in the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15034-C18D-4404-96D1-E3B145D988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043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73E7-C288-467E-B3E4-EBEACE7A8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EDFD5-978B-4F39-ACA5-11E640A34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D7855-7861-4845-B4C7-42BE14DB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D83FD-20FB-4496-9534-20D36F89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E135-A5F3-4994-81FA-75AF0EAF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4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CAEFE-02C3-4F05-8401-EAE385B6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133C9-2CF7-4586-923A-5F8C7D1B1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5A9E1-F20C-4521-8F06-8336241C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08915-26F1-4668-9584-E460A408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55F67-9F6D-4098-B27D-799C63F5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90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4A4499-9BC3-4D84-847F-680F89782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B484E-4D23-4D65-BED7-797A72504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74688-9F95-43F0-8FE9-57E517A9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23382-B25F-4F08-BE70-D01F7074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5D3EC-3713-46B6-9169-8C21B047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7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2DBE9-A750-49FB-B42D-A1AAB59D1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47CF2-5C94-452E-B18E-B2251C467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EAE35-9C95-4BF0-B016-D66A41548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EC6BE-2CD8-4238-8E5F-8D21A99E7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559E-CE37-4BB1-A881-8555EE1BF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6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8D53E-9493-4186-A7DF-9E7DD92A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1BAFC-ECE2-4BC1-86B4-44D917547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8B310-7ADD-42F6-939B-FE5CFC0A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C71E-04E0-4126-AB01-782A04C87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46E8E-356D-4C37-AADA-660C11336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5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504C5-AD4E-4408-9293-588CA4B1F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95B50-B874-4BC0-8781-89A24B46A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E84F4-B41D-4B40-9241-00DA40780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28BF4-7784-4DE6-9827-EA745DC0A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A0AC4-986E-45BB-A084-1EA262FE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9DDDB9-529E-44E9-B723-4BA4F409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8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B2FC-CA9D-4E39-A633-1DC3E1282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F4CB6-7130-4353-807B-DD27B1A71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F272F-DCDE-4A6E-9D26-C82965AA8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620A0-D90D-443B-98C4-4A86A54D3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A5D03-E611-4729-B28E-1F8AA4DFF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41114C-24AA-4CCA-95B0-3E03E74C8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BFE01-1DA7-47A6-AC9A-2BBB544E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6693AD-CA29-4C2D-9E5D-390F24D8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67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37FB-7CBE-4D8A-9E64-B6EBA0836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B67FC-73C9-4D5B-8CA9-1B6AEEFC0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A39D7-2DEF-4A9B-9DD6-5537315B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5A8A3-5704-4BEA-9A79-8B61DE6E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57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596332-EDF9-401F-B72B-CBA32549A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0DBFB-F9A8-41D6-B6BA-108755808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0EB49-93CB-4D7A-9D81-73B061A1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6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05014-60F9-45F6-9E83-5C995830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FBD52-8B6C-4AFD-A2D7-E2C1228C2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DB341-7244-4E77-B4FC-D4D2DFA78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1D721-0FD8-4818-A528-79CF5EE8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B733F-BD87-4E0C-9FD3-56D4C4264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D4569-7B54-4FDC-9D2A-CE95D339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1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F5CAD-7B05-4B58-8120-D23DC1BF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EF29B7-3B21-4E94-9B43-ADE2D8982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C77A6-245A-4E37-803E-31289C5EE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7D442-94C1-4F22-A570-EACF549D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7EF89-53FE-4F3A-B141-79C34949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273ED-7B3E-4D5E-A6F8-04868219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64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0014F0-101C-4D13-945E-06B848C8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8DCEF-90B3-49B8-A471-BA0636CF8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12A0F-1B3E-4C40-A4C2-4AB01E622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13625-A297-4028-A649-3D49B7A28C20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EC339-BBF3-43A4-94BF-86D157038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F9258-41B8-4414-A7DF-4D79BB01C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74AF7-E229-4744-A3D8-54902253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1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stormwater@adcogov.or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ilberhornN@AyresAssociates.com" TargetMode="External"/><Relationship Id="rId2" Type="http://schemas.openxmlformats.org/officeDocument/2006/relationships/hyperlink" Target="mailto:LHNguyen@adcogov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Molly.North@MeadHunt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5D5B-5082-450C-8349-4BCC331B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>
            <a:normAutofit/>
          </a:bodyPr>
          <a:lstStyle/>
          <a:p>
            <a:r>
              <a:rPr lang="en-US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W. 70TH AVENUE: </a:t>
            </a:r>
            <a:br>
              <a:rPr lang="en-US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PECOS ST TO BROADWAY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265C4-D6B2-4571-90DD-78203F8F9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390" y="3514556"/>
            <a:ext cx="10515600" cy="1500187"/>
          </a:xfrm>
        </p:spPr>
        <p:txBody>
          <a:bodyPr/>
          <a:lstStyle/>
          <a:p>
            <a:r>
              <a:rPr lang="en-US" dirty="0"/>
              <a:t>Public Meeting #2</a:t>
            </a:r>
          </a:p>
          <a:p>
            <a:r>
              <a:rPr lang="en-US" dirty="0"/>
              <a:t>April 12, 2022</a:t>
            </a:r>
          </a:p>
          <a:p>
            <a:r>
              <a:rPr lang="en-US" dirty="0"/>
              <a:t>4-6pm</a:t>
            </a:r>
          </a:p>
          <a:p>
            <a:endParaRPr lang="en-US" dirty="0"/>
          </a:p>
        </p:txBody>
      </p:sp>
      <p:pic>
        <p:nvPicPr>
          <p:cNvPr id="1026" name="Picture 2" descr="Mead &amp; Hunt - HYDROVISION International">
            <a:extLst>
              <a:ext uri="{FF2B5EF4-FFF2-40B4-BE49-F238E27FC236}">
                <a16:creationId xmlns:a16="http://schemas.microsoft.com/office/drawing/2014/main" id="{796BFC09-D7EF-4E5E-884D-344568B2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5949804"/>
            <a:ext cx="124586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F432A4-A7E4-4223-944D-2BAE61737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4" y="6091442"/>
            <a:ext cx="1438960" cy="3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03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77C8-5F4F-4905-95B1-086951E15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841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Characteristics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Minimal/no shoulders in middle section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sidewalks in middle section	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Sidewalks don’t meet current standards (5’)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bicycle facilities</a:t>
            </a:r>
          </a:p>
          <a:p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alternative serves as a baseline for comparison with the Build Alternatives.  </a:t>
            </a:r>
          </a:p>
          <a:p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will not have any safety and mobility improvements for the pedestrian, bicyclists and motorists. Therefore, it does not meet the County’s standards.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B0855E-1013-4995-AD08-9C24173B218E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">
            <a:extLst>
              <a:ext uri="{FF2B5EF4-FFF2-40B4-BE49-F238E27FC236}">
                <a16:creationId xmlns:a16="http://schemas.microsoft.com/office/drawing/2014/main" id="{5FF77213-B23B-40E2-B9F6-E2309F3A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713" y="372040"/>
            <a:ext cx="10515600" cy="750611"/>
          </a:xfrm>
        </p:spPr>
        <p:txBody>
          <a:bodyPr/>
          <a:lstStyle/>
          <a:p>
            <a: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Existing Conditions (“No Build”)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95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69376-7AB0-44BC-8878-ADEF625F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12" y="434720"/>
            <a:ext cx="10515600" cy="1325563"/>
          </a:xfrm>
        </p:spPr>
        <p:txBody>
          <a:bodyPr anchor="t">
            <a:normAutofit/>
          </a:bodyPr>
          <a:lstStyle/>
          <a:p>
            <a:pPr algn="l">
              <a:lnSpc>
                <a:spcPts val="4500"/>
              </a:lnSpc>
            </a:pPr>
            <a: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Alternative 1</a:t>
            </a:r>
            <a:b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</a:br>
            <a:r>
              <a:rPr lang="en-US" sz="2200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3-Lane Section, Median/Center Turn Lane</a:t>
            </a:r>
            <a:endParaRPr lang="en-US" sz="2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4823E2-1AB5-49B6-A92F-B31EF6764E5C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67EAB03-CA59-4C8F-BFA0-EDEE569A58CD}"/>
              </a:ext>
            </a:extLst>
          </p:cNvPr>
          <p:cNvSpPr txBox="1"/>
          <p:nvPr/>
        </p:nvSpPr>
        <p:spPr>
          <a:xfrm>
            <a:off x="333374" y="3185379"/>
            <a:ext cx="1176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Pecos – Lipan	 		   	           Lipan - Huron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481762-DE9C-48F1-8999-B44D98F08B7B}"/>
              </a:ext>
            </a:extLst>
          </p:cNvPr>
          <p:cNvSpPr txBox="1"/>
          <p:nvPr/>
        </p:nvSpPr>
        <p:spPr>
          <a:xfrm>
            <a:off x="3724276" y="6141608"/>
            <a:ext cx="4457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Huron - Broadway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A5E97C-8DD9-4893-9D67-258058F7EBAC}"/>
              </a:ext>
            </a:extLst>
          </p:cNvPr>
          <p:cNvSpPr/>
          <p:nvPr/>
        </p:nvSpPr>
        <p:spPr>
          <a:xfrm>
            <a:off x="6242539" y="1700981"/>
            <a:ext cx="5654186" cy="1500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DAD82A-F09F-44AC-B9C7-886FD3936A73}"/>
              </a:ext>
            </a:extLst>
          </p:cNvPr>
          <p:cNvSpPr/>
          <p:nvPr/>
        </p:nvSpPr>
        <p:spPr>
          <a:xfrm>
            <a:off x="200026" y="1688160"/>
            <a:ext cx="5534716" cy="1500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9E740-5E67-4CA5-8020-DC0349EC0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3"/>
          <a:stretch/>
        </p:blipFill>
        <p:spPr>
          <a:xfrm>
            <a:off x="1387732" y="3702220"/>
            <a:ext cx="8838947" cy="23842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F7D35B-8220-4081-915F-BEF90DB96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29"/>
          <a:stretch/>
        </p:blipFill>
        <p:spPr>
          <a:xfrm>
            <a:off x="6046242" y="1688160"/>
            <a:ext cx="5963156" cy="151378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403503-3B03-482F-9C91-96F983F85B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71"/>
          <a:stretch/>
        </p:blipFill>
        <p:spPr>
          <a:xfrm>
            <a:off x="200026" y="1688160"/>
            <a:ext cx="5534716" cy="149936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69735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69376-7AB0-44BC-8878-ADEF625F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609" y="433657"/>
            <a:ext cx="10515600" cy="1325563"/>
          </a:xfrm>
        </p:spPr>
        <p:txBody>
          <a:bodyPr anchor="t">
            <a:normAutofit/>
          </a:bodyPr>
          <a:lstStyle/>
          <a:p>
            <a:pPr>
              <a:lnSpc>
                <a:spcPts val="4500"/>
              </a:lnSpc>
            </a:pPr>
            <a: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Alternative 1A</a:t>
            </a:r>
            <a:b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</a:br>
            <a:r>
              <a:rPr lang="en-US" sz="2200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3-Lane Section, Median/Center Turn Lane and Sidewalk Widening/Shared Use Path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C7EE09-3AD8-4D5B-B34D-D5C138FA57CD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2D183FB-B33B-4937-977D-329A7487DD96}"/>
              </a:ext>
            </a:extLst>
          </p:cNvPr>
          <p:cNvSpPr txBox="1"/>
          <p:nvPr/>
        </p:nvSpPr>
        <p:spPr>
          <a:xfrm>
            <a:off x="3724276" y="6141608"/>
            <a:ext cx="4457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Huron - Broadway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F15C97-294E-4B87-AC5F-CFFA85FDCB65}"/>
              </a:ext>
            </a:extLst>
          </p:cNvPr>
          <p:cNvSpPr/>
          <p:nvPr/>
        </p:nvSpPr>
        <p:spPr>
          <a:xfrm>
            <a:off x="6242539" y="1700981"/>
            <a:ext cx="5654186" cy="1500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FB6543-7255-4573-9890-A953C9FE05B7}"/>
              </a:ext>
            </a:extLst>
          </p:cNvPr>
          <p:cNvSpPr/>
          <p:nvPr/>
        </p:nvSpPr>
        <p:spPr>
          <a:xfrm>
            <a:off x="200026" y="1688160"/>
            <a:ext cx="5534716" cy="1500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593C77-D48D-4DD6-BE09-2C4A519EB51F}"/>
              </a:ext>
            </a:extLst>
          </p:cNvPr>
          <p:cNvSpPr/>
          <p:nvPr/>
        </p:nvSpPr>
        <p:spPr>
          <a:xfrm>
            <a:off x="1638299" y="3909164"/>
            <a:ext cx="8677276" cy="22196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5F180B-9DC0-4BB2-86A0-1FEBF87AD075}"/>
              </a:ext>
            </a:extLst>
          </p:cNvPr>
          <p:cNvSpPr txBox="1"/>
          <p:nvPr/>
        </p:nvSpPr>
        <p:spPr>
          <a:xfrm>
            <a:off x="333374" y="3183093"/>
            <a:ext cx="11563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Pecos – Lipan			   	           Lipan – Huron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6C603-C1CA-4FE1-89C2-1FB1DD4BD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68"/>
          <a:stretch/>
        </p:blipFill>
        <p:spPr>
          <a:xfrm>
            <a:off x="200027" y="1688160"/>
            <a:ext cx="5534716" cy="14977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E4F4E8-6740-4732-A770-84E841341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6"/>
          <a:stretch/>
        </p:blipFill>
        <p:spPr>
          <a:xfrm>
            <a:off x="6242538" y="1694641"/>
            <a:ext cx="5654187" cy="14977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3CF8FA-4188-4921-997D-E7E3DE915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32" y="3807913"/>
            <a:ext cx="9072243" cy="232569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33383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69376-7AB0-44BC-8878-ADEF625F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728" y="435587"/>
            <a:ext cx="10955386" cy="1325563"/>
          </a:xfrm>
        </p:spPr>
        <p:txBody>
          <a:bodyPr anchor="t">
            <a:normAutofit fontScale="90000"/>
          </a:bodyPr>
          <a:lstStyle/>
          <a:p>
            <a:pPr>
              <a:lnSpc>
                <a:spcPts val="4500"/>
              </a:lnSpc>
            </a:pPr>
            <a:r>
              <a:rPr lang="en-US" sz="4900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Alternative </a:t>
            </a:r>
            <a:r>
              <a:rPr lang="en-US" sz="4900" dirty="0">
                <a:solidFill>
                  <a:srgbClr val="006633"/>
                </a:solidFill>
                <a:latin typeface="Lato" panose="020F0502020204030203" pitchFamily="34" charset="0"/>
              </a:rPr>
              <a:t>2</a:t>
            </a:r>
            <a:br>
              <a:rPr lang="en-US" dirty="0">
                <a:solidFill>
                  <a:srgbClr val="006633"/>
                </a:solidFill>
                <a:latin typeface="Lato" panose="020F0502020204030203" pitchFamily="34" charset="0"/>
              </a:rPr>
            </a:br>
            <a:r>
              <a:rPr lang="en-US" sz="2400" dirty="0">
                <a:solidFill>
                  <a:srgbClr val="006633"/>
                </a:solidFill>
                <a:latin typeface="Lato" panose="020F0502020204030203" pitchFamily="34" charset="0"/>
              </a:rPr>
              <a:t>3-Lane Section, Median/Center Turn Lane &amp; Road Diet, Two-Way Buffered Bike Lanes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CE7D2F-4DAF-4B4D-9270-38225D0A9B7D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44FE4DB-654F-4945-A125-0405348ED368}"/>
              </a:ext>
            </a:extLst>
          </p:cNvPr>
          <p:cNvSpPr/>
          <p:nvPr/>
        </p:nvSpPr>
        <p:spPr>
          <a:xfrm>
            <a:off x="6242539" y="1700981"/>
            <a:ext cx="5654186" cy="1500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64BE09-3687-4651-88E8-BCC720C5884D}"/>
              </a:ext>
            </a:extLst>
          </p:cNvPr>
          <p:cNvSpPr/>
          <p:nvPr/>
        </p:nvSpPr>
        <p:spPr>
          <a:xfrm>
            <a:off x="200026" y="1688160"/>
            <a:ext cx="5534716" cy="1500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569674-4A1F-4F41-8535-47D06E58B9DE}"/>
              </a:ext>
            </a:extLst>
          </p:cNvPr>
          <p:cNvSpPr/>
          <p:nvPr/>
        </p:nvSpPr>
        <p:spPr>
          <a:xfrm>
            <a:off x="1751423" y="3909164"/>
            <a:ext cx="8677276" cy="22196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8172DF-345F-49E7-9058-93675E49E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362" y="3842554"/>
            <a:ext cx="8677275" cy="228622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6AAD55-DE24-4164-A51A-A4F364EF8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3"/>
          <a:stretch/>
        </p:blipFill>
        <p:spPr>
          <a:xfrm>
            <a:off x="200027" y="1688161"/>
            <a:ext cx="5534716" cy="150096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49B054-AB63-472F-9406-3BF1D6265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"/>
          <a:stretch/>
        </p:blipFill>
        <p:spPr>
          <a:xfrm>
            <a:off x="6242538" y="1708303"/>
            <a:ext cx="5654187" cy="147576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7863C7C-38E4-4424-BE7E-9A65ED47FDE3}"/>
              </a:ext>
            </a:extLst>
          </p:cNvPr>
          <p:cNvSpPr txBox="1"/>
          <p:nvPr/>
        </p:nvSpPr>
        <p:spPr>
          <a:xfrm>
            <a:off x="3724276" y="6141608"/>
            <a:ext cx="4457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Huron - Broadway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9E8749-2AD9-4A85-A5CC-C098AC9A9EA9}"/>
              </a:ext>
            </a:extLst>
          </p:cNvPr>
          <p:cNvSpPr txBox="1"/>
          <p:nvPr/>
        </p:nvSpPr>
        <p:spPr>
          <a:xfrm>
            <a:off x="333374" y="3183093"/>
            <a:ext cx="11563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Pecos – Lipan			   	           Lipan – Huron </a:t>
            </a:r>
          </a:p>
        </p:txBody>
      </p:sp>
    </p:spTree>
    <p:extLst>
      <p:ext uri="{BB962C8B-B14F-4D97-AF65-F5344CB8AC3E}">
        <p14:creationId xmlns:p14="http://schemas.microsoft.com/office/powerpoint/2010/main" val="3967776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69376-7AB0-44BC-8878-ADEF625F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250" y="433742"/>
            <a:ext cx="11346750" cy="1325563"/>
          </a:xfrm>
        </p:spPr>
        <p:txBody>
          <a:bodyPr anchor="t">
            <a:normAutofit fontScale="90000"/>
          </a:bodyPr>
          <a:lstStyle/>
          <a:p>
            <a:pPr>
              <a:lnSpc>
                <a:spcPts val="4500"/>
              </a:lnSpc>
            </a:pPr>
            <a:r>
              <a:rPr lang="en-US" sz="4900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Alternative 2A</a:t>
            </a:r>
            <a:br>
              <a:rPr lang="en-US" sz="4900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</a:br>
            <a:r>
              <a:rPr lang="en-US" sz="2300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3-Lane Section, Median/Center Turn Lane &amp; Road Diet, One-Way Bike Lane/Shared Use Path</a:t>
            </a:r>
            <a:endParaRPr lang="en-US" sz="23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FFA857-D6E1-466C-A389-F37D062C1E43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3D39D74-63A6-4B8B-A7C3-317AB6DFC351}"/>
              </a:ext>
            </a:extLst>
          </p:cNvPr>
          <p:cNvSpPr/>
          <p:nvPr/>
        </p:nvSpPr>
        <p:spPr>
          <a:xfrm>
            <a:off x="6242539" y="1700981"/>
            <a:ext cx="5654186" cy="1500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098551-6245-4936-85E8-98ABB8EB73CF}"/>
              </a:ext>
            </a:extLst>
          </p:cNvPr>
          <p:cNvSpPr/>
          <p:nvPr/>
        </p:nvSpPr>
        <p:spPr>
          <a:xfrm>
            <a:off x="200026" y="1688160"/>
            <a:ext cx="5534716" cy="1500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D87C67-5F15-409E-95B5-6BC00851F012}"/>
              </a:ext>
            </a:extLst>
          </p:cNvPr>
          <p:cNvSpPr/>
          <p:nvPr/>
        </p:nvSpPr>
        <p:spPr>
          <a:xfrm>
            <a:off x="1638299" y="3909164"/>
            <a:ext cx="8677276" cy="22196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8BAC85-020C-419B-B840-A5B878E75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87"/>
          <a:stretch/>
        </p:blipFill>
        <p:spPr>
          <a:xfrm>
            <a:off x="200026" y="1695895"/>
            <a:ext cx="5534716" cy="150095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29B82A-C37D-4564-A344-E1C62CB0D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2"/>
          <a:stretch/>
        </p:blipFill>
        <p:spPr>
          <a:xfrm>
            <a:off x="6242538" y="1703974"/>
            <a:ext cx="5655951" cy="151591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2A9913-777F-4221-895F-9F411EF61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059" y="3907025"/>
            <a:ext cx="8677276" cy="22882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71114D9-F7F2-4F9E-919C-8879C051D1B2}"/>
              </a:ext>
            </a:extLst>
          </p:cNvPr>
          <p:cNvSpPr txBox="1"/>
          <p:nvPr/>
        </p:nvSpPr>
        <p:spPr>
          <a:xfrm>
            <a:off x="3724276" y="6141608"/>
            <a:ext cx="4457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Huron - Broadway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06FE1D-F9E6-4D36-8EEA-A66E4106A5EF}"/>
              </a:ext>
            </a:extLst>
          </p:cNvPr>
          <p:cNvSpPr txBox="1"/>
          <p:nvPr/>
        </p:nvSpPr>
        <p:spPr>
          <a:xfrm>
            <a:off x="333374" y="3183093"/>
            <a:ext cx="11563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Pecos – Lipan			   	           Lipan – Huron </a:t>
            </a:r>
          </a:p>
        </p:txBody>
      </p:sp>
    </p:spTree>
    <p:extLst>
      <p:ext uri="{BB962C8B-B14F-4D97-AF65-F5344CB8AC3E}">
        <p14:creationId xmlns:p14="http://schemas.microsoft.com/office/powerpoint/2010/main" val="2838191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69376-7AB0-44BC-8878-ADEF625F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09" y="436315"/>
            <a:ext cx="10515600" cy="1325563"/>
          </a:xfrm>
        </p:spPr>
        <p:txBody>
          <a:bodyPr anchor="t">
            <a:normAutofit/>
          </a:bodyPr>
          <a:lstStyle/>
          <a:p>
            <a:pPr>
              <a:lnSpc>
                <a:spcPts val="45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Alternative 3</a:t>
            </a:r>
            <a:b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</a:br>
            <a:r>
              <a:rPr lang="en-US" sz="2200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5-Lane Section (County Standard)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E12AD0-B82F-49D6-B0FE-E4F717980779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2C66424-A5FE-4D7E-A73B-B6F4C089F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" t="2232" r="1681"/>
          <a:stretch/>
        </p:blipFill>
        <p:spPr>
          <a:xfrm>
            <a:off x="200025" y="1721898"/>
            <a:ext cx="5534716" cy="143970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A753F9-119C-4384-BF37-C58AB9157975}"/>
              </a:ext>
            </a:extLst>
          </p:cNvPr>
          <p:cNvSpPr txBox="1"/>
          <p:nvPr/>
        </p:nvSpPr>
        <p:spPr>
          <a:xfrm>
            <a:off x="333374" y="3128229"/>
            <a:ext cx="11763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Pecos – Lipan			   	      Lipan - Huron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DCA5B-BA3E-4BA2-8383-C17A486B8CF3}"/>
              </a:ext>
            </a:extLst>
          </p:cNvPr>
          <p:cNvSpPr txBox="1"/>
          <p:nvPr/>
        </p:nvSpPr>
        <p:spPr>
          <a:xfrm>
            <a:off x="3724276" y="6141608"/>
            <a:ext cx="4457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Huron - Broadway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9686FA-7CA1-43FF-A29A-9F0713D2E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3073"/>
            <a:ext cx="5800725" cy="148380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132210-6F4C-44AA-AAE4-A6885472EB06}"/>
              </a:ext>
            </a:extLst>
          </p:cNvPr>
          <p:cNvSpPr/>
          <p:nvPr/>
        </p:nvSpPr>
        <p:spPr>
          <a:xfrm>
            <a:off x="1638299" y="3909164"/>
            <a:ext cx="8677276" cy="22196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5CA80F-14CD-4781-8D75-95C717A1688E}"/>
              </a:ext>
            </a:extLst>
          </p:cNvPr>
          <p:cNvSpPr/>
          <p:nvPr/>
        </p:nvSpPr>
        <p:spPr>
          <a:xfrm>
            <a:off x="6242539" y="1700981"/>
            <a:ext cx="5654186" cy="15009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2775CC-CD7A-499F-B238-413423FEE9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1"/>
          <a:stretch/>
        </p:blipFill>
        <p:spPr>
          <a:xfrm>
            <a:off x="1676217" y="3897173"/>
            <a:ext cx="8639358" cy="227382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88753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69376-7AB0-44BC-8878-ADEF625F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350"/>
          </a:xfrm>
        </p:spPr>
        <p:txBody>
          <a:bodyPr/>
          <a:lstStyle/>
          <a:p>
            <a: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Level of Service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B3A7F-25D5-4A04-BE58-B6B5D39B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60350"/>
            <a:ext cx="5638800" cy="96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B5DC0B-34B8-4C01-9C3F-33FC129B3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452563"/>
            <a:ext cx="11125200" cy="12573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CA24F2-4E24-4F73-8072-CC1FA56F9152}"/>
              </a:ext>
            </a:extLst>
          </p:cNvPr>
          <p:cNvSpPr txBox="1"/>
          <p:nvPr/>
        </p:nvSpPr>
        <p:spPr>
          <a:xfrm>
            <a:off x="0" y="1331310"/>
            <a:ext cx="761999" cy="12663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Alt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.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1</a:t>
            </a:r>
          </a:p>
          <a:p>
            <a:pPr algn="ctr">
              <a:lnSpc>
                <a:spcPts val="1000"/>
              </a:lnSpc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</a:rPr>
              <a:t>&amp; 1A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D29EB1-E93A-4447-BAF0-FF4588E15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2911476"/>
            <a:ext cx="11125200" cy="1181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95266E-86DC-48CE-AF06-F7C0D09A8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99" y="4291566"/>
            <a:ext cx="11129963" cy="1019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ABD86C-94B8-4795-AC60-0A97D7A5F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050" y="5528781"/>
            <a:ext cx="11106150" cy="1076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41947D-A546-46C9-8B0E-7ED903E829AC}"/>
              </a:ext>
            </a:extLst>
          </p:cNvPr>
          <p:cNvSpPr txBox="1"/>
          <p:nvPr/>
        </p:nvSpPr>
        <p:spPr>
          <a:xfrm>
            <a:off x="0" y="5658829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</a:rPr>
              <a:t>No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</a:rPr>
              <a:t>Build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B762D4-F21D-49F3-81BE-A6A5C804C680}"/>
              </a:ext>
            </a:extLst>
          </p:cNvPr>
          <p:cNvSpPr txBox="1"/>
          <p:nvPr/>
        </p:nvSpPr>
        <p:spPr>
          <a:xfrm>
            <a:off x="-5594" y="2757073"/>
            <a:ext cx="761999" cy="12663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Alt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.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2</a:t>
            </a:r>
          </a:p>
          <a:p>
            <a:pPr algn="ctr">
              <a:lnSpc>
                <a:spcPts val="1000"/>
              </a:lnSpc>
            </a:pPr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</a:rPr>
              <a:t>&amp; 2A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ED6598-7C61-4C73-BECB-0B5CA2528875}"/>
              </a:ext>
            </a:extLst>
          </p:cNvPr>
          <p:cNvSpPr txBox="1"/>
          <p:nvPr/>
        </p:nvSpPr>
        <p:spPr>
          <a:xfrm>
            <a:off x="-5593" y="4163935"/>
            <a:ext cx="761999" cy="12663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Alt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.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3</a:t>
            </a:r>
          </a:p>
          <a:p>
            <a:pPr algn="ctr">
              <a:lnSpc>
                <a:spcPts val="1000"/>
              </a:lnSpc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87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69376-7AB0-44BC-8878-ADEF625F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Screening Matrix</a:t>
            </a:r>
            <a:b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068A1-871C-41F0-81CF-344137813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63" y="994609"/>
            <a:ext cx="9794524" cy="582529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27CB90-1050-4A11-93A4-520C7571EF5C}"/>
              </a:ext>
            </a:extLst>
          </p:cNvPr>
          <p:cNvCxnSpPr>
            <a:cxnSpLocks/>
          </p:cNvCxnSpPr>
          <p:nvPr/>
        </p:nvCxnSpPr>
        <p:spPr>
          <a:xfrm>
            <a:off x="4458878" y="2066041"/>
            <a:ext cx="0" cy="2516957"/>
          </a:xfrm>
          <a:prstGeom prst="line">
            <a:avLst/>
          </a:prstGeom>
          <a:ln w="152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A3E144-8F4A-42B9-A84B-E151E121CA35}"/>
              </a:ext>
            </a:extLst>
          </p:cNvPr>
          <p:cNvCxnSpPr/>
          <p:nvPr/>
        </p:nvCxnSpPr>
        <p:spPr>
          <a:xfrm>
            <a:off x="5337142" y="2066041"/>
            <a:ext cx="0" cy="2516957"/>
          </a:xfrm>
          <a:prstGeom prst="line">
            <a:avLst/>
          </a:prstGeom>
          <a:ln w="152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D33077-38CC-467C-9AE4-B92412419AB8}"/>
              </a:ext>
            </a:extLst>
          </p:cNvPr>
          <p:cNvCxnSpPr/>
          <p:nvPr/>
        </p:nvCxnSpPr>
        <p:spPr>
          <a:xfrm>
            <a:off x="9268120" y="2066041"/>
            <a:ext cx="0" cy="2516957"/>
          </a:xfrm>
          <a:prstGeom prst="line">
            <a:avLst/>
          </a:prstGeom>
          <a:ln w="152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8021EF-B362-4195-BB11-2BB0A6399F78}"/>
              </a:ext>
            </a:extLst>
          </p:cNvPr>
          <p:cNvCxnSpPr/>
          <p:nvPr/>
        </p:nvCxnSpPr>
        <p:spPr>
          <a:xfrm>
            <a:off x="7769257" y="2066041"/>
            <a:ext cx="0" cy="2516957"/>
          </a:xfrm>
          <a:prstGeom prst="line">
            <a:avLst/>
          </a:prstGeom>
          <a:ln w="152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A2876F-1287-4028-8213-CD835E81DD55}"/>
              </a:ext>
            </a:extLst>
          </p:cNvPr>
          <p:cNvCxnSpPr>
            <a:cxnSpLocks/>
          </p:cNvCxnSpPr>
          <p:nvPr/>
        </p:nvCxnSpPr>
        <p:spPr>
          <a:xfrm>
            <a:off x="3384223" y="4458878"/>
            <a:ext cx="6913618" cy="0"/>
          </a:xfrm>
          <a:prstGeom prst="line">
            <a:avLst/>
          </a:prstGeom>
          <a:ln w="152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3395CC-8049-4F1E-8E31-795BA914B269}"/>
              </a:ext>
            </a:extLst>
          </p:cNvPr>
          <p:cNvCxnSpPr/>
          <p:nvPr/>
        </p:nvCxnSpPr>
        <p:spPr>
          <a:xfrm>
            <a:off x="6975835" y="2066041"/>
            <a:ext cx="0" cy="2062899"/>
          </a:xfrm>
          <a:prstGeom prst="line">
            <a:avLst/>
          </a:prstGeom>
          <a:ln w="152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A1EEC7-E85F-4E65-ACD2-934737A9D69C}"/>
              </a:ext>
            </a:extLst>
          </p:cNvPr>
          <p:cNvCxnSpPr>
            <a:cxnSpLocks/>
          </p:cNvCxnSpPr>
          <p:nvPr/>
        </p:nvCxnSpPr>
        <p:spPr>
          <a:xfrm>
            <a:off x="3384223" y="2216870"/>
            <a:ext cx="6913618" cy="0"/>
          </a:xfrm>
          <a:prstGeom prst="line">
            <a:avLst/>
          </a:prstGeom>
          <a:ln w="152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9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819A39-33FB-4200-A8FC-581F3350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69" y="398114"/>
            <a:ext cx="9942962" cy="68037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A644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Sustainability in Design &amp; Construction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52A1CA-A4C4-432D-AEC4-AA7E960C6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44" y="1313652"/>
            <a:ext cx="10851370" cy="5179218"/>
          </a:xfrm>
        </p:spPr>
        <p:txBody>
          <a:bodyPr anchor="t" anchorCtr="0">
            <a:normAutofit/>
          </a:bodyPr>
          <a:lstStyle/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  <a:buNone/>
            </a:pPr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This project will incorporate a variety of sustainable elements:</a:t>
            </a:r>
          </a:p>
          <a:p>
            <a:pPr marL="274320" lvl="1" indent="-27432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Envision process: sustainability goals</a:t>
            </a:r>
          </a:p>
          <a:p>
            <a:pPr marL="274320" lvl="1" indent="-27432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Tree Amenity Program</a:t>
            </a:r>
          </a:p>
          <a:p>
            <a:pPr marL="274320" lvl="1" indent="-27432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</a:pP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Low-impact drainage design &amp; development</a:t>
            </a:r>
          </a:p>
          <a:p>
            <a:pPr marL="274320" lvl="1" indent="-27432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lvl="1" indent="-3460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6075" lvl="1" indent="-3460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A940A-6E8E-44A4-9CFD-B8166AA771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63B57-3BD6-465C-BE20-661F164EF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84" t="34454" r="39734" b="38761"/>
          <a:stretch/>
        </p:blipFill>
        <p:spPr>
          <a:xfrm>
            <a:off x="2896522" y="3990501"/>
            <a:ext cx="2012935" cy="259622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5F642D6-778F-4501-96D9-F73C7DCAC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05" y="3973558"/>
            <a:ext cx="3495082" cy="262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790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7BCB4FF-4F06-44D5-BE60-683952EF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55" y="386962"/>
            <a:ext cx="9688775" cy="89671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6633"/>
                </a:solidFill>
                <a:latin typeface="Lato" panose="020F0502020204030203" pitchFamily="34" charset="0"/>
              </a:rPr>
              <a:t>Sustainability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28001F-0165-420F-9CE3-3D1B33ADA9F5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04A33A7B-BFBA-45B8-BB09-0580EECA5836}"/>
              </a:ext>
            </a:extLst>
          </p:cNvPr>
          <p:cNvSpPr txBox="1">
            <a:spLocks/>
          </p:cNvSpPr>
          <p:nvPr/>
        </p:nvSpPr>
        <p:spPr>
          <a:xfrm>
            <a:off x="862654" y="1357516"/>
            <a:ext cx="4757095" cy="36749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Definition: </a:t>
            </a:r>
          </a:p>
          <a:p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meeting the needs of the present without compromising the ability of future generations to meet their own needs.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8307CB0-A196-477D-B1E6-ACFA3F7FE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8444" y="2095500"/>
            <a:ext cx="4890792" cy="437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20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69376-7AB0-44BC-8878-ADEF625F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Project Location</a:t>
            </a:r>
            <a:b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</a:br>
            <a:endParaRPr lang="en-US" dirty="0"/>
          </a:p>
        </p:txBody>
      </p:sp>
      <p:pic>
        <p:nvPicPr>
          <p:cNvPr id="1026" name="Picture 2" descr="70th Ave Pecos to Broadway">
            <a:extLst>
              <a:ext uri="{FF2B5EF4-FFF2-40B4-BE49-F238E27FC236}">
                <a16:creationId xmlns:a16="http://schemas.microsoft.com/office/drawing/2014/main" id="{151AEB12-A681-4A93-AD16-C143A56B3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" y="1871826"/>
            <a:ext cx="11967100" cy="260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AA4F6B-81BA-4A19-B0CB-B6F421847449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2E82D-C6FE-4714-80E3-28718EA3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97" y="316132"/>
            <a:ext cx="11276106" cy="767251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rgbClr val="006633"/>
                </a:solidFill>
                <a:latin typeface="Lato" panose="020F0502020204030203" pitchFamily="34" charset="0"/>
              </a:rPr>
              <a:t>Sustainability Goals for this Project</a:t>
            </a:r>
            <a:endParaRPr lang="en-US" sz="4200" b="1" dirty="0">
              <a:solidFill>
                <a:srgbClr val="003A7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DBB2B7-B93E-45A3-803A-F94C193E8F78}"/>
              </a:ext>
            </a:extLst>
          </p:cNvPr>
          <p:cNvSpPr txBox="1"/>
          <p:nvPr/>
        </p:nvSpPr>
        <p:spPr>
          <a:xfrm>
            <a:off x="837597" y="1471943"/>
            <a:ext cx="10196744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lvl="1" indent="-18288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Plant more trees than are removed</a:t>
            </a:r>
          </a:p>
          <a:p>
            <a:pPr marL="182880" lvl="1" indent="-1828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Maximize participation in Tree Amenity Program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Tree offered to property owner at no cost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Installed by project and becomes the responsibility of owner</a:t>
            </a:r>
          </a:p>
          <a:p>
            <a:pPr marL="182880" lvl="1" indent="-1828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Reduce water use 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Offer rain barrels, utilize tree watering systems, etc</a:t>
            </a:r>
            <a:r>
              <a:rPr lang="en-US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82880" lvl="1" indent="-1828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Manage Stormwater</a:t>
            </a:r>
          </a:p>
          <a:p>
            <a:pPr marL="914400" lvl="2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Expand water quality options like bioswales, rain gardens, low-water and native landscaping, cascade outlets, etc.</a:t>
            </a:r>
            <a:endParaRPr lang="en-US" sz="2800" b="0" i="0" u="none" strike="noStrike" baseline="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6B29B1-2410-4973-8C94-4DE364FD2546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813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98331" y="1142451"/>
            <a:ext cx="7886699" cy="509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9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Sign Agreement with Public Notary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9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Tree: Select top 3 choices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9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</a:t>
            </a:r>
            <a:r>
              <a:rPr lang="en-US" sz="29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stormwater@adcogov.org</a:t>
            </a:r>
            <a:endParaRPr lang="en-US" sz="2900" dirty="0">
              <a:solidFill>
                <a:srgbClr val="FFFFF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9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Deadline: by Project Bid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9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Tree to be installed by the County/Contractor on Private Property, frontage road side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9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Tree to be maintained and watered by Property Owner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9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Tree size: 1 inch caliper = 8-10 ft height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37346F-536F-4018-A18C-4079A5011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030" y="1638054"/>
            <a:ext cx="1586131" cy="459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50E1A27-ED06-4FC0-9B5E-9B4CCA86E756}"/>
              </a:ext>
            </a:extLst>
          </p:cNvPr>
          <p:cNvSpPr txBox="1">
            <a:spLocks/>
          </p:cNvSpPr>
          <p:nvPr/>
        </p:nvSpPr>
        <p:spPr>
          <a:xfrm>
            <a:off x="879541" y="374041"/>
            <a:ext cx="11276106" cy="76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rgbClr val="006633"/>
                </a:solidFill>
                <a:latin typeface="Lato" panose="020F0502020204030203" pitchFamily="34" charset="0"/>
              </a:rPr>
              <a:t>Adams County Tree Amenity Program</a:t>
            </a:r>
            <a:endParaRPr lang="en-US" sz="4200" b="1" dirty="0">
              <a:solidFill>
                <a:srgbClr val="003A70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1A2544-0ABD-47E6-AE6B-CB4878FDCD3C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127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548" y="385486"/>
            <a:ext cx="10330516" cy="65835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A644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Understanding Types of  Wastewater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56" y="1329805"/>
            <a:ext cx="7226300" cy="514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3B1EC37-7EDE-4900-BA7A-9DCE2B1D968E}"/>
              </a:ext>
            </a:extLst>
          </p:cNvPr>
          <p:cNvSpPr txBox="1">
            <a:spLocks/>
          </p:cNvSpPr>
          <p:nvPr/>
        </p:nvSpPr>
        <p:spPr>
          <a:xfrm>
            <a:off x="0" y="2766218"/>
            <a:ext cx="23704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Sanitary Sewer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B4CB5B-81EC-4819-A64D-BC91E8CAFA32}"/>
              </a:ext>
            </a:extLst>
          </p:cNvPr>
          <p:cNvSpPr txBox="1">
            <a:spLocks/>
          </p:cNvSpPr>
          <p:nvPr/>
        </p:nvSpPr>
        <p:spPr>
          <a:xfrm>
            <a:off x="9821592" y="2766218"/>
            <a:ext cx="23704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Storm Sewer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53A562-FF18-4AF2-859F-B36B9639BAC3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638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69376-7AB0-44BC-8878-ADEF625F1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78" y="256069"/>
            <a:ext cx="10515600" cy="958078"/>
          </a:xfrm>
        </p:spPr>
        <p:txBody>
          <a:bodyPr/>
          <a:lstStyle/>
          <a:p>
            <a: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Feedback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1F1E63-E5A1-4025-B012-E3E9953CC505}"/>
              </a:ext>
            </a:extLst>
          </p:cNvPr>
          <p:cNvSpPr txBox="1"/>
          <p:nvPr/>
        </p:nvSpPr>
        <p:spPr>
          <a:xfrm>
            <a:off x="838200" y="1690688"/>
            <a:ext cx="1019674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the alternatives address your concerns about ‘existing issues’ on the corridor?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Which alternative is your preferred design? (select 1)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comments or questions do you have about these alternatives?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5AF6A5-633C-417F-978A-2EEED8729098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868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25D5B-5082-450C-8349-4BCC331B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88296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Thank you for attending</a:t>
            </a:r>
            <a:br>
              <a:rPr lang="en-US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the second public meeting for</a:t>
            </a:r>
            <a:br>
              <a:rPr lang="en-US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W. 70TH AVENUE: </a:t>
            </a:r>
            <a:br>
              <a:rPr lang="en-US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b="0" i="0" kern="1200" cap="all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PECOS ST TO BROADWAY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265C4-D6B2-4571-90DD-78203F8F9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87553"/>
            <a:ext cx="10678278" cy="1500187"/>
          </a:xfrm>
        </p:spPr>
        <p:txBody>
          <a:bodyPr>
            <a:normAutofit fontScale="92500"/>
          </a:bodyPr>
          <a:lstStyle/>
          <a:p>
            <a:r>
              <a:rPr lang="en-US" dirty="0"/>
              <a:t>Long Nguyen, Adams County, County Project Manager, </a:t>
            </a:r>
            <a:r>
              <a:rPr lang="en-US" dirty="0">
                <a:hlinkClick r:id="rId2"/>
              </a:rPr>
              <a:t>LHNguyen@adcogov.org</a:t>
            </a:r>
            <a:r>
              <a:rPr lang="en-US" dirty="0"/>
              <a:t> </a:t>
            </a:r>
          </a:p>
          <a:p>
            <a:r>
              <a:rPr lang="en-US" dirty="0"/>
              <a:t>Nathan Silberhorn, Ayres, Consultant Project Manager, </a:t>
            </a:r>
            <a:r>
              <a:rPr lang="de-DE" dirty="0">
                <a:hlinkClick r:id="rId3"/>
              </a:rPr>
              <a:t>SilberhornN@AyresAssociates.com</a:t>
            </a:r>
            <a:r>
              <a:rPr lang="de-DE" dirty="0"/>
              <a:t> </a:t>
            </a:r>
          </a:p>
          <a:p>
            <a:r>
              <a:rPr lang="de-DE" dirty="0"/>
              <a:t>Molly North, Mead &amp; Hunt, Public Engagement Liason, </a:t>
            </a:r>
            <a:r>
              <a:rPr lang="de-DE" dirty="0">
                <a:hlinkClick r:id="rId4"/>
              </a:rPr>
              <a:t>Molly.North@MeadHunt.com</a:t>
            </a:r>
            <a:r>
              <a:rPr lang="de-DE" dirty="0"/>
              <a:t> </a:t>
            </a:r>
            <a:endParaRPr lang="en-US" dirty="0"/>
          </a:p>
        </p:txBody>
      </p:sp>
      <p:pic>
        <p:nvPicPr>
          <p:cNvPr id="8" name="Picture 2" descr="Mead &amp; Hunt - HYDROVISION International">
            <a:extLst>
              <a:ext uri="{FF2B5EF4-FFF2-40B4-BE49-F238E27FC236}">
                <a16:creationId xmlns:a16="http://schemas.microsoft.com/office/drawing/2014/main" id="{9D898E37-B0E5-42CC-A894-1BE7D7ADF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9" y="5949804"/>
            <a:ext cx="124586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6427B4A-E80B-441C-BFB2-5C128F36D1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4" y="6091442"/>
            <a:ext cx="1438960" cy="3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84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F69376-7AB0-44BC-8878-ADEF625F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Project Overview</a:t>
            </a:r>
            <a:br>
              <a:rPr lang="en-US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DA86B8-326D-4FB5-BC30-D0C634084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67260" cy="4351338"/>
          </a:xfrm>
        </p:spPr>
        <p:txBody>
          <a:bodyPr/>
          <a:lstStyle/>
          <a:p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Road improvement on W. 70th Avenue 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Pecos Street to Broadway 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Improvements for bicyclists, pedestrians, transit users and drivers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Safety and mobility </a:t>
            </a:r>
          </a:p>
          <a:p>
            <a:r>
              <a:rPr lang="en-US" b="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Increasing accessibility and neighborhood connections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BDCF5A-B3E1-498B-8C03-3022654DA66F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81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D2E82D-C6FE-4714-80E3-28718EA3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97" y="395762"/>
            <a:ext cx="9109833" cy="1325563"/>
          </a:xfrm>
        </p:spPr>
        <p:txBody>
          <a:bodyPr>
            <a:normAutofit/>
          </a:bodyPr>
          <a:lstStyle/>
          <a:p>
            <a:r>
              <a:rPr lang="en-US" sz="4400" b="0" i="0" dirty="0">
                <a:solidFill>
                  <a:srgbClr val="006633"/>
                </a:solidFill>
                <a:effectLst/>
                <a:latin typeface="Lato" panose="020F0502020204030203" pitchFamily="34" charset="0"/>
              </a:rPr>
              <a:t>Progress to </a:t>
            </a:r>
            <a:r>
              <a:rPr lang="en-US" sz="4400" dirty="0">
                <a:solidFill>
                  <a:srgbClr val="006633"/>
                </a:solidFill>
                <a:latin typeface="Lato" panose="020F0502020204030203" pitchFamily="34" charset="0"/>
              </a:rPr>
              <a:t>Date</a:t>
            </a:r>
            <a:br>
              <a:rPr lang="en-US" sz="4400" dirty="0">
                <a:solidFill>
                  <a:srgbClr val="006633"/>
                </a:solidFill>
                <a:latin typeface="Lato" panose="020F0502020204030203" pitchFamily="34" charset="0"/>
              </a:rPr>
            </a:br>
            <a:endParaRPr lang="en-US" sz="4400" b="1" dirty="0">
              <a:solidFill>
                <a:srgbClr val="003A70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4BC440-153C-4683-9F05-C0B9C266207D}"/>
              </a:ext>
            </a:extLst>
          </p:cNvPr>
          <p:cNvGrpSpPr/>
          <p:nvPr/>
        </p:nvGrpSpPr>
        <p:grpSpPr>
          <a:xfrm>
            <a:off x="99844" y="1909998"/>
            <a:ext cx="11659052" cy="3018487"/>
            <a:chOff x="-77437" y="1228836"/>
            <a:chExt cx="11659052" cy="30184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397A64A-A3F7-44C1-9B2A-EEF960A028E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64523"/>
              <a:ext cx="11430000" cy="0"/>
            </a:xfrm>
            <a:prstGeom prst="line">
              <a:avLst/>
            </a:prstGeom>
            <a:ln w="127000" cmpd="sng">
              <a:solidFill>
                <a:srgbClr val="6AA3B8"/>
              </a:solidFill>
              <a:prstDash val="soli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C25A896-9218-4A34-B024-F05C1CB8DC8E}"/>
                </a:ext>
              </a:extLst>
            </p:cNvPr>
            <p:cNvGrpSpPr/>
            <p:nvPr/>
          </p:nvGrpSpPr>
          <p:grpSpPr>
            <a:xfrm>
              <a:off x="-77437" y="1238166"/>
              <a:ext cx="2955246" cy="2954957"/>
              <a:chOff x="-77437" y="1238166"/>
              <a:chExt cx="2955246" cy="295495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6CD2A85C-E95A-4289-902B-96C4A6821047}"/>
                  </a:ext>
                </a:extLst>
              </p:cNvPr>
              <p:cNvGrpSpPr/>
              <p:nvPr/>
            </p:nvGrpSpPr>
            <p:grpSpPr>
              <a:xfrm>
                <a:off x="-77437" y="1238166"/>
                <a:ext cx="2955246" cy="2726357"/>
                <a:chOff x="488956" y="1238166"/>
                <a:chExt cx="2955246" cy="2726357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E74111EA-3E66-4482-99B9-7A0BE2240A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9050" y="2151966"/>
                  <a:ext cx="259271" cy="1812557"/>
                </a:xfrm>
                <a:prstGeom prst="line">
                  <a:avLst/>
                </a:prstGeom>
                <a:ln w="19050">
                  <a:solidFill>
                    <a:srgbClr val="6AA3B8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0359EE28-5929-4C6D-9645-CEA985F291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8321" y="2160336"/>
                  <a:ext cx="1623527" cy="0"/>
                </a:xfrm>
                <a:prstGeom prst="line">
                  <a:avLst/>
                </a:prstGeom>
                <a:ln w="19050">
                  <a:solidFill>
                    <a:srgbClr val="6AA3B8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129AA63-37C0-4003-9547-2759F41507CE}"/>
                    </a:ext>
                  </a:extLst>
                </p:cNvPr>
                <p:cNvSpPr txBox="1"/>
                <p:nvPr/>
              </p:nvSpPr>
              <p:spPr>
                <a:xfrm>
                  <a:off x="488956" y="1238166"/>
                  <a:ext cx="2955246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Stakeholder Input #1</a:t>
                  </a:r>
                </a:p>
                <a:p>
                  <a:pPr algn="ctr"/>
                  <a:r>
                    <a:rPr lang="en-US" sz="1800" dirty="0">
                      <a:solidFill>
                        <a:schemeClr val="bg1"/>
                      </a:solidFill>
                      <a:effectLst/>
                      <a:latin typeface="DIN Next LT Pro"/>
                      <a:ea typeface="Lato" panose="020F0502020204030203" pitchFamily="34" charset="0"/>
                      <a:cs typeface="Arial" panose="020B0604020202020204" pitchFamily="34" charset="0"/>
                    </a:rPr>
                    <a:t>Existing Conditions Assessment and Visioning</a:t>
                  </a:r>
                  <a:endParaRPr lang="en-US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BE73E6A-8F16-4DC9-B5B9-D7F1D8A3E7B3}"/>
                    </a:ext>
                  </a:extLst>
                </p:cNvPr>
                <p:cNvSpPr txBox="1"/>
                <p:nvPr/>
              </p:nvSpPr>
              <p:spPr>
                <a:xfrm>
                  <a:off x="1119057" y="2240266"/>
                  <a:ext cx="2124621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Clr>
                      <a:srgbClr val="6AA3B8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October 2021</a:t>
                  </a:r>
                </a:p>
                <a:p>
                  <a:pPr marL="285750" indent="-285750">
                    <a:buClr>
                      <a:srgbClr val="6AA3B8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Site walk </a:t>
                  </a:r>
                </a:p>
                <a:p>
                  <a:pPr marL="285750" indent="-285750">
                    <a:buClr>
                      <a:srgbClr val="6AA3B8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20+ Stakeholders</a:t>
                  </a:r>
                </a:p>
              </p:txBody>
            </p:sp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8F5FEC5-FA9B-409A-B530-E26657B6A593}"/>
                  </a:ext>
                </a:extLst>
              </p:cNvPr>
              <p:cNvSpPr/>
              <p:nvPr/>
            </p:nvSpPr>
            <p:spPr>
              <a:xfrm>
                <a:off x="84057" y="3735923"/>
                <a:ext cx="457200" cy="457200"/>
              </a:xfrm>
              <a:prstGeom prst="ellipse">
                <a:avLst/>
              </a:prstGeom>
              <a:solidFill>
                <a:srgbClr val="003A70"/>
              </a:solidFill>
              <a:ln w="19050">
                <a:solidFill>
                  <a:srgbClr val="6AA3B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87ACDF7-D9CB-4235-8377-8055D4E75688}"/>
                </a:ext>
              </a:extLst>
            </p:cNvPr>
            <p:cNvGrpSpPr/>
            <p:nvPr/>
          </p:nvGrpSpPr>
          <p:grpSpPr>
            <a:xfrm>
              <a:off x="2618531" y="1228836"/>
              <a:ext cx="2922268" cy="2964287"/>
              <a:chOff x="2403832" y="1228836"/>
              <a:chExt cx="2922268" cy="296428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ACF8960-10F4-4B91-AB93-EF171869C419}"/>
                  </a:ext>
                </a:extLst>
              </p:cNvPr>
              <p:cNvGrpSpPr/>
              <p:nvPr/>
            </p:nvGrpSpPr>
            <p:grpSpPr>
              <a:xfrm flipV="1">
                <a:off x="2619083" y="1228836"/>
                <a:ext cx="2707017" cy="2735687"/>
                <a:chOff x="3185476" y="3964523"/>
                <a:chExt cx="2707017" cy="2735687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D3D3505B-5C72-46A8-8BBE-0CF44FA51A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85476" y="3964523"/>
                  <a:ext cx="358359" cy="1789872"/>
                </a:xfrm>
                <a:prstGeom prst="line">
                  <a:avLst/>
                </a:prstGeom>
                <a:ln w="19050">
                  <a:solidFill>
                    <a:srgbClr val="6AA3B8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5846FCDA-F3DE-43ED-A1A1-F293E6C5F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43835" y="5754395"/>
                  <a:ext cx="1571132" cy="10290"/>
                </a:xfrm>
                <a:prstGeom prst="line">
                  <a:avLst/>
                </a:prstGeom>
                <a:ln w="19050">
                  <a:solidFill>
                    <a:srgbClr val="6AA3B8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3A1CCF5-C4D0-4BB1-B067-FD781DF6B617}"/>
                    </a:ext>
                  </a:extLst>
                </p:cNvPr>
                <p:cNvSpPr txBox="1"/>
                <p:nvPr/>
              </p:nvSpPr>
              <p:spPr>
                <a:xfrm flipV="1">
                  <a:off x="3229503" y="5807658"/>
                  <a:ext cx="2662990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Public Input #1</a:t>
                  </a:r>
                </a:p>
                <a:p>
                  <a:pPr algn="ctr"/>
                  <a:r>
                    <a:rPr lang="en-US" sz="1800" dirty="0">
                      <a:solidFill>
                        <a:schemeClr val="bg1"/>
                      </a:solidFill>
                      <a:effectLst/>
                      <a:latin typeface="DIN Next LT Pro"/>
                      <a:ea typeface="Lato" panose="020F0502020204030203" pitchFamily="34" charset="0"/>
                      <a:cs typeface="Arial" panose="020B0604020202020204" pitchFamily="34" charset="0"/>
                    </a:rPr>
                    <a:t>Existing Conditions Assessment and Visioning</a:t>
                  </a:r>
                  <a:endParaRPr lang="en-US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019C7BB-B3B9-47CE-BB9D-640868978F9F}"/>
                    </a:ext>
                  </a:extLst>
                </p:cNvPr>
                <p:cNvSpPr txBox="1"/>
                <p:nvPr/>
              </p:nvSpPr>
              <p:spPr>
                <a:xfrm flipV="1">
                  <a:off x="3558216" y="4853615"/>
                  <a:ext cx="2230291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285750" indent="-285750">
                    <a:buClr>
                      <a:srgbClr val="6AA3B8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November 2021</a:t>
                  </a:r>
                </a:p>
                <a:p>
                  <a:pPr marL="285750" indent="-285750">
                    <a:buClr>
                      <a:srgbClr val="6AA3B8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Virtual open house</a:t>
                  </a:r>
                </a:p>
                <a:p>
                  <a:pPr marL="285750" indent="-285750">
                    <a:buClr>
                      <a:srgbClr val="6AA3B8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16 ‘attendees’</a:t>
                  </a:r>
                </a:p>
              </p:txBody>
            </p: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CBC55A5-B608-4C6C-906D-DA0A470B4DA4}"/>
                  </a:ext>
                </a:extLst>
              </p:cNvPr>
              <p:cNvSpPr/>
              <p:nvPr/>
            </p:nvSpPr>
            <p:spPr>
              <a:xfrm>
                <a:off x="2403832" y="3735923"/>
                <a:ext cx="457200" cy="457200"/>
              </a:xfrm>
              <a:prstGeom prst="ellipse">
                <a:avLst/>
              </a:prstGeom>
              <a:solidFill>
                <a:srgbClr val="003A70"/>
              </a:solidFill>
              <a:ln w="19050">
                <a:solidFill>
                  <a:srgbClr val="6AA3B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DC2595-5130-4D3F-A5CA-1A53753A1831}"/>
                </a:ext>
              </a:extLst>
            </p:cNvPr>
            <p:cNvGrpSpPr/>
            <p:nvPr/>
          </p:nvGrpSpPr>
          <p:grpSpPr>
            <a:xfrm>
              <a:off x="5424671" y="1244313"/>
              <a:ext cx="2854865" cy="2948810"/>
              <a:chOff x="5424671" y="1244313"/>
              <a:chExt cx="2854865" cy="294881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083C62F-41ED-4CC3-A875-1B52462B14E6}"/>
                  </a:ext>
                </a:extLst>
              </p:cNvPr>
              <p:cNvGrpSpPr/>
              <p:nvPr/>
            </p:nvGrpSpPr>
            <p:grpSpPr>
              <a:xfrm>
                <a:off x="5424671" y="1244313"/>
                <a:ext cx="2854865" cy="2804676"/>
                <a:chOff x="-1163094" y="1244313"/>
                <a:chExt cx="2854865" cy="2804676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1120432-4864-4B0F-9AE3-3036578315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956545" y="2151966"/>
                  <a:ext cx="324349" cy="1897023"/>
                </a:xfrm>
                <a:prstGeom prst="line">
                  <a:avLst/>
                </a:prstGeom>
                <a:ln w="19050">
                  <a:solidFill>
                    <a:srgbClr val="6AA3B8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98B5D3BD-F6BE-4093-9D88-71CF14F135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619757" y="2160336"/>
                  <a:ext cx="1494149" cy="0"/>
                </a:xfrm>
                <a:prstGeom prst="line">
                  <a:avLst/>
                </a:prstGeom>
                <a:ln w="19050">
                  <a:solidFill>
                    <a:srgbClr val="6AA3B8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4D51634-1AEB-406F-A4D9-68D2F36A426F}"/>
                    </a:ext>
                  </a:extLst>
                </p:cNvPr>
                <p:cNvSpPr txBox="1"/>
                <p:nvPr/>
              </p:nvSpPr>
              <p:spPr>
                <a:xfrm>
                  <a:off x="-1163094" y="1244313"/>
                  <a:ext cx="2854865" cy="6155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Stakeholder Input #2</a:t>
                  </a:r>
                </a:p>
                <a:p>
                  <a:pPr algn="ctr"/>
                  <a:r>
                    <a:rPr lang="en-US" sz="1800" dirty="0">
                      <a:solidFill>
                        <a:schemeClr val="bg1"/>
                      </a:solidFill>
                      <a:effectLst/>
                      <a:latin typeface="DIN Next LT Pro"/>
                      <a:ea typeface="Lato" panose="020F0502020204030203" pitchFamily="34" charset="0"/>
                      <a:cs typeface="Arial" panose="020B0604020202020204" pitchFamily="34" charset="0"/>
                    </a:rPr>
                    <a:t>Review Design Alternatives</a:t>
                  </a:r>
                  <a:endParaRPr lang="en-US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78F1C87-771B-4FC7-A9E8-F9353626036E}"/>
                  </a:ext>
                </a:extLst>
              </p:cNvPr>
              <p:cNvSpPr/>
              <p:nvPr/>
            </p:nvSpPr>
            <p:spPr>
              <a:xfrm>
                <a:off x="5424671" y="3735923"/>
                <a:ext cx="457200" cy="457200"/>
              </a:xfrm>
              <a:prstGeom prst="ellipse">
                <a:avLst/>
              </a:prstGeom>
              <a:solidFill>
                <a:srgbClr val="003A70"/>
              </a:solidFill>
              <a:ln w="19050">
                <a:solidFill>
                  <a:srgbClr val="6AA3B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6629A514-2007-4D71-81E6-F5819C9906D5}"/>
                </a:ext>
              </a:extLst>
            </p:cNvPr>
            <p:cNvSpPr/>
            <p:nvPr/>
          </p:nvSpPr>
          <p:spPr>
            <a:xfrm>
              <a:off x="10789764" y="3681723"/>
              <a:ext cx="791851" cy="565600"/>
            </a:xfrm>
            <a:prstGeom prst="rightArrow">
              <a:avLst>
                <a:gd name="adj1" fmla="val 50000"/>
                <a:gd name="adj2" fmla="val 215003"/>
              </a:avLst>
            </a:prstGeom>
            <a:solidFill>
              <a:srgbClr val="003A70"/>
            </a:solidFill>
            <a:ln w="19050">
              <a:solidFill>
                <a:srgbClr val="6AA3B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0D0D28A-624C-4BEC-AB54-74538BFC56F6}"/>
              </a:ext>
            </a:extLst>
          </p:cNvPr>
          <p:cNvSpPr txBox="1"/>
          <p:nvPr/>
        </p:nvSpPr>
        <p:spPr>
          <a:xfrm>
            <a:off x="6096000" y="2908409"/>
            <a:ext cx="26227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March 2022</a:t>
            </a:r>
          </a:p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Virtual presentation</a:t>
            </a:r>
          </a:p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Stakeholder discussion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9F2CFE-6EB7-457F-AE68-101DB4F949FB}"/>
              </a:ext>
            </a:extLst>
          </p:cNvPr>
          <p:cNvCxnSpPr>
            <a:cxnSpLocks/>
          </p:cNvCxnSpPr>
          <p:nvPr/>
        </p:nvCxnSpPr>
        <p:spPr>
          <a:xfrm>
            <a:off x="9124878" y="2819982"/>
            <a:ext cx="1494149" cy="0"/>
          </a:xfrm>
          <a:prstGeom prst="line">
            <a:avLst/>
          </a:prstGeom>
          <a:ln w="19050">
            <a:solidFill>
              <a:srgbClr val="6AA3B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C2C1937-3A97-424F-B6BE-F019EEFEFE83}"/>
              </a:ext>
            </a:extLst>
          </p:cNvPr>
          <p:cNvCxnSpPr>
            <a:cxnSpLocks/>
          </p:cNvCxnSpPr>
          <p:nvPr/>
        </p:nvCxnSpPr>
        <p:spPr>
          <a:xfrm flipV="1">
            <a:off x="8800529" y="2811880"/>
            <a:ext cx="324349" cy="1897023"/>
          </a:xfrm>
          <a:prstGeom prst="line">
            <a:avLst/>
          </a:prstGeom>
          <a:ln w="19050">
            <a:solidFill>
              <a:srgbClr val="6AA3B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1A2202F-B017-4D6C-A630-38DE5198F386}"/>
              </a:ext>
            </a:extLst>
          </p:cNvPr>
          <p:cNvSpPr/>
          <p:nvPr/>
        </p:nvSpPr>
        <p:spPr>
          <a:xfrm>
            <a:off x="8571929" y="4417085"/>
            <a:ext cx="457200" cy="457200"/>
          </a:xfrm>
          <a:prstGeom prst="ellipse">
            <a:avLst/>
          </a:prstGeom>
          <a:solidFill>
            <a:srgbClr val="003A70"/>
          </a:solidFill>
          <a:ln w="19050">
            <a:solidFill>
              <a:srgbClr val="6AA3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7C1BC5E-35D4-4FAC-9D3B-CA0E6455644B}"/>
              </a:ext>
            </a:extLst>
          </p:cNvPr>
          <p:cNvSpPr txBox="1"/>
          <p:nvPr/>
        </p:nvSpPr>
        <p:spPr>
          <a:xfrm>
            <a:off x="8571929" y="1925768"/>
            <a:ext cx="2955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Public Input #2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/>
                <a:latin typeface="DIN Next LT Pro"/>
                <a:ea typeface="DIN Next LT Pro"/>
                <a:cs typeface="Arial" panose="020B0604020202020204" pitchFamily="34" charset="0"/>
              </a:rPr>
              <a:t>Review Design Alternatives</a:t>
            </a:r>
            <a:endParaRPr lang="en-US" sz="14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algn="ctr"/>
            <a:endParaRPr lang="en-US" sz="16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7CA98C-D15A-4E1B-BB83-035BA11556DD}"/>
              </a:ext>
            </a:extLst>
          </p:cNvPr>
          <p:cNvSpPr txBox="1"/>
          <p:nvPr/>
        </p:nvSpPr>
        <p:spPr>
          <a:xfrm>
            <a:off x="9110197" y="2908409"/>
            <a:ext cx="2531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April 2022</a:t>
            </a:r>
          </a:p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In-person open house</a:t>
            </a:r>
          </a:p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And online survey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0D5E96-FAEE-4784-8E54-C2CC8782DD36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7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34886B5-D78F-46AA-9287-ECF5985E53A5}"/>
              </a:ext>
            </a:extLst>
          </p:cNvPr>
          <p:cNvGrpSpPr/>
          <p:nvPr/>
        </p:nvGrpSpPr>
        <p:grpSpPr>
          <a:xfrm>
            <a:off x="0" y="2078491"/>
            <a:ext cx="11581615" cy="2856988"/>
            <a:chOff x="0" y="1390335"/>
            <a:chExt cx="11581615" cy="28569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3FB75ED-0157-46CB-976E-B2BF274A9DC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964523"/>
              <a:ext cx="11430000" cy="0"/>
            </a:xfrm>
            <a:prstGeom prst="line">
              <a:avLst/>
            </a:prstGeom>
            <a:ln w="127000" cmpd="sng">
              <a:solidFill>
                <a:srgbClr val="6AA3B8"/>
              </a:solidFill>
              <a:prstDash val="solid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F99718E-729A-4720-8F0E-BB50B5F8C44A}"/>
                </a:ext>
              </a:extLst>
            </p:cNvPr>
            <p:cNvGrpSpPr/>
            <p:nvPr/>
          </p:nvGrpSpPr>
          <p:grpSpPr>
            <a:xfrm>
              <a:off x="219845" y="1390336"/>
              <a:ext cx="2792373" cy="2782132"/>
              <a:chOff x="5146" y="1390336"/>
              <a:chExt cx="2792373" cy="278213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8330716-E6BD-4265-93C9-3AAAF37E5222}"/>
                  </a:ext>
                </a:extLst>
              </p:cNvPr>
              <p:cNvGrpSpPr/>
              <p:nvPr/>
            </p:nvGrpSpPr>
            <p:grpSpPr>
              <a:xfrm flipV="1">
                <a:off x="42918" y="1390336"/>
                <a:ext cx="2754601" cy="2627384"/>
                <a:chOff x="609311" y="3911326"/>
                <a:chExt cx="2754601" cy="2627384"/>
              </a:xfrm>
            </p:grpSpPr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35A7064D-1071-43BB-8C17-B219E896B0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567" y="3911326"/>
                  <a:ext cx="303482" cy="1846905"/>
                </a:xfrm>
                <a:prstGeom prst="line">
                  <a:avLst/>
                </a:prstGeom>
                <a:ln w="19050">
                  <a:solidFill>
                    <a:srgbClr val="6AA3B8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4E9D7E0F-D551-4D96-AF3D-11DF60256E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97049" y="5770957"/>
                  <a:ext cx="1650211" cy="2806"/>
                </a:xfrm>
                <a:prstGeom prst="line">
                  <a:avLst/>
                </a:prstGeom>
                <a:ln w="19050">
                  <a:solidFill>
                    <a:srgbClr val="6AA3B8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67E4FED-CF3A-46E0-831B-39A976DC2932}"/>
                    </a:ext>
                  </a:extLst>
                </p:cNvPr>
                <p:cNvSpPr txBox="1"/>
                <p:nvPr/>
              </p:nvSpPr>
              <p:spPr>
                <a:xfrm flipV="1">
                  <a:off x="609311" y="5707713"/>
                  <a:ext cx="2754601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Stakeholder Input #3</a:t>
                  </a:r>
                </a:p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effectLst/>
                      <a:latin typeface="DIN Next LT Pro"/>
                      <a:ea typeface="DIN Next LT Pro"/>
                      <a:cs typeface="Arial" panose="020B0604020202020204" pitchFamily="34" charset="0"/>
                    </a:rPr>
                    <a:t>Review Preferred Alternative</a:t>
                  </a:r>
                  <a:endParaRPr lang="en-US" sz="1400" b="1" dirty="0">
                    <a:solidFill>
                      <a:schemeClr val="bg1"/>
                    </a:solidFill>
                    <a:latin typeface="Avenir Next LT Pro" panose="020B0504020202020204" pitchFamily="34" charset="0"/>
                  </a:endParaRPr>
                </a:p>
                <a:p>
                  <a:pPr algn="ctr"/>
                  <a:endParaRPr lang="en-US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E5E7404-2C5F-43FF-8623-EE4433BD5E80}"/>
                    </a:ext>
                  </a:extLst>
                </p:cNvPr>
                <p:cNvSpPr txBox="1"/>
                <p:nvPr/>
              </p:nvSpPr>
              <p:spPr>
                <a:xfrm flipV="1">
                  <a:off x="1135186" y="5170170"/>
                  <a:ext cx="2160869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Clr>
                      <a:srgbClr val="6AA3B8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Fall 2022</a:t>
                  </a:r>
                </a:p>
                <a:p>
                  <a:pPr marL="285750" indent="-285750">
                    <a:buClr>
                      <a:srgbClr val="6AA3B8"/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600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In-person</a:t>
                  </a:r>
                </a:p>
              </p:txBody>
            </p:sp>
          </p:grp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4F93C3B-66E1-4800-9D28-2FF686E8B35C}"/>
                  </a:ext>
                </a:extLst>
              </p:cNvPr>
              <p:cNvSpPr/>
              <p:nvPr/>
            </p:nvSpPr>
            <p:spPr>
              <a:xfrm>
                <a:off x="5146" y="3715268"/>
                <a:ext cx="457200" cy="457200"/>
              </a:xfrm>
              <a:prstGeom prst="ellipse">
                <a:avLst/>
              </a:prstGeom>
              <a:solidFill>
                <a:srgbClr val="003A70"/>
              </a:solidFill>
              <a:ln w="19050">
                <a:solidFill>
                  <a:srgbClr val="6AA3B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CFC8885-58CF-4B17-BC09-A36349BE0696}"/>
                </a:ext>
              </a:extLst>
            </p:cNvPr>
            <p:cNvGrpSpPr/>
            <p:nvPr/>
          </p:nvGrpSpPr>
          <p:grpSpPr>
            <a:xfrm>
              <a:off x="2750721" y="1390335"/>
              <a:ext cx="2971008" cy="2782133"/>
              <a:chOff x="2750721" y="1390335"/>
              <a:chExt cx="2971008" cy="278213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6DA8CBD-5055-437D-BDD6-A9A4A31A1687}"/>
                  </a:ext>
                </a:extLst>
              </p:cNvPr>
              <p:cNvGrpSpPr/>
              <p:nvPr/>
            </p:nvGrpSpPr>
            <p:grpSpPr>
              <a:xfrm>
                <a:off x="2991571" y="1390335"/>
                <a:ext cx="2730158" cy="2602759"/>
                <a:chOff x="-3596194" y="1390335"/>
                <a:chExt cx="2730158" cy="2602759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F0AB45BF-A5DC-4007-8089-500812C881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596194" y="2121114"/>
                  <a:ext cx="502720" cy="1871980"/>
                </a:xfrm>
                <a:prstGeom prst="line">
                  <a:avLst/>
                </a:prstGeom>
                <a:ln w="19050">
                  <a:solidFill>
                    <a:srgbClr val="6AA3B8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22079236-ECC1-4C71-BCDD-189E9F4F67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-3093474" y="2121114"/>
                  <a:ext cx="1663016" cy="2801"/>
                </a:xfrm>
                <a:prstGeom prst="line">
                  <a:avLst/>
                </a:prstGeom>
                <a:ln w="19050">
                  <a:solidFill>
                    <a:srgbClr val="6AA3B8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2723C38-B60B-4F21-9E27-14FC002C9F5B}"/>
                    </a:ext>
                  </a:extLst>
                </p:cNvPr>
                <p:cNvSpPr txBox="1"/>
                <p:nvPr/>
              </p:nvSpPr>
              <p:spPr>
                <a:xfrm>
                  <a:off x="-3467280" y="1390335"/>
                  <a:ext cx="260124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  <a:latin typeface="Avenir Next LT Pro" panose="020B0504020202020204" pitchFamily="34" charset="0"/>
                    </a:rPr>
                    <a:t>Public Input #3</a:t>
                  </a:r>
                </a:p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effectLst/>
                      <a:latin typeface="DIN Next LT Pro"/>
                      <a:ea typeface="DIN Next LT Pro"/>
                      <a:cs typeface="Arial" panose="020B0604020202020204" pitchFamily="34" charset="0"/>
                    </a:rPr>
                    <a:t>Review Preferred Alternative</a:t>
                  </a:r>
                  <a:endParaRPr lang="en-US" sz="1400" b="1" dirty="0">
                    <a:solidFill>
                      <a:schemeClr val="bg1"/>
                    </a:solidFill>
                    <a:latin typeface="Avenir Next LT Pro" panose="020B0504020202020204" pitchFamily="34" charset="0"/>
                  </a:endParaRPr>
                </a:p>
                <a:p>
                  <a:pPr algn="ctr"/>
                  <a:endParaRPr lang="en-US" sz="1600" b="1" dirty="0">
                    <a:solidFill>
                      <a:schemeClr val="bg1"/>
                    </a:solidFill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F590471-F9F6-4C98-A71A-FABBAD60AABA}"/>
                  </a:ext>
                </a:extLst>
              </p:cNvPr>
              <p:cNvSpPr/>
              <p:nvPr/>
            </p:nvSpPr>
            <p:spPr>
              <a:xfrm>
                <a:off x="2750721" y="3715268"/>
                <a:ext cx="457200" cy="457200"/>
              </a:xfrm>
              <a:prstGeom prst="ellipse">
                <a:avLst/>
              </a:prstGeom>
              <a:solidFill>
                <a:srgbClr val="003A70"/>
              </a:solidFill>
              <a:ln w="19050">
                <a:solidFill>
                  <a:srgbClr val="6AA3B8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ACD771B6-16E2-4319-87FF-4F10E2D56391}"/>
                </a:ext>
              </a:extLst>
            </p:cNvPr>
            <p:cNvSpPr/>
            <p:nvPr/>
          </p:nvSpPr>
          <p:spPr>
            <a:xfrm>
              <a:off x="10789764" y="3681723"/>
              <a:ext cx="791851" cy="565600"/>
            </a:xfrm>
            <a:prstGeom prst="rightArrow">
              <a:avLst>
                <a:gd name="adj1" fmla="val 50000"/>
                <a:gd name="adj2" fmla="val 215003"/>
              </a:avLst>
            </a:prstGeom>
            <a:solidFill>
              <a:srgbClr val="003A70"/>
            </a:solidFill>
            <a:ln w="19050">
              <a:solidFill>
                <a:srgbClr val="6AA3B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11D961C-4E1B-4998-93CE-0495A7268D84}"/>
              </a:ext>
            </a:extLst>
          </p:cNvPr>
          <p:cNvSpPr txBox="1"/>
          <p:nvPr/>
        </p:nvSpPr>
        <p:spPr>
          <a:xfrm>
            <a:off x="3494291" y="2862257"/>
            <a:ext cx="2160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Fall 2022</a:t>
            </a:r>
          </a:p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In-person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7BC63DE2-3F15-403C-A76C-AB1E2952F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0" y="389284"/>
            <a:ext cx="9109833" cy="971644"/>
          </a:xfrm>
        </p:spPr>
        <p:txBody>
          <a:bodyPr anchor="t">
            <a:normAutofit/>
          </a:bodyPr>
          <a:lstStyle/>
          <a:p>
            <a:r>
              <a:rPr lang="en-US" sz="4400" dirty="0">
                <a:solidFill>
                  <a:srgbClr val="006633"/>
                </a:solidFill>
                <a:latin typeface="Lato" panose="020F0502020204030203" pitchFamily="34" charset="0"/>
              </a:rPr>
              <a:t>Next Steps</a:t>
            </a:r>
            <a:endParaRPr lang="en-US" sz="4400" b="1" dirty="0">
              <a:solidFill>
                <a:srgbClr val="003A70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FBA0F3-1A65-4736-B638-1CFCDDAD4BEA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AEE593AB-078E-43D4-8889-E47707C99565}"/>
              </a:ext>
            </a:extLst>
          </p:cNvPr>
          <p:cNvSpPr/>
          <p:nvPr/>
        </p:nvSpPr>
        <p:spPr>
          <a:xfrm>
            <a:off x="7419816" y="4403424"/>
            <a:ext cx="457200" cy="457200"/>
          </a:xfrm>
          <a:prstGeom prst="ellipse">
            <a:avLst/>
          </a:prstGeom>
          <a:solidFill>
            <a:srgbClr val="003A70"/>
          </a:solidFill>
          <a:ln w="19050">
            <a:solidFill>
              <a:srgbClr val="6AA3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7F21175-2148-4CFB-A54E-DC300C75FD6E}"/>
              </a:ext>
            </a:extLst>
          </p:cNvPr>
          <p:cNvCxnSpPr>
            <a:cxnSpLocks/>
          </p:cNvCxnSpPr>
          <p:nvPr/>
        </p:nvCxnSpPr>
        <p:spPr>
          <a:xfrm flipV="1">
            <a:off x="5599515" y="2780699"/>
            <a:ext cx="502720" cy="1871980"/>
          </a:xfrm>
          <a:prstGeom prst="line">
            <a:avLst/>
          </a:prstGeom>
          <a:ln w="19050">
            <a:solidFill>
              <a:srgbClr val="6AA3B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912B28-599C-48C9-9F6D-A4691DCC8266}"/>
              </a:ext>
            </a:extLst>
          </p:cNvPr>
          <p:cNvCxnSpPr>
            <a:cxnSpLocks/>
          </p:cNvCxnSpPr>
          <p:nvPr/>
        </p:nvCxnSpPr>
        <p:spPr>
          <a:xfrm flipV="1">
            <a:off x="7631542" y="2776791"/>
            <a:ext cx="502720" cy="1871980"/>
          </a:xfrm>
          <a:prstGeom prst="line">
            <a:avLst/>
          </a:prstGeom>
          <a:ln w="19050">
            <a:solidFill>
              <a:srgbClr val="6AA3B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47DC319-2E90-48C1-8618-218A2AF989DC}"/>
              </a:ext>
            </a:extLst>
          </p:cNvPr>
          <p:cNvSpPr txBox="1"/>
          <p:nvPr/>
        </p:nvSpPr>
        <p:spPr>
          <a:xfrm>
            <a:off x="5996197" y="2080213"/>
            <a:ext cx="1512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Final Right of Way Plans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CB5589-72B8-4DC8-9CC8-E5CAFB96FD8A}"/>
              </a:ext>
            </a:extLst>
          </p:cNvPr>
          <p:cNvSpPr txBox="1"/>
          <p:nvPr/>
        </p:nvSpPr>
        <p:spPr>
          <a:xfrm>
            <a:off x="7976576" y="2078493"/>
            <a:ext cx="1615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Final Design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BA9CA2-4A5D-4BC6-97A6-820FDAB0D4C5}"/>
              </a:ext>
            </a:extLst>
          </p:cNvPr>
          <p:cNvSpPr txBox="1"/>
          <p:nvPr/>
        </p:nvSpPr>
        <p:spPr>
          <a:xfrm>
            <a:off x="10030986" y="2085053"/>
            <a:ext cx="1517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Construction</a:t>
            </a:r>
          </a:p>
          <a:p>
            <a:pPr algn="ctr"/>
            <a:endParaRPr lang="en-US" sz="1600" b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DE6F92-6591-41E8-BF63-A6B5B16F1A04}"/>
              </a:ext>
            </a:extLst>
          </p:cNvPr>
          <p:cNvSpPr txBox="1"/>
          <p:nvPr/>
        </p:nvSpPr>
        <p:spPr>
          <a:xfrm>
            <a:off x="6096000" y="2864851"/>
            <a:ext cx="2160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Winter 2023</a:t>
            </a:r>
          </a:p>
          <a:p>
            <a:pPr>
              <a:buClr>
                <a:srgbClr val="6AA3B8"/>
              </a:buClr>
            </a:pP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7EB1F7E-81C9-46D2-AC7A-3F677231F709}"/>
              </a:ext>
            </a:extLst>
          </p:cNvPr>
          <p:cNvCxnSpPr>
            <a:cxnSpLocks/>
          </p:cNvCxnSpPr>
          <p:nvPr/>
        </p:nvCxnSpPr>
        <p:spPr>
          <a:xfrm>
            <a:off x="6096000" y="2776791"/>
            <a:ext cx="1231836" cy="0"/>
          </a:xfrm>
          <a:prstGeom prst="line">
            <a:avLst/>
          </a:prstGeom>
          <a:ln w="19050">
            <a:solidFill>
              <a:srgbClr val="6AA3B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30BF6E8-38C6-487E-98DB-9E6C797322D0}"/>
              </a:ext>
            </a:extLst>
          </p:cNvPr>
          <p:cNvSpPr/>
          <p:nvPr/>
        </p:nvSpPr>
        <p:spPr>
          <a:xfrm>
            <a:off x="5375676" y="4403424"/>
            <a:ext cx="457200" cy="457200"/>
          </a:xfrm>
          <a:prstGeom prst="ellipse">
            <a:avLst/>
          </a:prstGeom>
          <a:solidFill>
            <a:srgbClr val="003A70"/>
          </a:solidFill>
          <a:ln w="19050">
            <a:solidFill>
              <a:srgbClr val="6AA3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0D75351-3BAE-4AD8-8629-5EE52962E240}"/>
              </a:ext>
            </a:extLst>
          </p:cNvPr>
          <p:cNvCxnSpPr>
            <a:cxnSpLocks/>
          </p:cNvCxnSpPr>
          <p:nvPr/>
        </p:nvCxnSpPr>
        <p:spPr>
          <a:xfrm>
            <a:off x="8161225" y="2776791"/>
            <a:ext cx="1231836" cy="0"/>
          </a:xfrm>
          <a:prstGeom prst="line">
            <a:avLst/>
          </a:prstGeom>
          <a:ln w="19050">
            <a:solidFill>
              <a:srgbClr val="6AA3B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0C3323F-3544-43E1-B92F-23F90E39A516}"/>
              </a:ext>
            </a:extLst>
          </p:cNvPr>
          <p:cNvCxnSpPr>
            <a:cxnSpLocks/>
          </p:cNvCxnSpPr>
          <p:nvPr/>
        </p:nvCxnSpPr>
        <p:spPr>
          <a:xfrm>
            <a:off x="10093697" y="2764901"/>
            <a:ext cx="1231836" cy="0"/>
          </a:xfrm>
          <a:prstGeom prst="line">
            <a:avLst/>
          </a:prstGeom>
          <a:ln w="19050">
            <a:solidFill>
              <a:srgbClr val="6AA3B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C8BD1D8A-9501-4FAF-8E3B-3E76535F9DED}"/>
              </a:ext>
            </a:extLst>
          </p:cNvPr>
          <p:cNvSpPr/>
          <p:nvPr/>
        </p:nvSpPr>
        <p:spPr>
          <a:xfrm>
            <a:off x="9392396" y="4403424"/>
            <a:ext cx="457200" cy="457200"/>
          </a:xfrm>
          <a:prstGeom prst="ellipse">
            <a:avLst/>
          </a:prstGeom>
          <a:solidFill>
            <a:srgbClr val="003A70"/>
          </a:solidFill>
          <a:ln w="19050">
            <a:solidFill>
              <a:srgbClr val="6AA3B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11F694A-14BD-429B-B6ED-5D9BBE2B7ED0}"/>
              </a:ext>
            </a:extLst>
          </p:cNvPr>
          <p:cNvCxnSpPr>
            <a:cxnSpLocks/>
          </p:cNvCxnSpPr>
          <p:nvPr/>
        </p:nvCxnSpPr>
        <p:spPr>
          <a:xfrm flipV="1">
            <a:off x="9590977" y="2776791"/>
            <a:ext cx="502720" cy="1871980"/>
          </a:xfrm>
          <a:prstGeom prst="line">
            <a:avLst/>
          </a:prstGeom>
          <a:ln w="19050">
            <a:solidFill>
              <a:srgbClr val="6AA3B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CF4601E-A836-4CBE-A4C8-A33C28760EE1}"/>
              </a:ext>
            </a:extLst>
          </p:cNvPr>
          <p:cNvSpPr txBox="1"/>
          <p:nvPr/>
        </p:nvSpPr>
        <p:spPr>
          <a:xfrm>
            <a:off x="8134262" y="2846362"/>
            <a:ext cx="216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Winter 2023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34E407-55A2-4987-9B94-5948E58B373E}"/>
              </a:ext>
            </a:extLst>
          </p:cNvPr>
          <p:cNvSpPr txBox="1"/>
          <p:nvPr/>
        </p:nvSpPr>
        <p:spPr>
          <a:xfrm>
            <a:off x="10216262" y="2846245"/>
            <a:ext cx="216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6AA3B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Summer 2024</a:t>
            </a:r>
          </a:p>
        </p:txBody>
      </p:sp>
    </p:spTree>
    <p:extLst>
      <p:ext uri="{BB962C8B-B14F-4D97-AF65-F5344CB8AC3E}">
        <p14:creationId xmlns:p14="http://schemas.microsoft.com/office/powerpoint/2010/main" val="3365128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6A1CE9F-8374-4D94-870F-D58D2E9768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9421765"/>
              </p:ext>
            </p:extLst>
          </p:nvPr>
        </p:nvGraphicFramePr>
        <p:xfrm>
          <a:off x="15067" y="1255999"/>
          <a:ext cx="5899958" cy="4770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30769FB-E743-409A-B70D-3C872E4A6A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895542"/>
              </p:ext>
            </p:extLst>
          </p:nvPr>
        </p:nvGraphicFramePr>
        <p:xfrm>
          <a:off x="4615741" y="1167553"/>
          <a:ext cx="7298296" cy="5320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BBBE7A69-0206-4EE7-9A56-14C2F82EBE99}"/>
              </a:ext>
            </a:extLst>
          </p:cNvPr>
          <p:cNvSpPr txBox="1">
            <a:spLocks/>
          </p:cNvSpPr>
          <p:nvPr/>
        </p:nvSpPr>
        <p:spPr>
          <a:xfrm>
            <a:off x="838200" y="370085"/>
            <a:ext cx="10515600" cy="797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633"/>
                </a:solidFill>
                <a:latin typeface="Lato" panose="020F0502020204030203" pitchFamily="34" charset="0"/>
              </a:rPr>
              <a:t>Feedback Received: Virtual Open House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AD57AD-FF82-4F7D-A276-121E1214C49D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531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BEDA090-CCC4-43E0-B2B4-1113FED6B6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8775826"/>
              </p:ext>
            </p:extLst>
          </p:nvPr>
        </p:nvGraphicFramePr>
        <p:xfrm>
          <a:off x="1257300" y="1162050"/>
          <a:ext cx="9105900" cy="5600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54A102F1-2068-4B2D-8C13-76DB04BCEBEE}"/>
              </a:ext>
            </a:extLst>
          </p:cNvPr>
          <p:cNvSpPr txBox="1">
            <a:spLocks/>
          </p:cNvSpPr>
          <p:nvPr/>
        </p:nvSpPr>
        <p:spPr>
          <a:xfrm>
            <a:off x="838200" y="416856"/>
            <a:ext cx="10515600" cy="7974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633"/>
                </a:solidFill>
                <a:latin typeface="Lato" panose="020F0502020204030203" pitchFamily="34" charset="0"/>
              </a:rPr>
              <a:t>Feedback Received: Virtual Open House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B1888E-C786-4A3B-9D96-A41B10FFCF33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62F039-0890-40C6-9728-74916FA5CFFE}"/>
              </a:ext>
            </a:extLst>
          </p:cNvPr>
          <p:cNvSpPr txBox="1"/>
          <p:nvPr/>
        </p:nvSpPr>
        <p:spPr>
          <a:xfrm>
            <a:off x="1937994" y="2176575"/>
            <a:ext cx="192405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Safety at Intersections</a:t>
            </a:r>
          </a:p>
        </p:txBody>
      </p:sp>
    </p:spTree>
    <p:extLst>
      <p:ext uri="{BB962C8B-B14F-4D97-AF65-F5344CB8AC3E}">
        <p14:creationId xmlns:p14="http://schemas.microsoft.com/office/powerpoint/2010/main" val="2567694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97B791-6DA1-4867-9B4D-3275004DC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1" y="1120411"/>
            <a:ext cx="3267074" cy="5694043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72E94E9-1801-4729-8AD4-F1ECC7ACAF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1168703"/>
              </p:ext>
            </p:extLst>
          </p:nvPr>
        </p:nvGraphicFramePr>
        <p:xfrm>
          <a:off x="4105274" y="1143958"/>
          <a:ext cx="7067551" cy="4418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4DAB17AB-5E6D-4FE9-8D0E-AC68098C648C}"/>
              </a:ext>
            </a:extLst>
          </p:cNvPr>
          <p:cNvSpPr txBox="1">
            <a:spLocks/>
          </p:cNvSpPr>
          <p:nvPr/>
        </p:nvSpPr>
        <p:spPr>
          <a:xfrm>
            <a:off x="838200" y="379976"/>
            <a:ext cx="10515600" cy="763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633"/>
                </a:solidFill>
                <a:latin typeface="Lato" panose="020F0502020204030203" pitchFamily="34" charset="0"/>
              </a:rPr>
              <a:t>Feedback Received: Virtual Open House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C34B6B-DA5E-433E-91FE-8A7D8D10EB4F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263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77C8-5F4F-4905-95B1-086951E15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841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Speeding is an issue, particularly between Huron St and Kidder Dr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Consider a traffic signal at 70</a:t>
            </a:r>
            <a:r>
              <a:rPr lang="en-US" sz="28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Lipan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Weight restriction needs to be enforced, install better signage for weight limits, reduce double left turns at 70</a:t>
            </a:r>
            <a:r>
              <a:rPr lang="en-US" sz="2800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</a:t>
            </a:r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Pecos, truck loads need to be covered</a:t>
            </a:r>
          </a:p>
          <a:p>
            <a:r>
              <a:rPr lang="en-US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media: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Prioritize safe space for bicyclists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4B96F47-7EEE-4CCB-9370-A2F4967054AA}"/>
              </a:ext>
            </a:extLst>
          </p:cNvPr>
          <p:cNvSpPr txBox="1">
            <a:spLocks/>
          </p:cNvSpPr>
          <p:nvPr/>
        </p:nvSpPr>
        <p:spPr>
          <a:xfrm>
            <a:off x="838200" y="445810"/>
            <a:ext cx="10515600" cy="633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633"/>
                </a:solidFill>
                <a:latin typeface="Lato" panose="020F0502020204030203" pitchFamily="34" charset="0"/>
              </a:rPr>
              <a:t>Feedback Received: Email/Social Media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B0855E-1013-4995-AD08-9C24173B218E}"/>
              </a:ext>
            </a:extLst>
          </p:cNvPr>
          <p:cNvCxnSpPr>
            <a:cxnSpLocks/>
          </p:cNvCxnSpPr>
          <p:nvPr/>
        </p:nvCxnSpPr>
        <p:spPr>
          <a:xfrm>
            <a:off x="0" y="1079106"/>
            <a:ext cx="12192000" cy="0"/>
          </a:xfrm>
          <a:prstGeom prst="line">
            <a:avLst/>
          </a:prstGeom>
          <a:ln w="57150">
            <a:solidFill>
              <a:srgbClr val="CE6F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2541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76200"/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13657</TotalTime>
  <Words>954</Words>
  <Application>Microsoft Office PowerPoint</Application>
  <PresentationFormat>Widescreen</PresentationFormat>
  <Paragraphs>150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Avenir Next LT Pro</vt:lpstr>
      <vt:lpstr>Calibri</vt:lpstr>
      <vt:lpstr>Calibri Light</vt:lpstr>
      <vt:lpstr>DIN Next LT Pro</vt:lpstr>
      <vt:lpstr>Lato</vt:lpstr>
      <vt:lpstr>Office Theme</vt:lpstr>
      <vt:lpstr>W. 70TH AVENUE:  PECOS ST TO BROADWAY</vt:lpstr>
      <vt:lpstr>Project Location </vt:lpstr>
      <vt:lpstr>Project Overview </vt:lpstr>
      <vt:lpstr>Progress to Date </vt:lpstr>
      <vt:lpstr>Next Steps</vt:lpstr>
      <vt:lpstr>PowerPoint Presentation</vt:lpstr>
      <vt:lpstr>PowerPoint Presentation</vt:lpstr>
      <vt:lpstr>PowerPoint Presentation</vt:lpstr>
      <vt:lpstr>PowerPoint Presentation</vt:lpstr>
      <vt:lpstr>Existing Conditions (“No Build”)</vt:lpstr>
      <vt:lpstr>Alternative 1 3-Lane Section, Median/Center Turn Lane</vt:lpstr>
      <vt:lpstr>Alternative 1A 3-Lane Section, Median/Center Turn Lane and Sidewalk Widening/Shared Use Path</vt:lpstr>
      <vt:lpstr>Alternative 2 3-Lane Section, Median/Center Turn Lane &amp; Road Diet, Two-Way Buffered Bike Lanes</vt:lpstr>
      <vt:lpstr>Alternative 2A 3-Lane Section, Median/Center Turn Lane &amp; Road Diet, One-Way Bike Lane/Shared Use Path</vt:lpstr>
      <vt:lpstr>Alternative 3 5-Lane Section (County Standard)</vt:lpstr>
      <vt:lpstr>Level of Service</vt:lpstr>
      <vt:lpstr>Screening Matrix </vt:lpstr>
      <vt:lpstr>Sustainability in Design &amp; Construction</vt:lpstr>
      <vt:lpstr>Sustainability</vt:lpstr>
      <vt:lpstr>Sustainability Goals for this Project</vt:lpstr>
      <vt:lpstr>PowerPoint Presentation</vt:lpstr>
      <vt:lpstr>Understanding Types of  Wastewater</vt:lpstr>
      <vt:lpstr>Feedback</vt:lpstr>
      <vt:lpstr>Thank you for attending the second public meeting for W. 70TH AVENUE:  PECOS ST TO BROADWAY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Progress</dc:title>
  <dc:creator>Molly North</dc:creator>
  <cp:lastModifiedBy>Molly North</cp:lastModifiedBy>
  <cp:revision>32</cp:revision>
  <dcterms:created xsi:type="dcterms:W3CDTF">2022-02-25T02:43:03Z</dcterms:created>
  <dcterms:modified xsi:type="dcterms:W3CDTF">2022-04-12T03:18:15Z</dcterms:modified>
</cp:coreProperties>
</file>